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8" r:id="rId10"/>
    <p:sldId id="272" r:id="rId11"/>
    <p:sldId id="266" r:id="rId12"/>
    <p:sldId id="267" r:id="rId13"/>
    <p:sldId id="269" r:id="rId14"/>
    <p:sldId id="273" r:id="rId15"/>
    <p:sldId id="271" r:id="rId16"/>
  </p:sldIdLst>
  <p:sldSz cx="10080625" cy="7559675"/>
  <p:notesSz cx="7559675" cy="10691813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6EDCFD43-22C5-4DE3-91C5-679C2BF2D5ED}">
          <p14:sldIdLst>
            <p14:sldId id="256"/>
            <p14:sldId id="257"/>
            <p14:sldId id="258"/>
            <p14:sldId id="260"/>
            <p14:sldId id="262"/>
            <p14:sldId id="263"/>
            <p14:sldId id="264"/>
            <p14:sldId id="265"/>
            <p14:sldId id="268"/>
            <p14:sldId id="272"/>
            <p14:sldId id="266"/>
            <p14:sldId id="267"/>
            <p14:sldId id="269"/>
            <p14:sldId id="27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51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283075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57D24B3E-07C6-4E4B-92B3-9B81C84DE4C2}" type="datetimeFigureOut">
              <a:rPr lang="en-IL" smtClean="0"/>
              <a:t>04/09/2022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4283075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1415D106-2CBB-4880-9809-F2DBD1761A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385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5D106-2CBB-4880-9809-F2DBD1761A5D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766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560" y="411408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9120" y="411408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400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/>
          <p:nvPr/>
        </p:nvPicPr>
        <p:blipFill>
          <a:blip r:embed="rId14">
            <a:alphaModFix amt="50000"/>
          </a:blip>
          <a:stretch/>
        </p:blipFill>
        <p:spPr>
          <a:xfrm>
            <a:off x="1080" y="0"/>
            <a:ext cx="10078920" cy="7564320"/>
          </a:xfrm>
          <a:prstGeom prst="rect">
            <a:avLst/>
          </a:prstGeom>
          <a:ln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 fontScale="36000"/>
          </a:bodyPr>
          <a:lstStyle/>
          <a:p>
            <a:r>
              <a:rPr lang="de-DE" sz="4800" b="1" strike="noStrike" spc="-1">
                <a:solidFill>
                  <a:srgbClr val="333333"/>
                </a:solidFill>
                <a:latin typeface="Open Sans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Click to edit the outline text format</a:t>
            </a:r>
          </a:p>
          <a:p>
            <a:pPr marL="864000" lvl="1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Second Outline Level</a:t>
            </a:r>
          </a:p>
          <a:p>
            <a:pPr marL="1296000" lvl="2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Third Outline Level</a:t>
            </a:r>
          </a:p>
          <a:p>
            <a:pPr marL="1728000" lvl="3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Fourth Outline Level</a:t>
            </a:r>
          </a:p>
          <a:p>
            <a:pPr marL="2160000" lvl="4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Fifth Outline Level</a:t>
            </a:r>
          </a:p>
          <a:p>
            <a:pPr marL="2592000" lvl="5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Sixth Outline Level</a:t>
            </a:r>
          </a:p>
          <a:p>
            <a:pPr marL="3024000" lvl="6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486360" y="725112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de-DE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3760" y="725112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47712C4-4DFA-4ED9-820A-6C727B54B58A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-114840" y="0"/>
            <a:ext cx="10253520" cy="1280160"/>
          </a:xfrm>
          <a:prstGeom prst="rect">
            <a:avLst/>
          </a:prstGeom>
          <a:gradFill rotWithShape="0">
            <a:gsLst>
              <a:gs pos="0">
                <a:srgbClr val="80D5FF"/>
              </a:gs>
              <a:gs pos="50000">
                <a:srgbClr val="000080"/>
              </a:gs>
              <a:gs pos="100000">
                <a:srgbClr val="80D5FF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93673" y="1408340"/>
            <a:ext cx="9763127" cy="19698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7200" b="1" strike="noStrike" spc="-1">
                <a:latin typeface="Arial"/>
              </a:rPr>
              <a:t>Coordinated </a:t>
            </a:r>
            <a:r>
              <a:rPr lang="en-US" sz="7200" b="1" spc="-1">
                <a:latin typeface="Arial"/>
              </a:rPr>
              <a:t>Charity</a:t>
            </a:r>
            <a:endParaRPr lang="de-DE" sz="7200" b="1" strike="noStrike" spc="-1">
              <a:latin typeface="Open Sans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-69851" y="427480"/>
            <a:ext cx="10220324" cy="45972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 rtl="0">
              <a:lnSpc>
                <a:spcPct val="100000"/>
              </a:lnSpc>
            </a:pPr>
            <a:r>
              <a:rPr lang="de-DE" sz="2400" b="1" spc="-1">
                <a:solidFill>
                  <a:srgbClr val="FFFFFF"/>
                </a:solidFill>
                <a:latin typeface="Arial"/>
                <a:ea typeface="WenQuanYi Micro Hei"/>
              </a:rPr>
              <a:t>„If your brother becomes poor – keep him with you“ </a:t>
            </a:r>
            <a:r>
              <a:rPr lang="de-DE" sz="2400" b="1" strike="noStrike" spc="-1">
                <a:solidFill>
                  <a:srgbClr val="FFFFFF"/>
                </a:solidFill>
                <a:latin typeface="Arial"/>
                <a:ea typeface="WenQuanYi Micro Hei"/>
              </a:rPr>
              <a:t>(Leviticus 25:35)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91440" y="4297680"/>
            <a:ext cx="9865360" cy="336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l" rtl="0">
              <a:lnSpc>
                <a:spcPct val="80000"/>
              </a:lnSpc>
            </a:pPr>
            <a:r>
              <a:rPr lang="en-US" sz="3600" b="1" strike="noStrike" cap="all" spc="-1">
                <a:solidFill>
                  <a:schemeClr val="tx2"/>
                </a:solidFill>
                <a:latin typeface="Arial"/>
                <a:ea typeface="DINCondensed-Bold"/>
              </a:rPr>
              <a:t>Erel Segal-Halevi</a:t>
            </a:r>
            <a:r>
              <a:rPr lang="en-US" sz="3600" b="1" strike="noStrike" cap="all" spc="-1">
                <a:solidFill>
                  <a:srgbClr val="0000FF"/>
                </a:solidFill>
                <a:latin typeface="Arial"/>
                <a:ea typeface="DINCondensed-Bold"/>
              </a:rPr>
              <a:t> </a:t>
            </a:r>
            <a:r>
              <a:rPr lang="en-US" sz="3600" b="1" strike="noStrike" cap="all" spc="-1">
                <a:solidFill>
                  <a:srgbClr val="838787"/>
                </a:solidFill>
                <a:latin typeface="Arial"/>
                <a:ea typeface="DINCondensed-Bold"/>
              </a:rPr>
              <a:t>(Ariel University)</a:t>
            </a:r>
            <a:endParaRPr lang="de-DE" sz="3600" b="0" strike="noStrike" spc="-1">
              <a:latin typeface="Arial"/>
            </a:endParaRPr>
          </a:p>
          <a:p>
            <a:pPr algn="l" rtl="0">
              <a:lnSpc>
                <a:spcPct val="80000"/>
              </a:lnSpc>
            </a:pPr>
            <a:endParaRPr lang="de-DE" sz="3600" b="0" strike="noStrike" spc="-1">
              <a:latin typeface="Arial"/>
            </a:endParaRPr>
          </a:p>
          <a:p>
            <a:pPr algn="l" rtl="0">
              <a:lnSpc>
                <a:spcPct val="80000"/>
              </a:lnSpc>
            </a:pPr>
            <a:r>
              <a:rPr lang="en-US" sz="3600" b="1" strike="noStrike" cap="all" spc="-1">
                <a:solidFill>
                  <a:schemeClr val="accent5"/>
                </a:solidFill>
                <a:latin typeface="Arial"/>
                <a:ea typeface="DINCondensed-Bold"/>
              </a:rPr>
              <a:t>Based on ongoing work with:</a:t>
            </a:r>
          </a:p>
          <a:p>
            <a:pPr algn="l" rtl="0">
              <a:lnSpc>
                <a:spcPct val="80000"/>
              </a:lnSpc>
            </a:pPr>
            <a:endParaRPr lang="de-DE" sz="3600" b="0" strike="noStrike" spc="-1">
              <a:latin typeface="Arial"/>
            </a:endParaRPr>
          </a:p>
          <a:p>
            <a:pPr algn="l" rtl="0">
              <a:lnSpc>
                <a:spcPct val="80000"/>
              </a:lnSpc>
            </a:pPr>
            <a:r>
              <a:rPr lang="en-US" sz="3600" b="1" cap="all" spc="-1">
                <a:solidFill>
                  <a:schemeClr val="tx2"/>
                </a:solidFill>
                <a:latin typeface="Arial"/>
                <a:ea typeface="DINCondensed-Bold"/>
              </a:rPr>
              <a:t>FELIX BRANDT</a:t>
            </a:r>
            <a:r>
              <a:rPr lang="en-US" sz="3600" b="1" cap="all" spc="-1">
                <a:solidFill>
                  <a:srgbClr val="0000FF"/>
                </a:solidFill>
                <a:latin typeface="Arial"/>
                <a:ea typeface="DINCondensed-Bold"/>
              </a:rPr>
              <a:t> </a:t>
            </a:r>
            <a:r>
              <a:rPr lang="en-US" sz="3600" b="1" strike="noStrike" cap="all" spc="-1">
                <a:solidFill>
                  <a:srgbClr val="C82505"/>
                </a:solidFill>
                <a:latin typeface="Arial"/>
                <a:ea typeface="DINCondensed-Bold"/>
              </a:rPr>
              <a:t> </a:t>
            </a:r>
            <a:r>
              <a:rPr lang="en-US" sz="3600" b="1" strike="noStrike" cap="all" spc="-1">
                <a:solidFill>
                  <a:srgbClr val="838787"/>
                </a:solidFill>
                <a:latin typeface="Arial"/>
                <a:ea typeface="DINCondensed-Bold"/>
              </a:rPr>
              <a:t>(TU Munich)</a:t>
            </a:r>
            <a:endParaRPr lang="en-US" sz="3600" b="0" strike="noStrike" spc="-1">
              <a:latin typeface="Arial"/>
            </a:endParaRPr>
          </a:p>
          <a:p>
            <a:pPr algn="l" rtl="0">
              <a:lnSpc>
                <a:spcPct val="80000"/>
              </a:lnSpc>
            </a:pPr>
            <a:r>
              <a:rPr lang="en-US" sz="3600" b="1" cap="all" spc="-1">
                <a:solidFill>
                  <a:schemeClr val="tx2"/>
                </a:solidFill>
                <a:latin typeface="Arial"/>
                <a:ea typeface="DINCondensed-Bold"/>
              </a:rPr>
              <a:t>Matthias Greger</a:t>
            </a:r>
            <a:r>
              <a:rPr lang="en-US" sz="3600" b="1" strike="noStrike" cap="all" spc="-1">
                <a:solidFill>
                  <a:srgbClr val="C82505"/>
                </a:solidFill>
                <a:latin typeface="Arial"/>
                <a:ea typeface="DINCondensed-Bold"/>
              </a:rPr>
              <a:t> </a:t>
            </a:r>
            <a:r>
              <a:rPr lang="en-US" sz="3600" b="1" strike="noStrike" cap="all" spc="-1">
                <a:solidFill>
                  <a:srgbClr val="838787"/>
                </a:solidFill>
                <a:latin typeface="Arial"/>
                <a:ea typeface="DINCondensed-Bold"/>
              </a:rPr>
              <a:t>(TU Munich)</a:t>
            </a:r>
            <a:endParaRPr lang="en-US" sz="3600" b="0" strike="noStrike" spc="-1">
              <a:latin typeface="Arial"/>
            </a:endParaRPr>
          </a:p>
          <a:p>
            <a:pPr algn="l" rtl="0">
              <a:lnSpc>
                <a:spcPct val="80000"/>
              </a:lnSpc>
            </a:pPr>
            <a:r>
              <a:rPr lang="en-US" sz="3600" b="1" cap="all" spc="-1">
                <a:solidFill>
                  <a:schemeClr val="tx2"/>
                </a:solidFill>
                <a:latin typeface="Arial"/>
                <a:ea typeface="DINCondensed-Bold"/>
              </a:rPr>
              <a:t>Warut Suksompong</a:t>
            </a:r>
            <a:r>
              <a:rPr lang="en-US" sz="3600" b="1" cap="all" spc="-1">
                <a:solidFill>
                  <a:srgbClr val="0000FF"/>
                </a:solidFill>
                <a:latin typeface="Arial"/>
                <a:ea typeface="DINCondensed-Bold"/>
              </a:rPr>
              <a:t> </a:t>
            </a:r>
            <a:r>
              <a:rPr lang="en-US" sz="3600" b="1" strike="noStrike" cap="all" spc="-1">
                <a:solidFill>
                  <a:srgbClr val="838787"/>
                </a:solidFill>
                <a:latin typeface="Arial"/>
                <a:ea typeface="DINCondensed-Bold"/>
              </a:rPr>
              <a:t>(NU Singapore)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2952C716-D435-4AD2-2295-3DD0CC490F68}"/>
              </a:ext>
            </a:extLst>
          </p:cNvPr>
          <p:cNvSpPr txBox="1"/>
          <p:nvPr/>
        </p:nvSpPr>
        <p:spPr>
          <a:xfrm>
            <a:off x="411112" y="112680"/>
            <a:ext cx="9462960" cy="99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 rtl="0"/>
            <a:r>
              <a:rPr lang="de-DE" sz="4800" b="1" strike="noStrike" spc="-1">
                <a:solidFill>
                  <a:schemeClr val="bg1"/>
                </a:solidFill>
                <a:latin typeface="Open Sans"/>
              </a:rPr>
              <a:t>Equilibrium Computation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ADE8E70-E07B-5E56-5160-AE3E9D472E10}"/>
              </a:ext>
            </a:extLst>
          </p:cNvPr>
          <p:cNvSpPr txBox="1"/>
          <p:nvPr/>
        </p:nvSpPr>
        <p:spPr>
          <a:xfrm>
            <a:off x="288100" y="1319113"/>
            <a:ext cx="9585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b="1"/>
              <a:t>Theorem</a:t>
            </a:r>
            <a:r>
              <a:rPr lang="en-US" sz="3600"/>
              <a:t>. The equilibrium distribution is equivalent to the distribution that maximizes the </a:t>
            </a:r>
            <a:r>
              <a:rPr lang="en-US" sz="3600" i="1"/>
              <a:t>weighted Nash welfare</a:t>
            </a:r>
            <a:r>
              <a:rPr lang="en-US" sz="3600"/>
              <a:t> (= sum of logarithms of the agents’ utilities):</a:t>
            </a: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684571F9-E99D-332E-C1B6-AD330E5A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86" y="3779837"/>
            <a:ext cx="8615656" cy="35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CFF69D4-CEF4-5E24-4F3F-788F209A38E1}"/>
              </a:ext>
            </a:extLst>
          </p:cNvPr>
          <p:cNvSpPr txBox="1"/>
          <p:nvPr/>
        </p:nvSpPr>
        <p:spPr>
          <a:xfrm>
            <a:off x="288100" y="1599850"/>
            <a:ext cx="9585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b="1"/>
              <a:t>Leontief utilities</a:t>
            </a:r>
            <a:r>
              <a:rPr lang="en-US" sz="3600"/>
              <a:t>: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For each donor </a:t>
            </a:r>
            <a:r>
              <a:rPr lang="en-US" sz="3600" i="1"/>
              <a:t>i </a:t>
            </a:r>
            <a:r>
              <a:rPr lang="en-US" sz="3600"/>
              <a:t>∈</a:t>
            </a:r>
            <a:r>
              <a:rPr lang="en-US" sz="3600" i="1"/>
              <a:t> N</a:t>
            </a:r>
            <a:r>
              <a:rPr lang="en-US" sz="3600"/>
              <a:t> and x ∈</a:t>
            </a:r>
            <a:r>
              <a:rPr lang="en-US" sz="3600" i="1"/>
              <a:t> R</a:t>
            </a:r>
            <a:r>
              <a:rPr lang="en-US" sz="3600"/>
              <a:t>:</a:t>
            </a:r>
          </a:p>
          <a:p>
            <a:pPr marL="1028700" lvl="1" indent="-571500" algn="l" rtl="0">
              <a:buFont typeface="Wingdings" panose="05000000000000000000" pitchFamily="2" charset="2"/>
              <a:buChar char="Ø"/>
            </a:pPr>
            <a:r>
              <a:rPr lang="en-US" sz="3600" i="1"/>
              <a:t>v</a:t>
            </a:r>
            <a:r>
              <a:rPr lang="en-US" sz="3600" i="1" baseline="-25000"/>
              <a:t>i,x</a:t>
            </a:r>
            <a:r>
              <a:rPr lang="en-US" sz="3600" i="1"/>
              <a:t>  </a:t>
            </a:r>
            <a:r>
              <a:rPr lang="en-US" sz="3600"/>
              <a:t>:=  value of donor </a:t>
            </a:r>
            <a:r>
              <a:rPr lang="en-US" sz="3600" i="1"/>
              <a:t>i</a:t>
            </a:r>
            <a:r>
              <a:rPr lang="en-US" sz="3600"/>
              <a:t> to recipient </a:t>
            </a:r>
            <a:r>
              <a:rPr lang="en-US" sz="3600" i="1"/>
              <a:t>x</a:t>
            </a:r>
            <a:r>
              <a:rPr lang="en-US" sz="3600"/>
              <a:t>.</a:t>
            </a:r>
          </a:p>
          <a:p>
            <a:pPr algn="l" rtl="0"/>
            <a:endParaRPr lang="en-US" sz="3600"/>
          </a:p>
          <a:p>
            <a:pPr algn="l" rtl="0"/>
            <a:r>
              <a:rPr lang="en-US" sz="3600"/>
              <a:t>u</a:t>
            </a:r>
            <a:r>
              <a:rPr lang="en-US" sz="3600" baseline="-25000"/>
              <a:t>i</a:t>
            </a:r>
            <a:r>
              <a:rPr lang="en-US" sz="3600"/>
              <a:t>(</a:t>
            </a:r>
            <a:r>
              <a:rPr lang="en-US" sz="3600" b="1"/>
              <a:t>d</a:t>
            </a:r>
            <a:r>
              <a:rPr lang="en-US" sz="3600"/>
              <a:t>) – utility of donor </a:t>
            </a:r>
            <a:r>
              <a:rPr lang="en-US" sz="3600" i="1"/>
              <a:t>i</a:t>
            </a:r>
            <a:r>
              <a:rPr lang="en-US" sz="3600"/>
              <a:t> from distribution </a:t>
            </a:r>
            <a:r>
              <a:rPr lang="en-US" sz="3600" b="1"/>
              <a:t>d</a:t>
            </a:r>
            <a:r>
              <a:rPr lang="en-US" sz="3600"/>
              <a:t>:</a:t>
            </a: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2952C716-D435-4AD2-2295-3DD0CC490F68}"/>
              </a:ext>
            </a:extLst>
          </p:cNvPr>
          <p:cNvSpPr txBox="1"/>
          <p:nvPr/>
        </p:nvSpPr>
        <p:spPr>
          <a:xfrm>
            <a:off x="411112" y="112680"/>
            <a:ext cx="9462960" cy="99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 rtl="0"/>
            <a:r>
              <a:rPr lang="de-DE" sz="4800" b="1" strike="noStrike" spc="-1">
                <a:solidFill>
                  <a:srgbClr val="FFFFFF"/>
                </a:solidFill>
                <a:latin typeface="Arial"/>
              </a:rPr>
              <a:t>Extension</a:t>
            </a:r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1510133-F798-B94B-CD17-54911D05ADCE}"/>
              </a:ext>
            </a:extLst>
          </p:cNvPr>
          <p:cNvSpPr txBox="1"/>
          <p:nvPr/>
        </p:nvSpPr>
        <p:spPr>
          <a:xfrm>
            <a:off x="1693362" y="4698708"/>
            <a:ext cx="7095038" cy="642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rtl="0"/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u</a:t>
            </a:r>
            <a:r>
              <a:rPr kumimoji="0" lang="en-US" sz="36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(d) = min</a:t>
            </a:r>
            <a:r>
              <a:rPr kumimoji="0" lang="en-US" sz="36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x</a:t>
            </a:r>
            <a:r>
              <a:rPr lang="en-US" sz="3600" baseline="-25000"/>
              <a:t>∈</a:t>
            </a:r>
            <a:r>
              <a:rPr kumimoji="0" lang="en-US" sz="36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 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d(x) / v</a:t>
            </a:r>
            <a:r>
              <a:rPr kumimoji="0" lang="en-US" sz="36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i,x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390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3E026BD-ABC1-74D0-BB5D-7F897F4903AC}"/>
              </a:ext>
            </a:extLst>
          </p:cNvPr>
          <p:cNvSpPr txBox="1"/>
          <p:nvPr/>
        </p:nvSpPr>
        <p:spPr>
          <a:xfrm>
            <a:off x="167417" y="1443460"/>
            <a:ext cx="97066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Does a Nash equilibrium always </a:t>
            </a:r>
            <a:r>
              <a:rPr lang="en-US" sz="3600" b="1"/>
              <a:t>exist</a:t>
            </a:r>
            <a:r>
              <a:rPr lang="en-US" sz="3600"/>
              <a:t>?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Is it </a:t>
            </a:r>
            <a:r>
              <a:rPr lang="en-US" sz="3600" b="1"/>
              <a:t>unique</a:t>
            </a:r>
            <a:r>
              <a:rPr lang="en-US" sz="3600"/>
              <a:t>?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Can it be </a:t>
            </a:r>
            <a:r>
              <a:rPr lang="en-US" sz="3600" b="1"/>
              <a:t>computed quickly</a:t>
            </a:r>
            <a:r>
              <a:rPr lang="en-US" sz="3600"/>
              <a:t>?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Is it </a:t>
            </a:r>
            <a:r>
              <a:rPr lang="en-US" sz="3600" b="1"/>
              <a:t>Pareto-efficient</a:t>
            </a:r>
            <a:r>
              <a:rPr lang="en-US" sz="3600"/>
              <a:t>?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Is the distribution rule, that maps approvals to equilibrium distribution, </a:t>
            </a:r>
            <a:r>
              <a:rPr lang="en-US" sz="3600" b="1"/>
              <a:t>strategyproof</a:t>
            </a:r>
            <a:r>
              <a:rPr lang="en-US" sz="3600"/>
              <a:t>?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Is the rule </a:t>
            </a:r>
            <a:r>
              <a:rPr lang="en-US" sz="3600" b="1"/>
              <a:t>approval-monotone</a:t>
            </a:r>
            <a:r>
              <a:rPr lang="en-US" sz="3600"/>
              <a:t>?</a:t>
            </a:r>
            <a:br>
              <a:rPr lang="en-US" sz="3600"/>
            </a:br>
            <a:r>
              <a:rPr lang="en-US" sz="2400"/>
              <a:t>(when more donors approve a recipient, he/she does not lose).</a:t>
            </a:r>
            <a:endParaRPr lang="en-US" sz="3600"/>
          </a:p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Is the rule </a:t>
            </a:r>
            <a:r>
              <a:rPr lang="en-US" sz="3600" b="1"/>
              <a:t>resource-monotone</a:t>
            </a:r>
            <a:r>
              <a:rPr lang="en-US" sz="3600"/>
              <a:t>?</a:t>
            </a:r>
            <a:br>
              <a:rPr lang="en-US" sz="3600"/>
            </a:br>
            <a:r>
              <a:rPr lang="en-US" sz="2400"/>
              <a:t>(when donations increase, no recipient loses)</a:t>
            </a:r>
            <a:r>
              <a:rPr lang="en-US" sz="3200"/>
              <a:t>.</a:t>
            </a: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Is the rule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contribution-incentive-compatible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?</a:t>
            </a:r>
            <a:b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(every agent prefers to contribute through the mechanism than to split his contribution equally)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</a:t>
            </a:r>
            <a:endParaRPr kumimoji="0" lang="he-IL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742950" indent="-742950" algn="l" rtl="0">
              <a:buFont typeface="+mj-lt"/>
              <a:buAutoNum type="arabicPeriod"/>
            </a:pPr>
            <a:endParaRPr lang="en-US" sz="3600"/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2952C716-D435-4AD2-2295-3DD0CC490F68}"/>
              </a:ext>
            </a:extLst>
          </p:cNvPr>
          <p:cNvSpPr txBox="1"/>
          <p:nvPr/>
        </p:nvSpPr>
        <p:spPr>
          <a:xfrm>
            <a:off x="411112" y="112680"/>
            <a:ext cx="9462960" cy="99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 rtl="0"/>
            <a:r>
              <a:rPr lang="de-DE" sz="4800" b="1" strike="noStrike" spc="-1">
                <a:solidFill>
                  <a:srgbClr val="FFFF00"/>
                </a:solidFill>
                <a:latin typeface="Arial"/>
              </a:rPr>
              <a:t>Questions: Leontief Utilities</a:t>
            </a:r>
            <a:endParaRPr lang="de-DE" sz="4800" b="1" strike="noStrike" spc="-1">
              <a:solidFill>
                <a:srgbClr val="FFFF00"/>
              </a:solidFill>
              <a:latin typeface="Open Sans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2FB082D-0496-20AA-61AE-486F1B7FA454}"/>
              </a:ext>
            </a:extLst>
          </p:cNvPr>
          <p:cNvSpPr txBox="1"/>
          <p:nvPr/>
        </p:nvSpPr>
        <p:spPr>
          <a:xfrm>
            <a:off x="9061628" y="1443460"/>
            <a:ext cx="1018997" cy="70788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accent3"/>
                </a:solidFill>
              </a:rPr>
              <a:t>Yes</a:t>
            </a:r>
            <a:endParaRPr lang="en-IL" sz="4800">
              <a:solidFill>
                <a:schemeClr val="accent3"/>
              </a:soli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81FE013-7415-C17D-A168-56E855CE162A}"/>
              </a:ext>
            </a:extLst>
          </p:cNvPr>
          <p:cNvSpPr txBox="1"/>
          <p:nvPr/>
        </p:nvSpPr>
        <p:spPr>
          <a:xfrm>
            <a:off x="3595525" y="1989560"/>
            <a:ext cx="1018997" cy="70788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accent3"/>
                </a:solidFill>
              </a:rPr>
              <a:t>Yes</a:t>
            </a:r>
            <a:endParaRPr lang="en-IL" sz="4800">
              <a:solidFill>
                <a:schemeClr val="accent3"/>
              </a:solidFill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E0FE4FC-71EA-D016-AFB3-B40D72844574}"/>
              </a:ext>
            </a:extLst>
          </p:cNvPr>
          <p:cNvSpPr txBox="1"/>
          <p:nvPr/>
        </p:nvSpPr>
        <p:spPr>
          <a:xfrm>
            <a:off x="7176925" y="2561060"/>
            <a:ext cx="1018997" cy="70788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accent3"/>
                </a:solidFill>
              </a:rPr>
              <a:t>Yes</a:t>
            </a:r>
            <a:endParaRPr lang="en-IL" sz="4800">
              <a:solidFill>
                <a:schemeClr val="accent3"/>
              </a:solidFill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C3D059D-CA37-156D-402C-AE33096317BB}"/>
              </a:ext>
            </a:extLst>
          </p:cNvPr>
          <p:cNvSpPr txBox="1"/>
          <p:nvPr/>
        </p:nvSpPr>
        <p:spPr>
          <a:xfrm>
            <a:off x="5386225" y="3071951"/>
            <a:ext cx="1018997" cy="70788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accent3"/>
                </a:solidFill>
              </a:rPr>
              <a:t>Yes</a:t>
            </a:r>
            <a:endParaRPr lang="en-IL" sz="4800">
              <a:solidFill>
                <a:schemeClr val="accent3"/>
              </a:soli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D3235418-5B36-D019-0A8B-F35F9A828261}"/>
              </a:ext>
            </a:extLst>
          </p:cNvPr>
          <p:cNvSpPr txBox="1"/>
          <p:nvPr/>
        </p:nvSpPr>
        <p:spPr>
          <a:xfrm>
            <a:off x="8308368" y="4708933"/>
            <a:ext cx="454024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?</a:t>
            </a:r>
            <a:endParaRPr lang="en-IL" sz="4800">
              <a:solidFill>
                <a:schemeClr val="accent2"/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F0F2C3D9-E6BE-C3A1-7F11-E7349C699D61}"/>
              </a:ext>
            </a:extLst>
          </p:cNvPr>
          <p:cNvSpPr txBox="1"/>
          <p:nvPr/>
        </p:nvSpPr>
        <p:spPr>
          <a:xfrm>
            <a:off x="8308367" y="5753639"/>
            <a:ext cx="454024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?</a:t>
            </a:r>
            <a:endParaRPr lang="en-IL" sz="4800">
              <a:solidFill>
                <a:schemeClr val="accent2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A1E42B4-C92F-7B86-A6E6-44009524BC72}"/>
              </a:ext>
            </a:extLst>
          </p:cNvPr>
          <p:cNvSpPr txBox="1"/>
          <p:nvPr/>
        </p:nvSpPr>
        <p:spPr>
          <a:xfrm>
            <a:off x="9061627" y="6461525"/>
            <a:ext cx="1018997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No</a:t>
            </a:r>
            <a:endParaRPr lang="en-IL" sz="4800">
              <a:solidFill>
                <a:srgbClr val="FF0000"/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EC29E28-80FF-5FA5-682B-7D9AF63E88A9}"/>
              </a:ext>
            </a:extLst>
          </p:cNvPr>
          <p:cNvSpPr txBox="1"/>
          <p:nvPr/>
        </p:nvSpPr>
        <p:spPr>
          <a:xfrm>
            <a:off x="8958351" y="4105727"/>
            <a:ext cx="1018997" cy="70788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accent3"/>
                </a:solidFill>
              </a:rPr>
              <a:t>Yes</a:t>
            </a:r>
            <a:endParaRPr lang="en-IL" sz="48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4" grpId="0" animBg="1"/>
      <p:bldP spid="17" grpId="0" animBg="1"/>
      <p:bldP spid="20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CFF69D4-CEF4-5E24-4F3F-788F209A38E1}"/>
              </a:ext>
            </a:extLst>
          </p:cNvPr>
          <p:cNvSpPr txBox="1"/>
          <p:nvPr/>
        </p:nvSpPr>
        <p:spPr>
          <a:xfrm>
            <a:off x="247326" y="1239544"/>
            <a:ext cx="958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b="1"/>
              <a:t>Binary additive utilities</a:t>
            </a:r>
            <a:r>
              <a:rPr lang="en-US" sz="3600"/>
              <a:t>: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For each donor </a:t>
            </a:r>
            <a:r>
              <a:rPr lang="en-US" sz="3600" i="1"/>
              <a:t>i </a:t>
            </a:r>
            <a:r>
              <a:rPr lang="en-US" sz="3600"/>
              <a:t>∈</a:t>
            </a:r>
            <a:r>
              <a:rPr lang="en-US" sz="3600" i="1"/>
              <a:t> N:</a:t>
            </a:r>
            <a:endParaRPr lang="en-US" sz="3600"/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2952C716-D435-4AD2-2295-3DD0CC490F68}"/>
              </a:ext>
            </a:extLst>
          </p:cNvPr>
          <p:cNvSpPr txBox="1"/>
          <p:nvPr/>
        </p:nvSpPr>
        <p:spPr>
          <a:xfrm>
            <a:off x="411112" y="112680"/>
            <a:ext cx="9462960" cy="99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 rtl="0"/>
            <a:r>
              <a:rPr lang="de-DE" sz="4800" b="1" strike="noStrike" spc="-1">
                <a:solidFill>
                  <a:srgbClr val="FFFFFF"/>
                </a:solidFill>
                <a:latin typeface="Arial"/>
              </a:rPr>
              <a:t>Previous Work (1)</a:t>
            </a:r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1510133-F798-B94B-CD17-54911D05ADCE}"/>
              </a:ext>
            </a:extLst>
          </p:cNvPr>
          <p:cNvSpPr txBox="1"/>
          <p:nvPr/>
        </p:nvSpPr>
        <p:spPr>
          <a:xfrm>
            <a:off x="1327717" y="2438446"/>
            <a:ext cx="7095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rtl="0"/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u</a:t>
            </a:r>
            <a:r>
              <a:rPr kumimoji="0" lang="en-US" sz="36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(d) = </a:t>
            </a:r>
            <a:r>
              <a:rPr kumimoji="0" lang="el-GR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Σ</a:t>
            </a:r>
            <a:r>
              <a:rPr kumimoji="0" lang="en-US" sz="36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x in Ai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 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d(x)</a:t>
            </a:r>
            <a:endParaRPr lang="en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FCA0648-D377-69AA-A941-97948C3CDDED}"/>
              </a:ext>
            </a:extLst>
          </p:cNvPr>
          <p:cNvSpPr txBox="1"/>
          <p:nvPr/>
        </p:nvSpPr>
        <p:spPr>
          <a:xfrm>
            <a:off x="247326" y="3266974"/>
            <a:ext cx="95859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/>
              <a:t>With these utilities: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Max-Nash-welfare is an equilibrium.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It is not unique – there are other equilibria.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It is Pareto-efficient (PE).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It is not strategyproof (SP).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No equilibrium rule is both PE and SP.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endParaRPr lang="en-US" sz="360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63F9373C-4CF7-1584-8E36-26771D088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55" y="6658843"/>
            <a:ext cx="787827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2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CFF69D4-CEF4-5E24-4F3F-788F209A38E1}"/>
              </a:ext>
            </a:extLst>
          </p:cNvPr>
          <p:cNvSpPr txBox="1"/>
          <p:nvPr/>
        </p:nvSpPr>
        <p:spPr>
          <a:xfrm>
            <a:off x="288100" y="1373244"/>
            <a:ext cx="9585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b="1"/>
              <a:t>Additive utilities</a:t>
            </a:r>
            <a:r>
              <a:rPr lang="en-US" sz="3600"/>
              <a:t>: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For each donor </a:t>
            </a:r>
            <a:r>
              <a:rPr lang="en-US" sz="3600" i="1"/>
              <a:t>i </a:t>
            </a:r>
            <a:r>
              <a:rPr lang="en-US" sz="3600"/>
              <a:t>∈</a:t>
            </a:r>
            <a:r>
              <a:rPr lang="en-US" sz="3600" i="1"/>
              <a:t> N</a:t>
            </a:r>
            <a:r>
              <a:rPr lang="en-US" sz="3600"/>
              <a:t> and x ∈</a:t>
            </a:r>
            <a:r>
              <a:rPr lang="en-US" sz="3600" i="1"/>
              <a:t> R</a:t>
            </a:r>
            <a:r>
              <a:rPr lang="en-US" sz="3600"/>
              <a:t>:</a:t>
            </a:r>
          </a:p>
          <a:p>
            <a:pPr marL="1028700" lvl="1" indent="-571500" algn="l" rtl="0">
              <a:buFont typeface="Wingdings" panose="05000000000000000000" pitchFamily="2" charset="2"/>
              <a:buChar char="Ø"/>
            </a:pPr>
            <a:r>
              <a:rPr lang="en-US" sz="3600" i="1"/>
              <a:t>v</a:t>
            </a:r>
            <a:r>
              <a:rPr lang="en-US" sz="3600" i="1" baseline="-25000"/>
              <a:t>i,x</a:t>
            </a:r>
            <a:r>
              <a:rPr lang="en-US" sz="3600" i="1"/>
              <a:t>  </a:t>
            </a:r>
            <a:r>
              <a:rPr lang="en-US" sz="3600"/>
              <a:t>:=  value of donor </a:t>
            </a:r>
            <a:r>
              <a:rPr lang="en-US" sz="3600" i="1"/>
              <a:t>i</a:t>
            </a:r>
            <a:r>
              <a:rPr lang="en-US" sz="3600"/>
              <a:t> to recipient </a:t>
            </a:r>
            <a:r>
              <a:rPr lang="en-US" sz="3600" i="1"/>
              <a:t>x</a:t>
            </a:r>
            <a:r>
              <a:rPr lang="en-US" sz="3600"/>
              <a:t>.</a:t>
            </a: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2952C716-D435-4AD2-2295-3DD0CC490F68}"/>
              </a:ext>
            </a:extLst>
          </p:cNvPr>
          <p:cNvSpPr txBox="1"/>
          <p:nvPr/>
        </p:nvSpPr>
        <p:spPr>
          <a:xfrm>
            <a:off x="411112" y="112680"/>
            <a:ext cx="9462960" cy="99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 rtl="0"/>
            <a:r>
              <a:rPr lang="de-DE" sz="4800" b="1" strike="noStrike" spc="-1">
                <a:solidFill>
                  <a:srgbClr val="FFFFFF"/>
                </a:solidFill>
                <a:latin typeface="Arial"/>
              </a:rPr>
              <a:t>Previous Work (2)</a:t>
            </a:r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1510133-F798-B94B-CD17-54911D05ADCE}"/>
              </a:ext>
            </a:extLst>
          </p:cNvPr>
          <p:cNvSpPr txBox="1"/>
          <p:nvPr/>
        </p:nvSpPr>
        <p:spPr>
          <a:xfrm>
            <a:off x="1353117" y="3163341"/>
            <a:ext cx="7095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rtl="0"/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u</a:t>
            </a:r>
            <a:r>
              <a:rPr kumimoji="0" lang="en-US" sz="36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(d) = </a:t>
            </a:r>
            <a:r>
              <a:rPr kumimoji="0" lang="el-GR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Σ</a:t>
            </a:r>
            <a:r>
              <a:rPr kumimoji="0" lang="en-US" sz="36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x in 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 </a:t>
            </a:r>
            <a:r>
              <a:rPr kumimoji="0" lang="en-US" sz="3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i,x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* 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d(x)</a:t>
            </a:r>
            <a:endParaRPr lang="en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FCA0648-D377-69AA-A941-97948C3CDDED}"/>
              </a:ext>
            </a:extLst>
          </p:cNvPr>
          <p:cNvSpPr txBox="1"/>
          <p:nvPr/>
        </p:nvSpPr>
        <p:spPr>
          <a:xfrm>
            <a:off x="349606" y="4003076"/>
            <a:ext cx="9585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/>
              <a:t>With these utilities: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Max-Nash-welfare is an equilibrium.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It is Pareto-efficient.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It is not unique: there are other equilibria.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AACCF80B-AB6E-4D63-53AC-5AD7CA512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17" y="6311400"/>
            <a:ext cx="797353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7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2"/>
          <p:cNvSpPr/>
          <p:nvPr/>
        </p:nvSpPr>
        <p:spPr>
          <a:xfrm>
            <a:off x="0" y="6904480"/>
            <a:ext cx="10220324" cy="45972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 rtl="0">
              <a:lnSpc>
                <a:spcPct val="100000"/>
              </a:lnSpc>
            </a:pPr>
            <a:r>
              <a:rPr lang="de-DE" sz="2400" b="1" spc="-1">
                <a:solidFill>
                  <a:srgbClr val="FFFFFF"/>
                </a:solidFill>
                <a:latin typeface="Arial"/>
                <a:ea typeface="WenQuanYi Micro Hei"/>
              </a:rPr>
              <a:t>„If your brother becomes poor – keep him with you“ </a:t>
            </a:r>
            <a:r>
              <a:rPr lang="de-DE" sz="2400" b="1" strike="noStrike" spc="-1">
                <a:solidFill>
                  <a:srgbClr val="FFFFFF"/>
                </a:solidFill>
                <a:latin typeface="Arial"/>
                <a:ea typeface="WenQuanYi Micro Hei"/>
              </a:rPr>
              <a:t>(Leviticus 25:35)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2E56958C-29BD-A6CC-6E49-5B3837117841}"/>
              </a:ext>
            </a:extLst>
          </p:cNvPr>
          <p:cNvSpPr txBox="1"/>
          <p:nvPr/>
        </p:nvSpPr>
        <p:spPr>
          <a:xfrm>
            <a:off x="411112" y="112680"/>
            <a:ext cx="9462960" cy="99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 rtl="0"/>
            <a:r>
              <a:rPr lang="de-DE" sz="4800" b="1" strike="noStrike" spc="-1">
                <a:solidFill>
                  <a:srgbClr val="FFFFFF"/>
                </a:solidFill>
                <a:latin typeface="Arial"/>
              </a:rPr>
              <a:t>Conclusion</a:t>
            </a:r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graphicFrame>
        <p:nvGraphicFramePr>
          <p:cNvPr id="3" name="טבלה 4">
            <a:extLst>
              <a:ext uri="{FF2B5EF4-FFF2-40B4-BE49-F238E27FC236}">
                <a16:creationId xmlns:a16="http://schemas.microsoft.com/office/drawing/2014/main" id="{924BD5A3-1481-B964-7C0B-95BCC8C2A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04900"/>
              </p:ext>
            </p:extLst>
          </p:nvPr>
        </p:nvGraphicFramePr>
        <p:xfrm>
          <a:off x="308831" y="1269676"/>
          <a:ext cx="9462961" cy="5634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4269">
                  <a:extLst>
                    <a:ext uri="{9D8B030D-6E8A-4147-A177-3AD203B41FA5}">
                      <a16:colId xmlns:a16="http://schemas.microsoft.com/office/drawing/2014/main" val="3578144171"/>
                    </a:ext>
                  </a:extLst>
                </a:gridCol>
                <a:gridCol w="2489941">
                  <a:extLst>
                    <a:ext uri="{9D8B030D-6E8A-4147-A177-3AD203B41FA5}">
                      <a16:colId xmlns:a16="http://schemas.microsoft.com/office/drawing/2014/main" val="1935226191"/>
                    </a:ext>
                  </a:extLst>
                </a:gridCol>
                <a:gridCol w="4068751">
                  <a:extLst>
                    <a:ext uri="{9D8B030D-6E8A-4147-A177-3AD203B41FA5}">
                      <a16:colId xmlns:a16="http://schemas.microsoft.com/office/drawing/2014/main" val="3352995408"/>
                    </a:ext>
                  </a:extLst>
                </a:gridCol>
              </a:tblGrid>
              <a:tr h="1408701">
                <a:tc>
                  <a:txBody>
                    <a:bodyPr/>
                    <a:lstStyle/>
                    <a:p>
                      <a:pPr algn="l" rtl="0"/>
                      <a:endParaRPr lang="en-IL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0"/>
                        <a:t>Pareto</a:t>
                      </a:r>
                    </a:p>
                    <a:p>
                      <a:pPr algn="ctr" rtl="0"/>
                      <a:r>
                        <a:rPr lang="en-US" sz="3600" b="0"/>
                        <a:t>Efficient</a:t>
                      </a:r>
                      <a:endParaRPr lang="en-IL" sz="3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0"/>
                        <a:t>Respects donors’ preferences</a:t>
                      </a:r>
                      <a:endParaRPr lang="en-IL" sz="3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610816"/>
                  </a:ext>
                </a:extLst>
              </a:tr>
              <a:tr h="1408701">
                <a:tc>
                  <a:txBody>
                    <a:bodyPr/>
                    <a:lstStyle/>
                    <a:p>
                      <a:pPr algn="l" rtl="0"/>
                      <a:r>
                        <a:rPr lang="en-US" sz="3600" b="0"/>
                        <a:t>Anarchic:</a:t>
                      </a:r>
                      <a:endParaRPr lang="en-IL" sz="3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>
                          <a:solidFill>
                            <a:schemeClr val="accent2"/>
                          </a:solidFill>
                        </a:rPr>
                        <a:t>No</a:t>
                      </a:r>
                      <a:endParaRPr lang="en-IL" sz="360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>
                          <a:solidFill>
                            <a:schemeClr val="accent3"/>
                          </a:solidFill>
                        </a:rPr>
                        <a:t>Yes</a:t>
                      </a:r>
                      <a:endParaRPr lang="en-IL" sz="360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9693"/>
                  </a:ext>
                </a:extLst>
              </a:tr>
              <a:tr h="1408701">
                <a:tc>
                  <a:txBody>
                    <a:bodyPr/>
                    <a:lstStyle/>
                    <a:p>
                      <a:pPr algn="l" rtl="0"/>
                      <a:r>
                        <a:rPr lang="en-US" sz="3600" b="0"/>
                        <a:t>Centralized:</a:t>
                      </a:r>
                      <a:endParaRPr lang="en-IL" sz="3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>
                          <a:solidFill>
                            <a:schemeClr val="accent3"/>
                          </a:solidFill>
                        </a:rPr>
                        <a:t>Yes</a:t>
                      </a:r>
                      <a:endParaRPr lang="en-IL" sz="360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>
                          <a:solidFill>
                            <a:schemeClr val="accent2"/>
                          </a:solidFill>
                        </a:rPr>
                        <a:t>No</a:t>
                      </a:r>
                      <a:endParaRPr lang="en-IL" sz="360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99695"/>
                  </a:ext>
                </a:extLst>
              </a:tr>
              <a:tr h="1408701">
                <a:tc>
                  <a:txBody>
                    <a:bodyPr/>
                    <a:lstStyle/>
                    <a:p>
                      <a:pPr algn="l" rtl="0"/>
                      <a:r>
                        <a:rPr lang="en-US" sz="3600" b="1"/>
                        <a:t>Equilibrium:</a:t>
                      </a:r>
                      <a:endParaRPr lang="en-IL" sz="3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1">
                          <a:solidFill>
                            <a:schemeClr val="accent3"/>
                          </a:solidFill>
                        </a:rPr>
                        <a:t>Yes</a:t>
                      </a:r>
                      <a:endParaRPr lang="en-IL" sz="3600" b="1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1">
                          <a:solidFill>
                            <a:schemeClr val="accent3"/>
                          </a:solidFill>
                        </a:rPr>
                        <a:t>Yes</a:t>
                      </a:r>
                      <a:endParaRPr lang="en-IL" sz="3600" b="1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11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8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48272" y="112680"/>
            <a:ext cx="9462960" cy="99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de-DE" sz="4800" b="1" strike="noStrike" spc="-1">
                <a:solidFill>
                  <a:srgbClr val="FFFFFF"/>
                </a:solidFill>
                <a:latin typeface="Arial"/>
              </a:rPr>
              <a:t>Problem</a:t>
            </a:r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98C195C-DF27-6086-2385-F2F7775A2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68" y="1750279"/>
            <a:ext cx="1787315" cy="1787315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1E32374-2526-91A4-93E9-E2A113F2BB53}"/>
              </a:ext>
            </a:extLst>
          </p:cNvPr>
          <p:cNvSpPr txBox="1"/>
          <p:nvPr/>
        </p:nvSpPr>
        <p:spPr>
          <a:xfrm>
            <a:off x="2331780" y="7144687"/>
            <a:ext cx="5895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/>
              <a:t>Icons from: </a:t>
            </a:r>
            <a:r>
              <a:rPr lang="en-IL"/>
              <a:t>https://www.flaticon.com/free-icons/poor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7B90F4FA-3619-D953-0F06-FC3EB9E98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851482"/>
            <a:ext cx="1626883" cy="1626883"/>
          </a:xfrm>
          <a:prstGeom prst="rect">
            <a:avLst/>
          </a:prstGeom>
        </p:spPr>
      </p:pic>
      <p:pic>
        <p:nvPicPr>
          <p:cNvPr id="13" name="תמונה 12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87E5E947-13A4-E60F-9F2E-9D0C98E6B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68" y="1658205"/>
            <a:ext cx="1879389" cy="1879389"/>
          </a:xfrm>
          <a:prstGeom prst="rect">
            <a:avLst/>
          </a:prstGeom>
        </p:spPr>
      </p:pic>
      <p:pic>
        <p:nvPicPr>
          <p:cNvPr id="15" name="תמונה 14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E9AE6678-B88C-87F4-529E-4FFBE2F62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842" y="1725228"/>
            <a:ext cx="1879390" cy="1879390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46F47E93-A018-186F-F077-58502ADD7085}"/>
              </a:ext>
            </a:extLst>
          </p:cNvPr>
          <p:cNvSpPr txBox="1"/>
          <p:nvPr/>
        </p:nvSpPr>
        <p:spPr>
          <a:xfrm>
            <a:off x="548272" y="3974269"/>
            <a:ext cx="9325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400"/>
              <a:t>Many needy people ask for charity. All have the same needs.</a:t>
            </a:r>
          </a:p>
          <a:p>
            <a:pPr algn="l" rtl="0"/>
            <a:r>
              <a:rPr lang="en-US" sz="4400"/>
              <a:t>How should I split my donations among them?</a:t>
            </a:r>
            <a:endParaRPr lang="en-IL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CFF69D4-CEF4-5E24-4F3F-788F209A38E1}"/>
              </a:ext>
            </a:extLst>
          </p:cNvPr>
          <p:cNvSpPr txBox="1"/>
          <p:nvPr/>
        </p:nvSpPr>
        <p:spPr>
          <a:xfrm>
            <a:off x="167416" y="1443460"/>
            <a:ext cx="97925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/>
              <a:t>Each donor splits his money equally between the recipients he knows.</a:t>
            </a:r>
          </a:p>
          <a:p>
            <a:pPr algn="l" rtl="0"/>
            <a:endParaRPr lang="en-US" sz="3600"/>
          </a:p>
          <a:p>
            <a:pPr algn="l" rtl="0"/>
            <a:r>
              <a:rPr lang="en-US" sz="3600" b="1"/>
              <a:t>Example</a:t>
            </a:r>
            <a:r>
              <a:rPr lang="en-US" sz="3600"/>
              <a:t>: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90 donors know</a:t>
            </a:r>
            <a:br>
              <a:rPr lang="en-US" sz="3600"/>
            </a:br>
            <a:endParaRPr lang="en-US" sz="3600"/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10 donors know </a:t>
            </a:r>
            <a:br>
              <a:rPr lang="en-US" sz="3600"/>
            </a:br>
            <a:endParaRPr lang="en-US" sz="3600"/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Each donor donates 1.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FF0000"/>
                </a:solidFill>
              </a:rPr>
              <a:t>Not efficient for the donors.</a:t>
            </a:r>
          </a:p>
        </p:txBody>
      </p:sp>
      <p:sp>
        <p:nvSpPr>
          <p:cNvPr id="51" name="TextShape 1"/>
          <p:cNvSpPr txBox="1"/>
          <p:nvPr/>
        </p:nvSpPr>
        <p:spPr>
          <a:xfrm>
            <a:off x="411112" y="112680"/>
            <a:ext cx="9462960" cy="99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de-DE" sz="4800" b="1" strike="noStrike" spc="-1">
                <a:solidFill>
                  <a:srgbClr val="FFFFFF"/>
                </a:solidFill>
                <a:latin typeface="Arial"/>
              </a:rPr>
              <a:t>1. Anarchic Charity</a:t>
            </a:r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98C195C-DF27-6086-2385-F2F7775A2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25" y="3243735"/>
            <a:ext cx="925578" cy="92557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7B90F4FA-3619-D953-0F06-FC3EB9E98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51" y="2149747"/>
            <a:ext cx="925578" cy="925578"/>
          </a:xfrm>
          <a:prstGeom prst="rect">
            <a:avLst/>
          </a:prstGeom>
        </p:spPr>
      </p:pic>
      <p:pic>
        <p:nvPicPr>
          <p:cNvPr id="13" name="תמונה 12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87E5E947-13A4-E60F-9F2E-9D0C98E6B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51" y="4424912"/>
            <a:ext cx="1017652" cy="1017652"/>
          </a:xfrm>
          <a:prstGeom prst="rect">
            <a:avLst/>
          </a:prstGeom>
        </p:spPr>
      </p:pic>
      <p:pic>
        <p:nvPicPr>
          <p:cNvPr id="15" name="תמונה 14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E9AE6678-B88C-87F4-529E-4FFBE2F62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83" y="5864925"/>
            <a:ext cx="1104481" cy="1104481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DF30E67-435E-8136-B955-5EC760A32C82}"/>
              </a:ext>
            </a:extLst>
          </p:cNvPr>
          <p:cNvSpPr txBox="1"/>
          <p:nvPr/>
        </p:nvSpPr>
        <p:spPr>
          <a:xfrm>
            <a:off x="8180103" y="4672128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35</a:t>
            </a:r>
            <a:endParaRPr lang="en-IL" sz="280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1F3DA8C-2F68-B1C8-ACC9-8CD2D81B9AA5}"/>
              </a:ext>
            </a:extLst>
          </p:cNvPr>
          <p:cNvSpPr txBox="1"/>
          <p:nvPr/>
        </p:nvSpPr>
        <p:spPr>
          <a:xfrm>
            <a:off x="8328243" y="59442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5</a:t>
            </a:r>
            <a:endParaRPr lang="en-IL" sz="280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FC2048D-EA7B-ACB0-3569-18B6BB492A0B}"/>
              </a:ext>
            </a:extLst>
          </p:cNvPr>
          <p:cNvSpPr txBox="1"/>
          <p:nvPr/>
        </p:nvSpPr>
        <p:spPr>
          <a:xfrm>
            <a:off x="8130283" y="340787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30</a:t>
            </a:r>
            <a:endParaRPr lang="en-IL" sz="280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08D1DFB-F64D-516E-F155-F0CC3BB08EE6}"/>
              </a:ext>
            </a:extLst>
          </p:cNvPr>
          <p:cNvSpPr txBox="1"/>
          <p:nvPr/>
        </p:nvSpPr>
        <p:spPr>
          <a:xfrm>
            <a:off x="8172343" y="2267437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30</a:t>
            </a:r>
            <a:endParaRPr lang="en-IL" sz="2800"/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4C4C2487-5AC3-7F4A-4DFF-EE63D0C737B5}"/>
              </a:ext>
            </a:extLst>
          </p:cNvPr>
          <p:cNvCxnSpPr/>
          <p:nvPr/>
        </p:nvCxnSpPr>
        <p:spPr>
          <a:xfrm flipV="1">
            <a:off x="4229100" y="2612536"/>
            <a:ext cx="2692400" cy="13185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69CFF332-9400-C67A-E08A-BD8242020C80}"/>
              </a:ext>
            </a:extLst>
          </p:cNvPr>
          <p:cNvCxnSpPr>
            <a:cxnSpLocks/>
          </p:cNvCxnSpPr>
          <p:nvPr/>
        </p:nvCxnSpPr>
        <p:spPr>
          <a:xfrm>
            <a:off x="4271257" y="4052832"/>
            <a:ext cx="25510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366AFC5F-41FC-8D16-A0CC-24CF5C4A30F4}"/>
              </a:ext>
            </a:extLst>
          </p:cNvPr>
          <p:cNvCxnSpPr>
            <a:cxnSpLocks/>
          </p:cNvCxnSpPr>
          <p:nvPr/>
        </p:nvCxnSpPr>
        <p:spPr>
          <a:xfrm>
            <a:off x="4229100" y="4187242"/>
            <a:ext cx="2656941" cy="9094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EE7169F1-765B-81FF-BD90-591DE58EC830}"/>
              </a:ext>
            </a:extLst>
          </p:cNvPr>
          <p:cNvCxnSpPr>
            <a:cxnSpLocks/>
          </p:cNvCxnSpPr>
          <p:nvPr/>
        </p:nvCxnSpPr>
        <p:spPr>
          <a:xfrm>
            <a:off x="4229100" y="5174429"/>
            <a:ext cx="25510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234B899C-793B-38DB-516E-8DCEBC1D15F8}"/>
              </a:ext>
            </a:extLst>
          </p:cNvPr>
          <p:cNvCxnSpPr>
            <a:cxnSpLocks/>
          </p:cNvCxnSpPr>
          <p:nvPr/>
        </p:nvCxnSpPr>
        <p:spPr>
          <a:xfrm>
            <a:off x="4218330" y="5296400"/>
            <a:ext cx="2656941" cy="9094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5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CFF69D4-CEF4-5E24-4F3F-788F209A38E1}"/>
              </a:ext>
            </a:extLst>
          </p:cNvPr>
          <p:cNvSpPr txBox="1"/>
          <p:nvPr/>
        </p:nvSpPr>
        <p:spPr>
          <a:xfrm>
            <a:off x="167416" y="1443460"/>
            <a:ext cx="97925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/>
              <a:t>The government takes all donations and splits them equally.</a:t>
            </a:r>
          </a:p>
          <a:p>
            <a:pPr algn="l" rtl="0"/>
            <a:endParaRPr lang="en-US" sz="3600"/>
          </a:p>
          <a:p>
            <a:pPr algn="l" rtl="0"/>
            <a:r>
              <a:rPr lang="en-US" sz="3600" b="1"/>
              <a:t>Example</a:t>
            </a:r>
            <a:r>
              <a:rPr lang="en-US" sz="3600"/>
              <a:t>: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90 donors know</a:t>
            </a:r>
            <a:br>
              <a:rPr lang="en-US" sz="3600"/>
            </a:br>
            <a:endParaRPr lang="en-US" sz="3600"/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10 donors know </a:t>
            </a:r>
            <a:br>
              <a:rPr lang="en-US" sz="3600"/>
            </a:br>
            <a:endParaRPr lang="en-US" sz="3600"/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Each donor donates 1.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FF0000"/>
                </a:solidFill>
              </a:rPr>
              <a:t>Ignores donors’ preferences.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98C195C-DF27-6086-2385-F2F7775A2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25" y="3243735"/>
            <a:ext cx="925578" cy="92557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7B90F4FA-3619-D953-0F06-FC3EB9E98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51" y="2149747"/>
            <a:ext cx="925578" cy="925578"/>
          </a:xfrm>
          <a:prstGeom prst="rect">
            <a:avLst/>
          </a:prstGeom>
        </p:spPr>
      </p:pic>
      <p:pic>
        <p:nvPicPr>
          <p:cNvPr id="13" name="תמונה 12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87E5E947-13A4-E60F-9F2E-9D0C98E6B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51" y="4424912"/>
            <a:ext cx="1017652" cy="1017652"/>
          </a:xfrm>
          <a:prstGeom prst="rect">
            <a:avLst/>
          </a:prstGeom>
        </p:spPr>
      </p:pic>
      <p:pic>
        <p:nvPicPr>
          <p:cNvPr id="15" name="תמונה 14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E9AE6678-B88C-87F4-529E-4FFBE2F62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83" y="5864925"/>
            <a:ext cx="1104481" cy="1104481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DF30E67-435E-8136-B955-5EC760A32C82}"/>
              </a:ext>
            </a:extLst>
          </p:cNvPr>
          <p:cNvSpPr txBox="1"/>
          <p:nvPr/>
        </p:nvSpPr>
        <p:spPr>
          <a:xfrm>
            <a:off x="8501432" y="4672128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25</a:t>
            </a:r>
            <a:endParaRPr lang="en-IL" sz="280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1F3DA8C-2F68-B1C8-ACC9-8CD2D81B9AA5}"/>
              </a:ext>
            </a:extLst>
          </p:cNvPr>
          <p:cNvSpPr txBox="1"/>
          <p:nvPr/>
        </p:nvSpPr>
        <p:spPr>
          <a:xfrm>
            <a:off x="8422991" y="5944245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25</a:t>
            </a:r>
            <a:endParaRPr lang="en-IL" sz="280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FC2048D-EA7B-ACB0-3569-18B6BB492A0B}"/>
              </a:ext>
            </a:extLst>
          </p:cNvPr>
          <p:cNvSpPr txBox="1"/>
          <p:nvPr/>
        </p:nvSpPr>
        <p:spPr>
          <a:xfrm>
            <a:off x="8465051" y="3444914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25</a:t>
            </a:r>
            <a:endParaRPr lang="en-IL" sz="280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08D1DFB-F64D-516E-F155-F0CC3BB08EE6}"/>
              </a:ext>
            </a:extLst>
          </p:cNvPr>
          <p:cNvSpPr txBox="1"/>
          <p:nvPr/>
        </p:nvSpPr>
        <p:spPr>
          <a:xfrm>
            <a:off x="8501432" y="2275092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25</a:t>
            </a:r>
            <a:endParaRPr lang="en-IL" sz="2800"/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4C4C2487-5AC3-7F4A-4DFF-EE63D0C737B5}"/>
              </a:ext>
            </a:extLst>
          </p:cNvPr>
          <p:cNvCxnSpPr/>
          <p:nvPr/>
        </p:nvCxnSpPr>
        <p:spPr>
          <a:xfrm flipV="1">
            <a:off x="4229100" y="2612536"/>
            <a:ext cx="2692400" cy="13185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69CFF332-9400-C67A-E08A-BD8242020C80}"/>
              </a:ext>
            </a:extLst>
          </p:cNvPr>
          <p:cNvCxnSpPr>
            <a:cxnSpLocks/>
          </p:cNvCxnSpPr>
          <p:nvPr/>
        </p:nvCxnSpPr>
        <p:spPr>
          <a:xfrm>
            <a:off x="4271257" y="4052832"/>
            <a:ext cx="25510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366AFC5F-41FC-8D16-A0CC-24CF5C4A30F4}"/>
              </a:ext>
            </a:extLst>
          </p:cNvPr>
          <p:cNvCxnSpPr>
            <a:cxnSpLocks/>
          </p:cNvCxnSpPr>
          <p:nvPr/>
        </p:nvCxnSpPr>
        <p:spPr>
          <a:xfrm>
            <a:off x="4229100" y="4187242"/>
            <a:ext cx="2656941" cy="9094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EE7169F1-765B-81FF-BD90-591DE58EC830}"/>
              </a:ext>
            </a:extLst>
          </p:cNvPr>
          <p:cNvCxnSpPr>
            <a:cxnSpLocks/>
          </p:cNvCxnSpPr>
          <p:nvPr/>
        </p:nvCxnSpPr>
        <p:spPr>
          <a:xfrm>
            <a:off x="4229100" y="5174429"/>
            <a:ext cx="25510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234B899C-793B-38DB-516E-8DCEBC1D15F8}"/>
              </a:ext>
            </a:extLst>
          </p:cNvPr>
          <p:cNvCxnSpPr>
            <a:cxnSpLocks/>
          </p:cNvCxnSpPr>
          <p:nvPr/>
        </p:nvCxnSpPr>
        <p:spPr>
          <a:xfrm>
            <a:off x="4218330" y="5296400"/>
            <a:ext cx="2656941" cy="9094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Shape 1">
            <a:extLst>
              <a:ext uri="{FF2B5EF4-FFF2-40B4-BE49-F238E27FC236}">
                <a16:creationId xmlns:a16="http://schemas.microsoft.com/office/drawing/2014/main" id="{2952C716-D435-4AD2-2295-3DD0CC490F68}"/>
              </a:ext>
            </a:extLst>
          </p:cNvPr>
          <p:cNvSpPr txBox="1"/>
          <p:nvPr/>
        </p:nvSpPr>
        <p:spPr>
          <a:xfrm>
            <a:off x="411112" y="112680"/>
            <a:ext cx="9462960" cy="99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 rtl="0"/>
            <a:r>
              <a:rPr lang="de-DE" sz="4800" b="1" strike="noStrike" spc="-1">
                <a:solidFill>
                  <a:srgbClr val="FFFFFF"/>
                </a:solidFill>
                <a:latin typeface="Arial"/>
              </a:rPr>
              <a:t>2. Centralized Charity</a:t>
            </a:r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138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98C195C-DF27-6086-2385-F2F7775A2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25" y="3243735"/>
            <a:ext cx="925578" cy="92557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7B90F4FA-3619-D953-0F06-FC3EB9E98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51" y="2149747"/>
            <a:ext cx="925578" cy="925578"/>
          </a:xfrm>
          <a:prstGeom prst="rect">
            <a:avLst/>
          </a:prstGeom>
        </p:spPr>
      </p:pic>
      <p:pic>
        <p:nvPicPr>
          <p:cNvPr id="13" name="תמונה 12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87E5E947-13A4-E60F-9F2E-9D0C98E6B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51" y="4424912"/>
            <a:ext cx="1017652" cy="1017652"/>
          </a:xfrm>
          <a:prstGeom prst="rect">
            <a:avLst/>
          </a:prstGeom>
        </p:spPr>
      </p:pic>
      <p:pic>
        <p:nvPicPr>
          <p:cNvPr id="15" name="תמונה 14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E9AE6678-B88C-87F4-529E-4FFBE2F62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83" y="5864925"/>
            <a:ext cx="1104481" cy="1104481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DF30E67-435E-8136-B955-5EC760A32C82}"/>
              </a:ext>
            </a:extLst>
          </p:cNvPr>
          <p:cNvSpPr txBox="1"/>
          <p:nvPr/>
        </p:nvSpPr>
        <p:spPr>
          <a:xfrm>
            <a:off x="8501432" y="4672128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30</a:t>
            </a:r>
            <a:endParaRPr lang="en-IL" sz="280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1F3DA8C-2F68-B1C8-ACC9-8CD2D81B9AA5}"/>
              </a:ext>
            </a:extLst>
          </p:cNvPr>
          <p:cNvSpPr txBox="1"/>
          <p:nvPr/>
        </p:nvSpPr>
        <p:spPr>
          <a:xfrm>
            <a:off x="8422991" y="5944245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10</a:t>
            </a:r>
            <a:endParaRPr lang="en-IL" sz="280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FC2048D-EA7B-ACB0-3569-18B6BB492A0B}"/>
              </a:ext>
            </a:extLst>
          </p:cNvPr>
          <p:cNvSpPr txBox="1"/>
          <p:nvPr/>
        </p:nvSpPr>
        <p:spPr>
          <a:xfrm>
            <a:off x="8465051" y="3444914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30</a:t>
            </a:r>
            <a:endParaRPr lang="en-IL" sz="280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08D1DFB-F64D-516E-F155-F0CC3BB08EE6}"/>
              </a:ext>
            </a:extLst>
          </p:cNvPr>
          <p:cNvSpPr txBox="1"/>
          <p:nvPr/>
        </p:nvSpPr>
        <p:spPr>
          <a:xfrm>
            <a:off x="8501432" y="2275092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30</a:t>
            </a:r>
            <a:endParaRPr lang="en-IL" sz="2800"/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4C4C2487-5AC3-7F4A-4DFF-EE63D0C737B5}"/>
              </a:ext>
            </a:extLst>
          </p:cNvPr>
          <p:cNvCxnSpPr/>
          <p:nvPr/>
        </p:nvCxnSpPr>
        <p:spPr>
          <a:xfrm flipV="1">
            <a:off x="4229100" y="2612536"/>
            <a:ext cx="2692400" cy="13185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69CFF332-9400-C67A-E08A-BD8242020C80}"/>
              </a:ext>
            </a:extLst>
          </p:cNvPr>
          <p:cNvCxnSpPr>
            <a:cxnSpLocks/>
          </p:cNvCxnSpPr>
          <p:nvPr/>
        </p:nvCxnSpPr>
        <p:spPr>
          <a:xfrm>
            <a:off x="4271257" y="4052832"/>
            <a:ext cx="25510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366AFC5F-41FC-8D16-A0CC-24CF5C4A30F4}"/>
              </a:ext>
            </a:extLst>
          </p:cNvPr>
          <p:cNvCxnSpPr>
            <a:cxnSpLocks/>
          </p:cNvCxnSpPr>
          <p:nvPr/>
        </p:nvCxnSpPr>
        <p:spPr>
          <a:xfrm>
            <a:off x="4229100" y="4187242"/>
            <a:ext cx="2656941" cy="9094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EE7169F1-765B-81FF-BD90-591DE58EC830}"/>
              </a:ext>
            </a:extLst>
          </p:cNvPr>
          <p:cNvCxnSpPr>
            <a:cxnSpLocks/>
          </p:cNvCxnSpPr>
          <p:nvPr/>
        </p:nvCxnSpPr>
        <p:spPr>
          <a:xfrm>
            <a:off x="4229100" y="5174429"/>
            <a:ext cx="25510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234B899C-793B-38DB-516E-8DCEBC1D15F8}"/>
              </a:ext>
            </a:extLst>
          </p:cNvPr>
          <p:cNvCxnSpPr>
            <a:cxnSpLocks/>
          </p:cNvCxnSpPr>
          <p:nvPr/>
        </p:nvCxnSpPr>
        <p:spPr>
          <a:xfrm>
            <a:off x="4218330" y="5296400"/>
            <a:ext cx="2656941" cy="9094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Shape 1">
            <a:extLst>
              <a:ext uri="{FF2B5EF4-FFF2-40B4-BE49-F238E27FC236}">
                <a16:creationId xmlns:a16="http://schemas.microsoft.com/office/drawing/2014/main" id="{2952C716-D435-4AD2-2295-3DD0CC490F68}"/>
              </a:ext>
            </a:extLst>
          </p:cNvPr>
          <p:cNvSpPr txBox="1"/>
          <p:nvPr/>
        </p:nvSpPr>
        <p:spPr>
          <a:xfrm>
            <a:off x="411112" y="112680"/>
            <a:ext cx="9462960" cy="99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 rtl="0"/>
            <a:r>
              <a:rPr lang="de-DE" sz="4800" b="1" strike="noStrike" spc="-1">
                <a:solidFill>
                  <a:srgbClr val="FFFF00"/>
                </a:solidFill>
                <a:latin typeface="Arial"/>
              </a:rPr>
              <a:t>NEW: Coordinated Charity</a:t>
            </a:r>
            <a:endParaRPr lang="de-DE" sz="4800" b="1" strike="noStrike" spc="-1">
              <a:solidFill>
                <a:srgbClr val="FFFF00"/>
              </a:solidFill>
              <a:latin typeface="Open Sans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3E026BD-ABC1-74D0-BB5D-7F897F4903AC}"/>
              </a:ext>
            </a:extLst>
          </p:cNvPr>
          <p:cNvSpPr txBox="1"/>
          <p:nvPr/>
        </p:nvSpPr>
        <p:spPr>
          <a:xfrm>
            <a:off x="167416" y="1443460"/>
            <a:ext cx="99132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>
                <a:solidFill>
                  <a:srgbClr val="92D050"/>
                </a:solidFill>
              </a:rPr>
              <a:t>Each donation is split in an optimal way for the donor, given the other donations.*</a:t>
            </a:r>
          </a:p>
          <a:p>
            <a:pPr algn="l" rtl="0"/>
            <a:endParaRPr lang="en-US" sz="3600"/>
          </a:p>
          <a:p>
            <a:pPr algn="l" rtl="0"/>
            <a:r>
              <a:rPr lang="en-US" sz="3600" b="1"/>
              <a:t>Example</a:t>
            </a:r>
            <a:r>
              <a:rPr lang="en-US" sz="3600"/>
              <a:t>: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90 donors know</a:t>
            </a:r>
            <a:br>
              <a:rPr lang="en-US" sz="3600"/>
            </a:br>
            <a:endParaRPr lang="en-US" sz="3600"/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10 donors know </a:t>
            </a:r>
            <a:br>
              <a:rPr lang="en-US" sz="3600"/>
            </a:br>
            <a:endParaRPr lang="en-US" sz="3600"/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Each donor donates 1.</a:t>
            </a:r>
          </a:p>
          <a:p>
            <a:pPr algn="l" rtl="0"/>
            <a:r>
              <a:rPr lang="en-US" sz="3600">
                <a:solidFill>
                  <a:srgbClr val="92D050"/>
                </a:solidFill>
              </a:rPr>
              <a:t>*Nash equilibrium in game where </a:t>
            </a:r>
          </a:p>
          <a:p>
            <a:pPr algn="l" rtl="0"/>
            <a:r>
              <a:rPr lang="en-US" sz="3600">
                <a:solidFill>
                  <a:srgbClr val="92D050"/>
                </a:solidFill>
              </a:rPr>
              <a:t>a donor’s strategies are all possible splits.</a:t>
            </a:r>
          </a:p>
        </p:txBody>
      </p:sp>
    </p:spTree>
    <p:extLst>
      <p:ext uri="{BB962C8B-B14F-4D97-AF65-F5344CB8AC3E}">
        <p14:creationId xmlns:p14="http://schemas.microsoft.com/office/powerpoint/2010/main" val="353680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3E026BD-ABC1-74D0-BB5D-7F897F4903AC}"/>
              </a:ext>
            </a:extLst>
          </p:cNvPr>
          <p:cNvSpPr txBox="1"/>
          <p:nvPr/>
        </p:nvSpPr>
        <p:spPr>
          <a:xfrm>
            <a:off x="167416" y="1291060"/>
            <a:ext cx="97066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Does a Nash equilibrium always </a:t>
            </a:r>
            <a:r>
              <a:rPr lang="en-US" sz="3600" b="1"/>
              <a:t>exist</a:t>
            </a:r>
            <a:r>
              <a:rPr lang="en-US" sz="3600"/>
              <a:t>?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Is it </a:t>
            </a:r>
            <a:r>
              <a:rPr lang="en-US" sz="3600" b="1"/>
              <a:t>unique</a:t>
            </a:r>
            <a:r>
              <a:rPr lang="en-US" sz="3600"/>
              <a:t>?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Can it be </a:t>
            </a:r>
            <a:r>
              <a:rPr lang="en-US" sz="3600" b="1"/>
              <a:t>computed quickly</a:t>
            </a:r>
            <a:r>
              <a:rPr lang="en-US" sz="3600"/>
              <a:t>?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Is it </a:t>
            </a:r>
            <a:r>
              <a:rPr lang="en-US" sz="3600" b="1"/>
              <a:t>Pareto-efficient</a:t>
            </a:r>
            <a:r>
              <a:rPr lang="en-US" sz="3600"/>
              <a:t>?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Is the distribution rule, that maps prefs to equilibrium distribution, </a:t>
            </a:r>
            <a:r>
              <a:rPr lang="en-US" sz="3600" b="1"/>
              <a:t>strategyproof</a:t>
            </a:r>
            <a:r>
              <a:rPr lang="en-US" sz="3600"/>
              <a:t>?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Is the rule </a:t>
            </a:r>
            <a:r>
              <a:rPr lang="en-US" sz="3600" b="1"/>
              <a:t>approval-monotone</a:t>
            </a:r>
            <a:r>
              <a:rPr lang="en-US" sz="3600"/>
              <a:t>?</a:t>
            </a:r>
            <a:br>
              <a:rPr lang="en-US" sz="3600"/>
            </a:br>
            <a:r>
              <a:rPr lang="en-US" sz="2400"/>
              <a:t>(when more donors approve a recipient, he/she does not lose).</a:t>
            </a:r>
            <a:endParaRPr lang="en-US" sz="3600"/>
          </a:p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Is the rule </a:t>
            </a:r>
            <a:r>
              <a:rPr lang="en-US" sz="3600" b="1"/>
              <a:t>resource-monotone</a:t>
            </a:r>
            <a:r>
              <a:rPr lang="en-US" sz="3600"/>
              <a:t>?</a:t>
            </a:r>
            <a:br>
              <a:rPr lang="en-US" sz="3600"/>
            </a:br>
            <a:r>
              <a:rPr lang="en-US" sz="2400"/>
              <a:t>(when donations increase, no recipient loses)</a:t>
            </a:r>
            <a:r>
              <a:rPr lang="en-US" sz="3200"/>
              <a:t>.</a:t>
            </a:r>
            <a:endParaRPr lang="he-IL" sz="3200"/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/>
              <a:t>Is the rule </a:t>
            </a:r>
            <a:r>
              <a:rPr lang="en-US" sz="3200" b="1"/>
              <a:t>contribution-incentive-compatible</a:t>
            </a:r>
            <a:r>
              <a:rPr lang="en-US" sz="3200"/>
              <a:t>?</a:t>
            </a:r>
            <a:br>
              <a:rPr lang="en-US" sz="3200"/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(every agent prefers to contribute through the mechanism than to split his contribution equally)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</a:t>
            </a:r>
            <a:endParaRPr kumimoji="0" lang="he-IL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2952C716-D435-4AD2-2295-3DD0CC490F68}"/>
              </a:ext>
            </a:extLst>
          </p:cNvPr>
          <p:cNvSpPr txBox="1"/>
          <p:nvPr/>
        </p:nvSpPr>
        <p:spPr>
          <a:xfrm>
            <a:off x="411112" y="112680"/>
            <a:ext cx="9462960" cy="99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 rtl="0"/>
            <a:r>
              <a:rPr lang="de-DE" sz="4800" b="1" strike="noStrike" spc="-1">
                <a:solidFill>
                  <a:srgbClr val="FFFF00"/>
                </a:solidFill>
                <a:latin typeface="Arial"/>
              </a:rPr>
              <a:t>Coordinated Charity: Questions</a:t>
            </a:r>
            <a:endParaRPr lang="de-DE" sz="4800" b="1" strike="noStrike" spc="-1">
              <a:solidFill>
                <a:srgbClr val="FFFF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5869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CFF69D4-CEF4-5E24-4F3F-788F209A38E1}"/>
              </a:ext>
            </a:extLst>
          </p:cNvPr>
          <p:cNvSpPr txBox="1"/>
          <p:nvPr/>
        </p:nvSpPr>
        <p:spPr>
          <a:xfrm>
            <a:off x="288101" y="1471513"/>
            <a:ext cx="95859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b="1"/>
              <a:t>INPUT</a:t>
            </a:r>
            <a:r>
              <a:rPr lang="en-US" sz="3600"/>
              <a:t>: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i="1"/>
              <a:t>N</a:t>
            </a:r>
            <a:r>
              <a:rPr lang="en-US" sz="3600"/>
              <a:t> := a set of </a:t>
            </a:r>
            <a:r>
              <a:rPr lang="en-US" sz="3600" i="1"/>
              <a:t>donors</a:t>
            </a:r>
            <a:r>
              <a:rPr lang="en-US" sz="3600"/>
              <a:t>;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i="1"/>
              <a:t>R</a:t>
            </a:r>
            <a:r>
              <a:rPr lang="en-US" sz="3600"/>
              <a:t> := a set of </a:t>
            </a:r>
            <a:r>
              <a:rPr lang="en-US" sz="3600" i="1"/>
              <a:t>recipients</a:t>
            </a:r>
            <a:r>
              <a:rPr lang="en-US" sz="3600"/>
              <a:t>;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For each donor </a:t>
            </a:r>
            <a:r>
              <a:rPr lang="en-US" sz="3600" i="1"/>
              <a:t>i </a:t>
            </a:r>
            <a:r>
              <a:rPr lang="en-US" sz="3600"/>
              <a:t>∈</a:t>
            </a:r>
            <a:r>
              <a:rPr lang="en-US" sz="3600" i="1"/>
              <a:t> N</a:t>
            </a:r>
            <a:r>
              <a:rPr lang="en-US" sz="3600"/>
              <a:t>:</a:t>
            </a:r>
          </a:p>
          <a:p>
            <a:pPr marL="1028700" lvl="1" indent="-571500" algn="l" rtl="0">
              <a:buFont typeface="Wingdings" panose="05000000000000000000" pitchFamily="2" charset="2"/>
              <a:buChar char="Ø"/>
            </a:pPr>
            <a:r>
              <a:rPr lang="en-US" sz="3600" i="1"/>
              <a:t>C</a:t>
            </a:r>
            <a:r>
              <a:rPr lang="en-US" sz="3600" i="1" baseline="-25000"/>
              <a:t>i</a:t>
            </a:r>
            <a:r>
              <a:rPr lang="en-US" sz="3600"/>
              <a:t> &gt; 0   :=  a fixed </a:t>
            </a:r>
            <a:r>
              <a:rPr lang="en-US" sz="3600" i="1"/>
              <a:t>contribution</a:t>
            </a:r>
            <a:r>
              <a:rPr lang="en-US" sz="3600"/>
              <a:t>.</a:t>
            </a:r>
          </a:p>
          <a:p>
            <a:pPr marL="1028700" lvl="1" indent="-571500" algn="l" rtl="0">
              <a:buFont typeface="Wingdings" panose="05000000000000000000" pitchFamily="2" charset="2"/>
              <a:buChar char="Ø"/>
            </a:pPr>
            <a:r>
              <a:rPr lang="en-US" sz="3600" i="1"/>
              <a:t>A</a:t>
            </a:r>
            <a:r>
              <a:rPr lang="en-US" sz="3200" i="1" baseline="-25000"/>
              <a:t>i</a:t>
            </a:r>
            <a:r>
              <a:rPr lang="en-US" sz="3600"/>
              <a:t> ⊆ </a:t>
            </a:r>
            <a:r>
              <a:rPr lang="en-US" sz="3600" i="1"/>
              <a:t>R</a:t>
            </a:r>
            <a:r>
              <a:rPr lang="en-US" sz="3600"/>
              <a:t>  :=  a set of </a:t>
            </a:r>
            <a:r>
              <a:rPr lang="en-US" sz="3600" i="1"/>
              <a:t>approved recipients</a:t>
            </a:r>
            <a:r>
              <a:rPr lang="en-US" sz="3600"/>
              <a:t>;</a:t>
            </a: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2952C716-D435-4AD2-2295-3DD0CC490F68}"/>
              </a:ext>
            </a:extLst>
          </p:cNvPr>
          <p:cNvSpPr txBox="1"/>
          <p:nvPr/>
        </p:nvSpPr>
        <p:spPr>
          <a:xfrm>
            <a:off x="411112" y="112680"/>
            <a:ext cx="9462960" cy="99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 rtl="0"/>
            <a:r>
              <a:rPr lang="de-DE" sz="4800" b="1" strike="noStrike" spc="-1">
                <a:solidFill>
                  <a:srgbClr val="FFFFFF"/>
                </a:solidFill>
                <a:latin typeface="Arial"/>
              </a:rPr>
              <a:t>Formal Model</a:t>
            </a:r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6FD10EF-D1BC-90F3-C249-5F4E640FDDE1}"/>
              </a:ext>
            </a:extLst>
          </p:cNvPr>
          <p:cNvSpPr txBox="1"/>
          <p:nvPr/>
        </p:nvSpPr>
        <p:spPr>
          <a:xfrm>
            <a:off x="288101" y="5210999"/>
            <a:ext cx="9792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b="1"/>
              <a:t>OUTPUT</a:t>
            </a:r>
            <a:r>
              <a:rPr lang="en-US" sz="3600"/>
              <a:t>: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b="1"/>
              <a:t>d</a:t>
            </a:r>
            <a:r>
              <a:rPr lang="en-US" sz="3600"/>
              <a:t> := a distribution:</a:t>
            </a:r>
          </a:p>
          <a:p>
            <a:pPr marL="1028700" lvl="1" indent="-571500" algn="l" rtl="0">
              <a:buFont typeface="Wingdings" panose="05000000000000000000" pitchFamily="2" charset="2"/>
              <a:buChar char="Ø"/>
            </a:pPr>
            <a:r>
              <a:rPr lang="en-US" sz="3600"/>
              <a:t>d(x)=money to recipient x.</a:t>
            </a:r>
          </a:p>
          <a:p>
            <a:pPr marL="1028700" lvl="1" indent="-571500" algn="l" rtl="0">
              <a:buFont typeface="Wingdings" panose="05000000000000000000" pitchFamily="2" charset="2"/>
              <a:buChar char="Ø"/>
            </a:pPr>
            <a:r>
              <a:rPr lang="el-GR" sz="3600"/>
              <a:t>Σ</a:t>
            </a:r>
            <a:r>
              <a:rPr lang="en-US" sz="3600" baseline="-25000"/>
              <a:t>x∈R</a:t>
            </a:r>
            <a:r>
              <a:rPr lang="en-US" sz="3600"/>
              <a:t> d(x)  = </a:t>
            </a:r>
            <a:r>
              <a:rPr lang="el-GR" sz="3600"/>
              <a:t>Σ</a:t>
            </a:r>
            <a:r>
              <a:rPr lang="en-US" sz="3600" baseline="-25000"/>
              <a:t>i∈N</a:t>
            </a:r>
            <a:r>
              <a:rPr lang="en-US" sz="3600"/>
              <a:t> C</a:t>
            </a:r>
            <a:r>
              <a:rPr lang="en-US" sz="3600" baseline="-25000"/>
              <a:t>i </a:t>
            </a:r>
            <a:r>
              <a:rPr lang="en-US" sz="3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1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CFF69D4-CEF4-5E24-4F3F-788F209A38E1}"/>
              </a:ext>
            </a:extLst>
          </p:cNvPr>
          <p:cNvSpPr txBox="1"/>
          <p:nvPr/>
        </p:nvSpPr>
        <p:spPr>
          <a:xfrm>
            <a:off x="288101" y="1471513"/>
            <a:ext cx="9585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/>
              <a:t>u</a:t>
            </a:r>
            <a:r>
              <a:rPr lang="en-US" sz="3600" baseline="-25000"/>
              <a:t>i</a:t>
            </a:r>
            <a:r>
              <a:rPr lang="en-US" sz="3600"/>
              <a:t>(</a:t>
            </a:r>
            <a:r>
              <a:rPr lang="en-US" sz="3600" b="1"/>
              <a:t>d</a:t>
            </a:r>
            <a:r>
              <a:rPr lang="en-US" sz="3600"/>
              <a:t>) – utility of donor </a:t>
            </a:r>
            <a:r>
              <a:rPr lang="en-US" sz="3600" i="1"/>
              <a:t>i</a:t>
            </a:r>
            <a:r>
              <a:rPr lang="en-US" sz="3600"/>
              <a:t> from distribution </a:t>
            </a:r>
            <a:r>
              <a:rPr lang="en-US" sz="3600" b="1"/>
              <a:t>d</a:t>
            </a:r>
            <a:r>
              <a:rPr lang="en-US" sz="3600"/>
              <a:t>.</a:t>
            </a:r>
          </a:p>
          <a:p>
            <a:pPr algn="l" rtl="0"/>
            <a:endParaRPr lang="en-US" sz="3600" b="1"/>
          </a:p>
          <a:p>
            <a:pPr algn="l" rtl="0"/>
            <a:r>
              <a:rPr lang="en-US" sz="3600" b="1"/>
              <a:t>ASSUMPTION</a:t>
            </a:r>
            <a:r>
              <a:rPr lang="en-US" sz="3600"/>
              <a:t>:</a:t>
            </a: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2952C716-D435-4AD2-2295-3DD0CC490F68}"/>
              </a:ext>
            </a:extLst>
          </p:cNvPr>
          <p:cNvSpPr txBox="1"/>
          <p:nvPr/>
        </p:nvSpPr>
        <p:spPr>
          <a:xfrm>
            <a:off x="288101" y="112680"/>
            <a:ext cx="9585971" cy="99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 rtl="0"/>
            <a:r>
              <a:rPr lang="de-DE" sz="4800" b="1" strike="noStrike" spc="-1">
                <a:solidFill>
                  <a:srgbClr val="FFFFFF"/>
                </a:solidFill>
                <a:latin typeface="Arial"/>
              </a:rPr>
              <a:t>Formal Model (cont.)</a:t>
            </a:r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1510133-F798-B94B-CD17-54911D05ADCE}"/>
              </a:ext>
            </a:extLst>
          </p:cNvPr>
          <p:cNvSpPr txBox="1"/>
          <p:nvPr/>
        </p:nvSpPr>
        <p:spPr>
          <a:xfrm>
            <a:off x="4365625" y="2579508"/>
            <a:ext cx="51244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rtl="0"/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u</a:t>
            </a:r>
            <a:r>
              <a:rPr kumimoji="0" lang="en-US" sz="36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(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) = min</a:t>
            </a:r>
            <a:r>
              <a:rPr kumimoji="0" lang="en-US" sz="36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x</a:t>
            </a:r>
            <a:r>
              <a:rPr lang="en-US" sz="3600" baseline="-25000"/>
              <a:t>∈</a:t>
            </a:r>
            <a:r>
              <a:rPr kumimoji="0" lang="en-US" sz="36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 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d(x)</a:t>
            </a:r>
            <a:endParaRPr lang="en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27DC600-522B-4368-7BA8-D2CAC40C9E63}"/>
              </a:ext>
            </a:extLst>
          </p:cNvPr>
          <p:cNvSpPr txBox="1"/>
          <p:nvPr/>
        </p:nvSpPr>
        <p:spPr>
          <a:xfrm>
            <a:off x="288101" y="3476677"/>
            <a:ext cx="9585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b="1"/>
              <a:t>d</a:t>
            </a:r>
            <a:r>
              <a:rPr lang="en-US" sz="3600"/>
              <a:t> is called an </a:t>
            </a:r>
            <a:r>
              <a:rPr lang="en-US" sz="3600" i="1"/>
              <a:t>equilibrium</a:t>
            </a:r>
            <a:r>
              <a:rPr lang="en-US" sz="3600"/>
              <a:t> if it has a decomposition:                </a:t>
            </a:r>
            <a:r>
              <a:rPr lang="en-US" sz="3600" b="1"/>
              <a:t>d</a:t>
            </a:r>
            <a:r>
              <a:rPr lang="en-US" sz="3600"/>
              <a:t> = </a:t>
            </a:r>
            <a:r>
              <a:rPr lang="el-GR" sz="3600"/>
              <a:t>Σ</a:t>
            </a:r>
            <a:r>
              <a:rPr lang="en-US" sz="3600" baseline="-25000"/>
              <a:t>i∈N</a:t>
            </a:r>
            <a:r>
              <a:rPr lang="en-US" sz="3600"/>
              <a:t> </a:t>
            </a:r>
            <a:r>
              <a:rPr lang="en-US" sz="3600" b="1"/>
              <a:t>d</a:t>
            </a:r>
            <a:r>
              <a:rPr lang="en-US" sz="3600" b="1" baseline="-25000"/>
              <a:t>i</a:t>
            </a:r>
            <a:r>
              <a:rPr lang="en-US" sz="3600"/>
              <a:t>     with: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For every i∈N:             </a:t>
            </a:r>
            <a:r>
              <a:rPr lang="el-GR" sz="3600"/>
              <a:t>Σ</a:t>
            </a:r>
            <a:r>
              <a:rPr lang="en-US" sz="3600" baseline="-25000"/>
              <a:t>x∈R</a:t>
            </a:r>
            <a:r>
              <a:rPr lang="en-US" sz="3600"/>
              <a:t> d</a:t>
            </a:r>
            <a:r>
              <a:rPr lang="en-US" sz="3600" baseline="-25000"/>
              <a:t>i</a:t>
            </a:r>
            <a:r>
              <a:rPr lang="en-US" sz="3600"/>
              <a:t>(x)  = C</a:t>
            </a:r>
            <a:r>
              <a:rPr lang="en-US" sz="3600" baseline="-25000"/>
              <a:t>i </a:t>
            </a:r>
            <a:r>
              <a:rPr lang="en-US" sz="3600"/>
              <a:t>.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/>
              <a:t>For every i∈N, </a:t>
            </a:r>
            <a:r>
              <a:rPr lang="en-US" sz="3600" b="1"/>
              <a:t>d</a:t>
            </a:r>
            <a:r>
              <a:rPr lang="en-US" sz="3600" b="1" baseline="-25000"/>
              <a:t>i</a:t>
            </a:r>
            <a:r>
              <a:rPr lang="en-US" sz="3600" b="1"/>
              <a:t>’ ≠ d</a:t>
            </a:r>
            <a:r>
              <a:rPr lang="en-US" sz="3600" b="1" baseline="-25000"/>
              <a:t>i</a:t>
            </a:r>
            <a:r>
              <a:rPr lang="en-US" sz="3600"/>
              <a:t>: 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u</a:t>
            </a:r>
            <a:r>
              <a:rPr kumimoji="0" lang="en-US" sz="36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(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 – </a:t>
            </a:r>
            <a:r>
              <a:rPr lang="en-US" sz="3600" b="1"/>
              <a:t>d</a:t>
            </a:r>
            <a:r>
              <a:rPr lang="en-US" sz="3600" b="1" baseline="-25000"/>
              <a:t>i</a:t>
            </a:r>
            <a:r>
              <a:rPr lang="en-US" sz="3600" b="1"/>
              <a:t> + d</a:t>
            </a:r>
            <a:r>
              <a:rPr lang="en-US" sz="3600" b="1" baseline="-25000"/>
              <a:t>i</a:t>
            </a:r>
            <a:r>
              <a:rPr lang="en-US" sz="3600" b="1"/>
              <a:t>’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) ≤ u</a:t>
            </a:r>
            <a:r>
              <a:rPr kumimoji="0" lang="en-US" sz="36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(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)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21050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3E026BD-ABC1-74D0-BB5D-7F897F4903AC}"/>
              </a:ext>
            </a:extLst>
          </p:cNvPr>
          <p:cNvSpPr txBox="1"/>
          <p:nvPr/>
        </p:nvSpPr>
        <p:spPr>
          <a:xfrm>
            <a:off x="167417" y="1443460"/>
            <a:ext cx="97066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Does a Nash equilibrium always </a:t>
            </a:r>
            <a:r>
              <a:rPr lang="en-US" sz="3600" b="1"/>
              <a:t>exist</a:t>
            </a:r>
            <a:r>
              <a:rPr lang="en-US" sz="3600"/>
              <a:t>?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Is it </a:t>
            </a:r>
            <a:r>
              <a:rPr lang="en-US" sz="3600" b="1"/>
              <a:t>unique</a:t>
            </a:r>
            <a:r>
              <a:rPr lang="en-US" sz="3600"/>
              <a:t>?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Can it be </a:t>
            </a:r>
            <a:r>
              <a:rPr lang="en-US" sz="3600" b="1"/>
              <a:t>computed quickly</a:t>
            </a:r>
            <a:r>
              <a:rPr lang="en-US" sz="3600"/>
              <a:t>?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Is it </a:t>
            </a:r>
            <a:r>
              <a:rPr lang="en-US" sz="3600" b="1"/>
              <a:t>Pareto-efficient</a:t>
            </a:r>
            <a:r>
              <a:rPr lang="en-US" sz="3600"/>
              <a:t>?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Is the distribution rule, that maps approvals to equilibrium distribution, </a:t>
            </a:r>
            <a:r>
              <a:rPr lang="en-US" sz="3600" b="1"/>
              <a:t>strategyproof</a:t>
            </a:r>
            <a:r>
              <a:rPr lang="en-US" sz="3600"/>
              <a:t>?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Is the rule </a:t>
            </a:r>
            <a:r>
              <a:rPr lang="en-US" sz="3600" b="1"/>
              <a:t>approval-monotone</a:t>
            </a:r>
            <a:r>
              <a:rPr lang="en-US" sz="3600"/>
              <a:t>?</a:t>
            </a:r>
            <a:br>
              <a:rPr lang="en-US" sz="3600"/>
            </a:br>
            <a:r>
              <a:rPr lang="en-US" sz="2400"/>
              <a:t>(when more donors approve a recipient, he/she does not lose).</a:t>
            </a:r>
            <a:endParaRPr lang="en-US" sz="3600"/>
          </a:p>
          <a:p>
            <a:pPr marL="742950" indent="-742950" algn="l" rtl="0">
              <a:buFont typeface="+mj-lt"/>
              <a:buAutoNum type="arabicPeriod"/>
            </a:pPr>
            <a:r>
              <a:rPr lang="en-US" sz="3600"/>
              <a:t>Is the rule </a:t>
            </a:r>
            <a:r>
              <a:rPr lang="en-US" sz="3600" b="1"/>
              <a:t>resource-monotone</a:t>
            </a:r>
            <a:r>
              <a:rPr lang="en-US" sz="3600"/>
              <a:t>?</a:t>
            </a:r>
            <a:br>
              <a:rPr lang="en-US" sz="3600"/>
            </a:br>
            <a:r>
              <a:rPr lang="en-US" sz="2400"/>
              <a:t>(when donations increase, no recipient loses)</a:t>
            </a:r>
            <a:r>
              <a:rPr lang="en-US" sz="3200"/>
              <a:t>.</a:t>
            </a: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Is the rule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contribution-incentive-compatible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?</a:t>
            </a:r>
            <a:b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(every agent prefers to contribute through the mechanism than to split his contribution equally)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</a:t>
            </a:r>
            <a:endParaRPr kumimoji="0" lang="he-IL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2952C716-D435-4AD2-2295-3DD0CC490F68}"/>
              </a:ext>
            </a:extLst>
          </p:cNvPr>
          <p:cNvSpPr txBox="1"/>
          <p:nvPr/>
        </p:nvSpPr>
        <p:spPr>
          <a:xfrm>
            <a:off x="411112" y="112680"/>
            <a:ext cx="9462960" cy="99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 rtl="0"/>
            <a:r>
              <a:rPr lang="de-DE" sz="4800" b="1" strike="noStrike" spc="-1">
                <a:solidFill>
                  <a:srgbClr val="FFFF00"/>
                </a:solidFill>
                <a:latin typeface="Arial"/>
              </a:rPr>
              <a:t>Coordinated Charity: Answers</a:t>
            </a:r>
            <a:endParaRPr lang="de-DE" sz="4800" b="1" strike="noStrike" spc="-1">
              <a:solidFill>
                <a:srgbClr val="FFFF00"/>
              </a:solidFill>
              <a:latin typeface="Open Sans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2FB082D-0496-20AA-61AE-486F1B7FA454}"/>
              </a:ext>
            </a:extLst>
          </p:cNvPr>
          <p:cNvSpPr txBox="1"/>
          <p:nvPr/>
        </p:nvSpPr>
        <p:spPr>
          <a:xfrm>
            <a:off x="9061628" y="1443460"/>
            <a:ext cx="1018997" cy="70788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accent3"/>
                </a:solidFill>
              </a:rPr>
              <a:t>Yes</a:t>
            </a:r>
            <a:endParaRPr lang="en-IL" sz="4800">
              <a:solidFill>
                <a:schemeClr val="accent3"/>
              </a:soli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81FE013-7415-C17D-A168-56E855CE162A}"/>
              </a:ext>
            </a:extLst>
          </p:cNvPr>
          <p:cNvSpPr txBox="1"/>
          <p:nvPr/>
        </p:nvSpPr>
        <p:spPr>
          <a:xfrm>
            <a:off x="3595525" y="1989560"/>
            <a:ext cx="1018997" cy="70788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accent3"/>
                </a:solidFill>
              </a:rPr>
              <a:t>Yes</a:t>
            </a:r>
            <a:endParaRPr lang="en-IL" sz="4800">
              <a:solidFill>
                <a:schemeClr val="accent3"/>
              </a:solidFill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E0FE4FC-71EA-D016-AFB3-B40D72844574}"/>
              </a:ext>
            </a:extLst>
          </p:cNvPr>
          <p:cNvSpPr txBox="1"/>
          <p:nvPr/>
        </p:nvSpPr>
        <p:spPr>
          <a:xfrm>
            <a:off x="7176925" y="2561060"/>
            <a:ext cx="1018997" cy="70788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accent3"/>
                </a:solidFill>
              </a:rPr>
              <a:t>Yes</a:t>
            </a:r>
            <a:endParaRPr lang="en-IL" sz="4800">
              <a:solidFill>
                <a:schemeClr val="accent3"/>
              </a:solidFill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C3D059D-CA37-156D-402C-AE33096317BB}"/>
              </a:ext>
            </a:extLst>
          </p:cNvPr>
          <p:cNvSpPr txBox="1"/>
          <p:nvPr/>
        </p:nvSpPr>
        <p:spPr>
          <a:xfrm>
            <a:off x="5386225" y="3071951"/>
            <a:ext cx="1018997" cy="70788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accent3"/>
                </a:solidFill>
              </a:rPr>
              <a:t>Yes</a:t>
            </a:r>
            <a:endParaRPr lang="en-IL" sz="4800">
              <a:solidFill>
                <a:schemeClr val="accent3"/>
              </a:solidFill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71E4128-3671-DFDB-49F6-043DF6172DEE}"/>
              </a:ext>
            </a:extLst>
          </p:cNvPr>
          <p:cNvSpPr txBox="1"/>
          <p:nvPr/>
        </p:nvSpPr>
        <p:spPr>
          <a:xfrm>
            <a:off x="9061627" y="4169842"/>
            <a:ext cx="1018997" cy="70788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accent3"/>
                </a:solidFill>
              </a:rPr>
              <a:t>Yes</a:t>
            </a:r>
            <a:endParaRPr lang="en-IL" sz="4800">
              <a:solidFill>
                <a:schemeClr val="accent3"/>
              </a:soli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D3235418-5B36-D019-0A8B-F35F9A828261}"/>
              </a:ext>
            </a:extLst>
          </p:cNvPr>
          <p:cNvSpPr txBox="1"/>
          <p:nvPr/>
        </p:nvSpPr>
        <p:spPr>
          <a:xfrm>
            <a:off x="7743395" y="4708933"/>
            <a:ext cx="1018997" cy="70788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accent3"/>
                </a:solidFill>
              </a:rPr>
              <a:t>Yes</a:t>
            </a:r>
            <a:endParaRPr lang="en-IL" sz="4800">
              <a:solidFill>
                <a:schemeClr val="accent3"/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F0F2C3D9-E6BE-C3A1-7F11-E7349C699D61}"/>
              </a:ext>
            </a:extLst>
          </p:cNvPr>
          <p:cNvSpPr txBox="1"/>
          <p:nvPr/>
        </p:nvSpPr>
        <p:spPr>
          <a:xfrm>
            <a:off x="7743394" y="5753639"/>
            <a:ext cx="1018997" cy="70788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accent3"/>
                </a:solidFill>
              </a:rPr>
              <a:t>Yes</a:t>
            </a:r>
            <a:endParaRPr lang="en-IL" sz="4800">
              <a:solidFill>
                <a:schemeClr val="accent3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663AF21-3E85-93D5-A712-BC4D5A019325}"/>
              </a:ext>
            </a:extLst>
          </p:cNvPr>
          <p:cNvSpPr txBox="1"/>
          <p:nvPr/>
        </p:nvSpPr>
        <p:spPr>
          <a:xfrm>
            <a:off x="9068836" y="6188338"/>
            <a:ext cx="1018997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No</a:t>
            </a:r>
            <a:endParaRPr lang="en-IL" sz="4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4" grpId="0" animBg="1"/>
      <p:bldP spid="16" grpId="0" animBg="1"/>
      <p:bldP spid="17" grpId="0" animBg="1"/>
      <p:bldP spid="20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47975</TotalTime>
  <Words>958</Words>
  <Application>Microsoft Office PowerPoint</Application>
  <PresentationFormat>מותאם אישית</PresentationFormat>
  <Paragraphs>155</Paragraphs>
  <Slides>15</Slides>
  <Notes>1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2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subject/>
  <dc:creator/>
  <dc:description/>
  <cp:lastModifiedBy>דוד אראל סגל הלוי/David Erel Segal Halevi</cp:lastModifiedBy>
  <cp:revision>1834</cp:revision>
  <dcterms:created xsi:type="dcterms:W3CDTF">2017-05-17T17:25:31Z</dcterms:created>
  <dcterms:modified xsi:type="dcterms:W3CDTF">2022-09-04T19:01:05Z</dcterms:modified>
  <dc:language>en-US</dc:language>
</cp:coreProperties>
</file>