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D6EE2970-E46F-4566-B72A-6761CC9FC03D}">
          <p14:sldIdLst/>
        </p14:section>
        <p14:section name="מקטע ללא כותרת" id="{D8056648-EB7B-4949-89D3-3DD12D8A0260}">
          <p14:sldIdLst/>
        </p14:section>
        <p14:section name="מקטע ללא כותרת" id="{71F56621-4062-4CF4-B3E1-FBB69491DB4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60"/>
  </p:normalViewPr>
  <p:slideViewPr>
    <p:cSldViewPr snapToGrid="0">
      <p:cViewPr>
        <p:scale>
          <a:sx n="33" d="100"/>
          <a:sy n="33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8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424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2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655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98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6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702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6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94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58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3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CB67-2FD6-4116-B5D5-72B09C3C2F1F}" type="datetimeFigureOut">
              <a:rPr lang="en-IL" smtClean="0"/>
              <a:t>16/08/2022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B037-0405-4195-9A9B-7B2B74DBE7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91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2.132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>
            <a:extLst>
              <a:ext uri="{FF2B5EF4-FFF2-40B4-BE49-F238E27FC236}">
                <a16:creationId xmlns:a16="http://schemas.microsoft.com/office/drawing/2014/main" id="{5C0DE405-EDB4-1F51-3C4D-B795BD934619}"/>
              </a:ext>
            </a:extLst>
          </p:cNvPr>
          <p:cNvSpPr/>
          <p:nvPr/>
        </p:nvSpPr>
        <p:spPr>
          <a:xfrm>
            <a:off x="-304800" y="-196411"/>
            <a:ext cx="26289000" cy="969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7B9829-5023-78DB-E442-2F456F5FF30E}"/>
              </a:ext>
            </a:extLst>
          </p:cNvPr>
          <p:cNvSpPr txBox="1"/>
          <p:nvPr/>
        </p:nvSpPr>
        <p:spPr>
          <a:xfrm>
            <a:off x="127764" y="11979063"/>
            <a:ext cx="12058948" cy="6584238"/>
          </a:xfrm>
          <a:prstGeom prst="rect">
            <a:avLst/>
          </a:prstGeom>
          <a:solidFill>
            <a:schemeClr val="accent4">
              <a:alpha val="30000"/>
            </a:schemeClr>
          </a:solidFill>
          <a:ln w="635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      Model 1: Quasilinear Tenants</a:t>
            </a:r>
          </a:p>
          <a:p>
            <a:r>
              <a:rPr lang="en-US" sz="5040"/>
              <a:t>         The “best rooms” of agent i are</a:t>
            </a:r>
          </a:p>
          <a:p>
            <a:pPr algn="just"/>
            <a:r>
              <a:rPr lang="en-US" sz="504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arg max</a:t>
            </a:r>
            <a:r>
              <a:rPr lang="en-US" sz="504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504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=1..</a:t>
            </a:r>
            <a:r>
              <a:rPr lang="en-US" sz="504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040">
                <a:latin typeface="Times New Roman" panose="02020603050405020304" pitchFamily="18" charset="0"/>
                <a:cs typeface="Times New Roman" panose="02020603050405020304" pitchFamily="18" charset="0"/>
              </a:rPr>
              <a:t>   value</a:t>
            </a:r>
            <a:r>
              <a:rPr lang="en-US" sz="504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04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4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4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5040">
                <a:latin typeface="Times New Roman" panose="02020603050405020304" pitchFamily="18" charset="0"/>
                <a:cs typeface="Times New Roman" panose="02020603050405020304" pitchFamily="18" charset="0"/>
              </a:rPr>
              <a:t>) – price(</a:t>
            </a:r>
            <a:r>
              <a:rPr lang="en-US" sz="504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504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40057" indent="-640057" algn="just">
              <a:buFont typeface="Arial" panose="020B0604020202020204" pitchFamily="34" charset="0"/>
              <a:buChar char="•"/>
            </a:pPr>
            <a:r>
              <a:rPr lang="en-US" sz="5040"/>
              <a:t>EF exists by LP duality  </a:t>
            </a:r>
            <a:r>
              <a:rPr lang="en-US" sz="3733"/>
              <a:t>(Gale, 1960)</a:t>
            </a:r>
            <a:r>
              <a:rPr lang="en-US" sz="5040"/>
              <a:t>.</a:t>
            </a:r>
          </a:p>
          <a:p>
            <a:pPr algn="ctr"/>
            <a:r>
              <a:rPr lang="en-US" sz="5973" b="1"/>
              <a:t>Example:</a:t>
            </a:r>
          </a:p>
          <a:p>
            <a:r>
              <a:rPr lang="en-US" sz="5040"/>
              <a:t>val (1)=70,  val(2)=val(3)=val(4)=10</a:t>
            </a:r>
          </a:p>
          <a:p>
            <a:r>
              <a:rPr lang="en-US" sz="5040">
                <a:sym typeface="Wingdings" panose="05000000000000000000" pitchFamily="2" charset="2"/>
              </a:rPr>
              <a:t>p=(50,40,10,0)  best room = 1</a:t>
            </a:r>
          </a:p>
          <a:p>
            <a:pPr algn="r"/>
            <a:r>
              <a:rPr lang="en-US" sz="5040" i="1">
                <a:sym typeface="Wingdings" panose="05000000000000000000" pitchFamily="2" charset="2"/>
              </a:rPr>
              <a:t>Incompatible with miserly tenants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25976C8-773C-AA99-A57A-F8BACFBF60CA}"/>
              </a:ext>
            </a:extLst>
          </p:cNvPr>
          <p:cNvSpPr txBox="1"/>
          <p:nvPr/>
        </p:nvSpPr>
        <p:spPr>
          <a:xfrm>
            <a:off x="12593067" y="11918865"/>
            <a:ext cx="12477348" cy="6670416"/>
          </a:xfrm>
          <a:prstGeom prst="rect">
            <a:avLst/>
          </a:prstGeom>
          <a:solidFill>
            <a:srgbClr val="C00000">
              <a:alpha val="30000"/>
            </a:srgbClr>
          </a:solidFill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Model 2: Miserly Tenants</a:t>
            </a:r>
          </a:p>
          <a:p>
            <a:r>
              <a:rPr lang="en-US" sz="5040"/>
              <a:t>If there is a room with price ≤ 0, then every </a:t>
            </a:r>
            <a:br>
              <a:rPr lang="en-US" sz="5040"/>
            </a:br>
            <a:r>
              <a:rPr lang="en-US" sz="5040"/>
              <a:t>tenant has a “best room” with price ≤ 0.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/>
              <a:t>EF exists by Sperner’s Lemma </a:t>
            </a:r>
            <a:r>
              <a:rPr lang="en-US" sz="3733"/>
              <a:t>  (Su, 1999)</a:t>
            </a:r>
            <a:r>
              <a:rPr lang="en-US" sz="5600"/>
              <a:t>.</a:t>
            </a:r>
          </a:p>
          <a:p>
            <a:pPr algn="ctr"/>
            <a:r>
              <a:rPr lang="en-US" sz="5973" b="1"/>
              <a:t>Example:</a:t>
            </a:r>
          </a:p>
          <a:p>
            <a:r>
              <a:rPr lang="en-US" sz="5040"/>
              <a:t>p=(10,20,20,50) </a:t>
            </a:r>
            <a:r>
              <a:rPr lang="en-US" sz="5040">
                <a:sym typeface="Wingdings" panose="05000000000000000000" pitchFamily="2" charset="2"/>
              </a:rPr>
              <a:t> best room = 1</a:t>
            </a:r>
          </a:p>
          <a:p>
            <a:r>
              <a:rPr lang="en-US" sz="5040"/>
              <a:t>p=(10,20,40,30) </a:t>
            </a:r>
            <a:r>
              <a:rPr lang="en-US" sz="5040">
                <a:sym typeface="Wingdings" panose="05000000000000000000" pitchFamily="2" charset="2"/>
              </a:rPr>
              <a:t> best room = 2 (externality)</a:t>
            </a:r>
          </a:p>
          <a:p>
            <a:pPr algn="r"/>
            <a:r>
              <a:rPr lang="en-US" sz="5040" i="1">
                <a:sym typeface="Wingdings" panose="05000000000000000000" pitchFamily="2" charset="2"/>
              </a:rPr>
              <a:t>Incompatible with quasilinear tenants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B0159C3-1A78-4975-9CF2-426B6DAD3F1E}"/>
              </a:ext>
            </a:extLst>
          </p:cNvPr>
          <p:cNvSpPr txBox="1"/>
          <p:nvPr/>
        </p:nvSpPr>
        <p:spPr>
          <a:xfrm>
            <a:off x="19126117" y="22916062"/>
            <a:ext cx="12544486" cy="162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977"/>
            </a:br>
            <a:r>
              <a:rPr lang="en-US" sz="4977"/>
              <a:t>              </a:t>
            </a:r>
          </a:p>
        </p:txBody>
      </p:sp>
      <p:sp>
        <p:nvSpPr>
          <p:cNvPr id="121" name="TextShape 1">
            <a:extLst>
              <a:ext uri="{FF2B5EF4-FFF2-40B4-BE49-F238E27FC236}">
                <a16:creationId xmlns:a16="http://schemas.microsoft.com/office/drawing/2014/main" id="{66578823-198C-8FB9-7E5C-91ECC1596190}"/>
              </a:ext>
            </a:extLst>
          </p:cNvPr>
          <p:cNvSpPr txBox="1"/>
          <p:nvPr/>
        </p:nvSpPr>
        <p:spPr>
          <a:xfrm>
            <a:off x="-304800" y="773417"/>
            <a:ext cx="25524542" cy="4310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5600" b="1" spc="-1">
                <a:solidFill>
                  <a:schemeClr val="bg1"/>
                </a:solidFill>
                <a:latin typeface="+mj-lt"/>
              </a:rPr>
              <a:t>               Generalized Rental </a:t>
            </a:r>
            <a:r>
              <a:rPr lang="en-US" sz="5600" b="1" spc="-1">
                <a:solidFill>
                  <a:schemeClr val="bg1"/>
                </a:solidFill>
                <a:latin typeface="+mj-lt"/>
              </a:rPr>
              <a:t>Harmony</a:t>
            </a:r>
          </a:p>
          <a:p>
            <a:pPr algn="ctr"/>
            <a:r>
              <a:rPr lang="de-DE" sz="5600" b="1" spc="-1">
                <a:solidFill>
                  <a:schemeClr val="bg1"/>
                </a:solidFill>
                <a:latin typeface="+mj-lt"/>
              </a:rPr>
              <a:t>               </a:t>
            </a:r>
            <a:r>
              <a:rPr lang="en-US" sz="5600" b="1" spc="-1">
                <a:solidFill>
                  <a:schemeClr val="bg1"/>
                </a:solidFill>
                <a:latin typeface="+mj-lt"/>
              </a:rPr>
              <a:t>Erel Segal-Halevi</a:t>
            </a:r>
          </a:p>
          <a:p>
            <a:pPr algn="ctr"/>
            <a:r>
              <a:rPr lang="en-US" sz="5600" b="1" spc="-1">
                <a:solidFill>
                  <a:schemeClr val="bg1"/>
                </a:solidFill>
                <a:latin typeface="+mj-lt"/>
              </a:rPr>
              <a:t>               American Mathematical Monthly, 2022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F5C011-03DF-71BC-1478-EEC91E138D6B}"/>
              </a:ext>
            </a:extLst>
          </p:cNvPr>
          <p:cNvSpPr txBox="1"/>
          <p:nvPr/>
        </p:nvSpPr>
        <p:spPr>
          <a:xfrm>
            <a:off x="127763" y="5552323"/>
            <a:ext cx="24942651" cy="4688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The Rental Harmony Problem</a:t>
            </a:r>
          </a:p>
          <a:p>
            <a:r>
              <a:rPr lang="en-US" sz="5973" b="1"/>
              <a:t>Input</a:t>
            </a:r>
            <a:r>
              <a:rPr lang="en-US" sz="5973"/>
              <a:t>:  </a:t>
            </a:r>
            <a:r>
              <a:rPr lang="en-US" sz="5973" i="1"/>
              <a:t>n</a:t>
            </a:r>
            <a:r>
              <a:rPr lang="en-US" sz="5973"/>
              <a:t> rooms, fixed total rent R, </a:t>
            </a:r>
            <a:r>
              <a:rPr lang="en-US" sz="5973" i="1"/>
              <a:t>n</a:t>
            </a:r>
            <a:r>
              <a:rPr lang="en-US" sz="5973"/>
              <a:t> tenants with different preferences.</a:t>
            </a:r>
          </a:p>
          <a:p>
            <a:pPr marL="853388" indent="-853388">
              <a:buFont typeface="Arial" panose="020B0604020202020204" pitchFamily="34" charset="0"/>
              <a:buChar char="•"/>
            </a:pPr>
            <a:r>
              <a:rPr lang="en-US" sz="5973" b="1"/>
              <a:t>Preferences</a:t>
            </a:r>
            <a:r>
              <a:rPr lang="en-US" sz="5973"/>
              <a:t> = function:  price-vector </a:t>
            </a:r>
            <a:r>
              <a:rPr lang="en-US" sz="5973">
                <a:sym typeface="Wingdings" panose="05000000000000000000" pitchFamily="2" charset="2"/>
              </a:rPr>
              <a:t>  set of “best rooms” given prices.</a:t>
            </a:r>
            <a:endParaRPr lang="en-US" sz="5973"/>
          </a:p>
          <a:p>
            <a:r>
              <a:rPr lang="en-US" sz="5973" b="1"/>
              <a:t>Output</a:t>
            </a:r>
            <a:r>
              <a:rPr lang="en-US" sz="5973"/>
              <a:t>: A matching of tenants to rooms, and a price-vector with sum = R.</a:t>
            </a:r>
          </a:p>
          <a:p>
            <a:pPr marL="853388" indent="-853388">
              <a:buFont typeface="Arial" panose="020B0604020202020204" pitchFamily="34" charset="0"/>
              <a:buChar char="•"/>
            </a:pPr>
            <a:r>
              <a:rPr lang="en-US" sz="5973" b="1"/>
              <a:t>Envy-free (EF)</a:t>
            </a:r>
            <a:r>
              <a:rPr lang="en-US" sz="5973"/>
              <a:t> = each tenant gets a room from his “best rooms” set.</a:t>
            </a:r>
            <a:endParaRPr lang="en-IL" sz="5973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52FCAD70-B890-1748-6140-91659991FD53}"/>
              </a:ext>
            </a:extLst>
          </p:cNvPr>
          <p:cNvCxnSpPr>
            <a:cxnSpLocks/>
          </p:cNvCxnSpPr>
          <p:nvPr/>
        </p:nvCxnSpPr>
        <p:spPr>
          <a:xfrm flipH="1">
            <a:off x="8146043" y="11374778"/>
            <a:ext cx="1099479" cy="498738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AB57F2B5-81BB-064E-90A5-D30E31AFB0F3}"/>
              </a:ext>
            </a:extLst>
          </p:cNvPr>
          <p:cNvCxnSpPr>
            <a:cxnSpLocks/>
          </p:cNvCxnSpPr>
          <p:nvPr/>
        </p:nvCxnSpPr>
        <p:spPr>
          <a:xfrm>
            <a:off x="16855298" y="11328313"/>
            <a:ext cx="960112" cy="493938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0AE0215-03D6-46DB-11F9-12D7A3CBABDF}"/>
              </a:ext>
            </a:extLst>
          </p:cNvPr>
          <p:cNvSpPr txBox="1"/>
          <p:nvPr/>
        </p:nvSpPr>
        <p:spPr>
          <a:xfrm>
            <a:off x="5944182" y="10109010"/>
            <a:ext cx="13441368" cy="1011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Two Incompatible Preference Models</a:t>
            </a:r>
            <a:endParaRPr lang="en-IL" sz="5973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8FFE5A4-4653-3F73-0859-E6CAD6262169}"/>
              </a:ext>
            </a:extLst>
          </p:cNvPr>
          <p:cNvSpPr txBox="1"/>
          <p:nvPr/>
        </p:nvSpPr>
        <p:spPr>
          <a:xfrm>
            <a:off x="127764" y="24312035"/>
            <a:ext cx="18380628" cy="7216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The New Model: Compensable Tenants</a:t>
            </a:r>
          </a:p>
          <a:p>
            <a:r>
              <a:rPr lang="en-US" sz="5040"/>
              <a:t>For some T, if there is a room with price ≤ 0 and a room with price ≥ T, </a:t>
            </a:r>
            <a:br>
              <a:rPr lang="en-US" sz="5040"/>
            </a:br>
            <a:r>
              <a:rPr lang="en-US" sz="5040"/>
              <a:t>then every tenant has a best room with price &lt; T.</a:t>
            </a:r>
          </a:p>
          <a:p>
            <a:pPr marL="800071" indent="-800071">
              <a:buFont typeface="Arial" panose="020B0604020202020204" pitchFamily="34" charset="0"/>
              <a:buChar char="•"/>
            </a:pPr>
            <a:r>
              <a:rPr lang="en-US" sz="5040"/>
              <a:t>Strictly generalizes both models.</a:t>
            </a:r>
          </a:p>
          <a:p>
            <a:pPr marL="800071" indent="-800071">
              <a:buFont typeface="Arial" panose="020B0604020202020204" pitchFamily="34" charset="0"/>
              <a:buChar char="•"/>
            </a:pPr>
            <a:r>
              <a:rPr lang="en-US" sz="5040"/>
              <a:t>Envy-free matching always exists. Proof idea:</a:t>
            </a:r>
          </a:p>
          <a:p>
            <a:pPr marL="1066762" lvl="1" indent="-640057">
              <a:buFont typeface="Arial" panose="020B0604020202020204" pitchFamily="34" charset="0"/>
              <a:buChar char="•"/>
            </a:pPr>
            <a:r>
              <a:rPr lang="en-US" sz="5040"/>
              <a:t>Consider the standard simplex    { (x</a:t>
            </a:r>
            <a:r>
              <a:rPr lang="en-US" sz="5040" baseline="-25000"/>
              <a:t>1</a:t>
            </a:r>
            <a:r>
              <a:rPr lang="en-US" sz="5040"/>
              <a:t>,...,x</a:t>
            </a:r>
            <a:r>
              <a:rPr lang="en-US" sz="5040" baseline="-25000"/>
              <a:t>n</a:t>
            </a:r>
            <a:r>
              <a:rPr lang="en-US" sz="5040"/>
              <a:t>) | x</a:t>
            </a:r>
            <a:r>
              <a:rPr lang="en-US" sz="5040" baseline="-25000"/>
              <a:t>1</a:t>
            </a:r>
            <a:r>
              <a:rPr lang="en-US" sz="5040"/>
              <a:t> +  ... + x</a:t>
            </a:r>
            <a:r>
              <a:rPr lang="en-US" sz="5040" baseline="-25000"/>
              <a:t>n </a:t>
            </a:r>
            <a:r>
              <a:rPr lang="en-US" sz="5040"/>
              <a:t>= 1 }.</a:t>
            </a:r>
          </a:p>
          <a:p>
            <a:pPr marL="1066762" lvl="1" indent="-640057">
              <a:buFont typeface="Arial" panose="020B0604020202020204" pitchFamily="34" charset="0"/>
              <a:buChar char="•"/>
            </a:pPr>
            <a:r>
              <a:rPr lang="en-US" sz="5040"/>
              <a:t>To each point, associate prices (p</a:t>
            </a:r>
            <a:r>
              <a:rPr lang="en-US" sz="5040" baseline="-25000"/>
              <a:t>1</a:t>
            </a:r>
            <a:r>
              <a:rPr lang="en-US" sz="5040"/>
              <a:t>,...,p</a:t>
            </a:r>
            <a:r>
              <a:rPr lang="en-US" sz="5040" baseline="-25000"/>
              <a:t>n</a:t>
            </a:r>
            <a:r>
              <a:rPr lang="en-US" sz="5040"/>
              <a:t>):     </a:t>
            </a:r>
            <a:r>
              <a:rPr lang="en-US" sz="5040" b="1"/>
              <a:t>p</a:t>
            </a:r>
            <a:r>
              <a:rPr lang="en-US" sz="5040" b="1" baseline="-25000"/>
              <a:t>j</a:t>
            </a:r>
            <a:r>
              <a:rPr lang="en-US" sz="5040" b="1"/>
              <a:t> = T – (Tn – R)*x</a:t>
            </a:r>
            <a:r>
              <a:rPr lang="en-US" sz="5040" b="1" baseline="-25000"/>
              <a:t>j</a:t>
            </a:r>
            <a:r>
              <a:rPr lang="en-US" sz="5040" baseline="-25000"/>
              <a:t> .</a:t>
            </a:r>
          </a:p>
          <a:p>
            <a:pPr marL="1066762" lvl="1" indent="-640057">
              <a:buFont typeface="Arial" panose="020B0604020202020204" pitchFamily="34" charset="0"/>
              <a:buChar char="•"/>
            </a:pPr>
            <a:r>
              <a:rPr lang="en-US" sz="5040"/>
              <a:t>Triangulate simplex; apply Sperner’s lemma; find colorful simplex.</a:t>
            </a:r>
          </a:p>
          <a:p>
            <a:pPr marL="1066762" lvl="1" indent="-640057">
              <a:buFont typeface="Arial" panose="020B0604020202020204" pitchFamily="34" charset="0"/>
              <a:buChar char="•"/>
            </a:pPr>
            <a:r>
              <a:rPr lang="en-US" sz="5040"/>
              <a:t>Using continuity, shrink the colorful simplex to a single point </a:t>
            </a:r>
            <a:r>
              <a:rPr lang="en-US" sz="5040" b="1"/>
              <a:t>p</a:t>
            </a:r>
            <a:r>
              <a:rPr lang="en-US" sz="5040"/>
              <a:t>.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8541B5E-806D-BE7C-FFC8-858C3FCE3203}"/>
              </a:ext>
            </a:extLst>
          </p:cNvPr>
          <p:cNvCxnSpPr>
            <a:cxnSpLocks/>
          </p:cNvCxnSpPr>
          <p:nvPr/>
        </p:nvCxnSpPr>
        <p:spPr>
          <a:xfrm>
            <a:off x="19081228" y="18557218"/>
            <a:ext cx="0" cy="865269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D345CFB5-4DE6-45FC-A4E1-081AFEFF4F2B}"/>
              </a:ext>
            </a:extLst>
          </p:cNvPr>
          <p:cNvSpPr txBox="1"/>
          <p:nvPr/>
        </p:nvSpPr>
        <p:spPr>
          <a:xfrm>
            <a:off x="13571128" y="19387158"/>
            <a:ext cx="11499288" cy="4257448"/>
          </a:xfrm>
          <a:prstGeom prst="rect">
            <a:avLst/>
          </a:prstGeom>
          <a:solidFill>
            <a:srgbClr val="C00000">
              <a:alpha val="30000"/>
            </a:srgbClr>
          </a:solidFill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Extensions: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Roommates</a:t>
            </a:r>
            <a:r>
              <a:rPr lang="en-US" sz="4107">
                <a:sym typeface="Wingdings" panose="05000000000000000000" pitchFamily="2" charset="2"/>
              </a:rPr>
              <a:t> </a:t>
            </a:r>
            <a:r>
              <a:rPr lang="en-US" sz="3733">
                <a:sym typeface="Wingdings" panose="05000000000000000000" pitchFamily="2" charset="2"/>
              </a:rPr>
              <a:t>(Azrieli&amp;Shmaya, 2014)</a:t>
            </a:r>
            <a:r>
              <a:rPr lang="en-US" sz="5973">
                <a:sym typeface="Wingdings" panose="05000000000000000000" pitchFamily="2" charset="2"/>
              </a:rPr>
              <a:t>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Secretive agent</a:t>
            </a:r>
            <a:r>
              <a:rPr lang="en-US" sz="3733">
                <a:sym typeface="Wingdings" panose="05000000000000000000" pitchFamily="2" charset="2"/>
              </a:rPr>
              <a:t> (Frick&amp;Houston&amp;Meunier, 2019)</a:t>
            </a:r>
            <a:r>
              <a:rPr lang="en-US" sz="5040">
                <a:sym typeface="Wingdings" panose="05000000000000000000" pitchFamily="2" charset="2"/>
              </a:rPr>
              <a:t>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Extra agent </a:t>
            </a:r>
            <a:r>
              <a:rPr lang="en-US" sz="3733">
                <a:sym typeface="Wingdings" panose="05000000000000000000" pitchFamily="2" charset="2"/>
              </a:rPr>
              <a:t>(Meunier&amp;Su, 2019)</a:t>
            </a:r>
            <a:r>
              <a:rPr lang="en-US" sz="5040">
                <a:sym typeface="Wingdings" panose="05000000000000000000" pitchFamily="2" charset="2"/>
              </a:rPr>
              <a:t>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Multiple houses </a:t>
            </a:r>
            <a:r>
              <a:rPr lang="en-US" sz="3733">
                <a:sym typeface="Wingdings" panose="05000000000000000000" pitchFamily="2" charset="2"/>
              </a:rPr>
              <a:t>(Nyman&amp;Su&amp;Zerbib, 2020)</a:t>
            </a:r>
            <a:r>
              <a:rPr lang="en-US" sz="504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FF09EDE5-EB44-D506-0910-424C8F7C2FFA}"/>
              </a:ext>
            </a:extLst>
          </p:cNvPr>
          <p:cNvSpPr txBox="1"/>
          <p:nvPr/>
        </p:nvSpPr>
        <p:spPr>
          <a:xfrm>
            <a:off x="127764" y="19406455"/>
            <a:ext cx="11228143" cy="4257448"/>
          </a:xfrm>
          <a:prstGeom prst="rect">
            <a:avLst/>
          </a:prstGeom>
          <a:solidFill>
            <a:schemeClr val="accent4">
              <a:alpha val="30000"/>
            </a:schemeClr>
          </a:solidFill>
          <a:ln w="635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973" b="1"/>
              <a:t>Extensions: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Minimum discount </a:t>
            </a:r>
            <a:r>
              <a:rPr lang="en-US" sz="3733">
                <a:sym typeface="Wingdings" panose="05000000000000000000" pitchFamily="2" charset="2"/>
              </a:rPr>
              <a:t>(Haake&amp;Raith&amp;Su, 2002)</a:t>
            </a:r>
            <a:r>
              <a:rPr lang="en-US" sz="5040">
                <a:sym typeface="Wingdings" panose="05000000000000000000" pitchFamily="2" charset="2"/>
              </a:rPr>
              <a:t>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Non-negative prices </a:t>
            </a:r>
            <a:r>
              <a:rPr lang="en-US" sz="3733">
                <a:sym typeface="Wingdings" panose="05000000000000000000" pitchFamily="2" charset="2"/>
              </a:rPr>
              <a:t>(Sung&amp;Vlach, 2004)</a:t>
            </a:r>
            <a:r>
              <a:rPr lang="en-US" sz="5040">
                <a:sym typeface="Wingdings" panose="05000000000000000000" pitchFamily="2" charset="2"/>
              </a:rPr>
              <a:t>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Max-min utility</a:t>
            </a:r>
            <a:r>
              <a:rPr lang="en-US" sz="4480">
                <a:sym typeface="Wingdings" panose="05000000000000000000" pitchFamily="2" charset="2"/>
              </a:rPr>
              <a:t> </a:t>
            </a:r>
            <a:r>
              <a:rPr lang="en-US" sz="3360">
                <a:sym typeface="Wingdings" panose="05000000000000000000" pitchFamily="2" charset="2"/>
              </a:rPr>
              <a:t>(Gal&amp;Mash&amp;Procaccia&amp;Zick, 2017)</a:t>
            </a:r>
            <a:r>
              <a:rPr lang="en-US" sz="5973">
                <a:sym typeface="Wingdings" panose="05000000000000000000" pitchFamily="2" charset="2"/>
              </a:rPr>
              <a:t>.</a:t>
            </a:r>
          </a:p>
          <a:p>
            <a:pPr marL="640057" indent="-640057">
              <a:buFont typeface="Arial" panose="020B0604020202020204" pitchFamily="34" charset="0"/>
              <a:buChar char="•"/>
            </a:pPr>
            <a:r>
              <a:rPr lang="en-US" sz="5040">
                <a:sym typeface="Wingdings" panose="05000000000000000000" pitchFamily="2" charset="2"/>
              </a:rPr>
              <a:t>Limited budget </a:t>
            </a:r>
            <a:r>
              <a:rPr lang="en-US" sz="3733">
                <a:sym typeface="Wingdings" panose="05000000000000000000" pitchFamily="2" charset="2"/>
              </a:rPr>
              <a:t>(Procaccia&amp;Velez&amp;Yu, 2018)</a:t>
            </a:r>
            <a:r>
              <a:rPr lang="en-US" sz="504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5F179218-B61D-5258-A3C8-6B0BDC86C1EA}"/>
              </a:ext>
            </a:extLst>
          </p:cNvPr>
          <p:cNvCxnSpPr>
            <a:cxnSpLocks/>
          </p:cNvCxnSpPr>
          <p:nvPr/>
        </p:nvCxnSpPr>
        <p:spPr>
          <a:xfrm>
            <a:off x="6426976" y="18557218"/>
            <a:ext cx="0" cy="865269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58AA062E-7FFB-C48D-6F76-F61D43350969}"/>
              </a:ext>
            </a:extLst>
          </p:cNvPr>
          <p:cNvCxnSpPr>
            <a:cxnSpLocks/>
          </p:cNvCxnSpPr>
          <p:nvPr/>
        </p:nvCxnSpPr>
        <p:spPr>
          <a:xfrm>
            <a:off x="13183319" y="18583198"/>
            <a:ext cx="0" cy="5624062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33DF67DF-992E-7509-1A14-6CF5593F4BE3}"/>
              </a:ext>
            </a:extLst>
          </p:cNvPr>
          <p:cNvCxnSpPr>
            <a:cxnSpLocks/>
          </p:cNvCxnSpPr>
          <p:nvPr/>
        </p:nvCxnSpPr>
        <p:spPr>
          <a:xfrm>
            <a:off x="11869111" y="18507184"/>
            <a:ext cx="0" cy="5700075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תמונה 52">
            <a:extLst>
              <a:ext uri="{FF2B5EF4-FFF2-40B4-BE49-F238E27FC236}">
                <a16:creationId xmlns:a16="http://schemas.microsoft.com/office/drawing/2014/main" id="{89311E33-3712-4D4E-90F3-6DD567BF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239" y="1500353"/>
            <a:ext cx="2701313" cy="2701313"/>
          </a:xfrm>
          <a:prstGeom prst="rect">
            <a:avLst/>
          </a:prstGeom>
        </p:spPr>
      </p:pic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5BE6D40D-4DCF-5358-5E3D-B9001A117514}"/>
              </a:ext>
            </a:extLst>
          </p:cNvPr>
          <p:cNvSpPr txBox="1"/>
          <p:nvPr/>
        </p:nvSpPr>
        <p:spPr>
          <a:xfrm>
            <a:off x="127764" y="32226511"/>
            <a:ext cx="2494265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/>
              <a:t>Corollary</a:t>
            </a:r>
            <a:r>
              <a:rPr lang="en-US" sz="5600"/>
              <a:t>: Model 2 extensions are valid for compensable &amp; quasilinear tenants.</a:t>
            </a:r>
            <a:endParaRPr lang="en-US" sz="448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7103DF39-4649-51E2-59CD-5433EB686B25}"/>
              </a:ext>
            </a:extLst>
          </p:cNvPr>
          <p:cNvSpPr txBox="1"/>
          <p:nvPr/>
        </p:nvSpPr>
        <p:spPr>
          <a:xfrm>
            <a:off x="35244" y="33534056"/>
            <a:ext cx="25035173" cy="2123658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/>
              <a:t>Open question</a:t>
            </a:r>
            <a:r>
              <a:rPr lang="en-US" sz="6600"/>
              <a:t>: can we generalize the preference model even further?</a:t>
            </a:r>
          </a:p>
          <a:p>
            <a:pPr algn="ctr"/>
            <a:r>
              <a:rPr lang="en-US" sz="6600" i="1"/>
              <a:t>What is a necessary condition for the existence of Rental Harmony?</a:t>
            </a:r>
            <a:endParaRPr lang="en-US" sz="6000" i="1"/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8051A8C6-ED3A-C168-94E9-F18BBBEF7A48}"/>
              </a:ext>
            </a:extLst>
          </p:cNvPr>
          <p:cNvSpPr txBox="1"/>
          <p:nvPr/>
        </p:nvSpPr>
        <p:spPr>
          <a:xfrm>
            <a:off x="20619713" y="4303567"/>
            <a:ext cx="4580262" cy="666786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733" b="1">
                <a:solidFill>
                  <a:schemeClr val="bg1"/>
                </a:solidFill>
              </a:rPr>
              <a:t>        arXiv </a:t>
            </a:r>
            <a:r>
              <a:rPr lang="en-IL" sz="3733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1912.13249</a:t>
            </a:r>
            <a:endParaRPr lang="en-IL" sz="3733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54B24D6-22FD-CB78-9183-967B50A80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6" y="1520965"/>
            <a:ext cx="6369412" cy="270131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DE1F8BD-A4B1-7220-109F-803037689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510" y="25973335"/>
            <a:ext cx="6746907" cy="5523543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B7237A-B2BC-9BB4-4DB7-0F7725EE63EE}"/>
              </a:ext>
            </a:extLst>
          </p:cNvPr>
          <p:cNvSpPr txBox="1"/>
          <p:nvPr/>
        </p:nvSpPr>
        <p:spPr>
          <a:xfrm>
            <a:off x="19221608" y="24466792"/>
            <a:ext cx="529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/>
              <a:t>Example with R=3000, T=4000</a:t>
            </a:r>
            <a:endParaRPr lang="en-IL" sz="3200" b="1" i="1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0A0BB4C9-F0BF-8F83-E6D8-C460FA9BD43F}"/>
              </a:ext>
            </a:extLst>
          </p:cNvPr>
          <p:cNvCxnSpPr>
            <a:cxnSpLocks/>
          </p:cNvCxnSpPr>
          <p:nvPr/>
        </p:nvCxnSpPr>
        <p:spPr>
          <a:xfrm>
            <a:off x="21843664" y="25220064"/>
            <a:ext cx="0" cy="584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">
            <a:extLst>
              <a:ext uri="{FF2B5EF4-FFF2-40B4-BE49-F238E27FC236}">
                <a16:creationId xmlns:a16="http://schemas.microsoft.com/office/drawing/2014/main" id="{B8BA0F1F-F415-1879-6942-22F9A26F4BDE}"/>
              </a:ext>
            </a:extLst>
          </p:cNvPr>
          <p:cNvGrpSpPr/>
          <p:nvPr/>
        </p:nvGrpSpPr>
        <p:grpSpPr>
          <a:xfrm>
            <a:off x="7440938" y="60175"/>
            <a:ext cx="12635781" cy="554975"/>
            <a:chOff x="-62043" y="-499426"/>
            <a:chExt cx="10205305" cy="461520"/>
          </a:xfrm>
        </p:grpSpPr>
        <p:sp>
          <p:nvSpPr>
            <p:cNvPr id="7" name="CustomShape 2">
              <a:extLst>
                <a:ext uri="{FF2B5EF4-FFF2-40B4-BE49-F238E27FC236}">
                  <a16:creationId xmlns:a16="http://schemas.microsoft.com/office/drawing/2014/main" id="{4F873351-9529-2D72-F8A3-7954D72754FE}"/>
                </a:ext>
              </a:extLst>
            </p:cNvPr>
            <p:cNvSpPr/>
            <p:nvPr/>
          </p:nvSpPr>
          <p:spPr>
            <a:xfrm>
              <a:off x="7609942" y="-498526"/>
              <a:ext cx="2533320" cy="4597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de-DE" sz="2400" b="1" strike="noStrike" spc="-1" dirty="0">
                  <a:solidFill>
                    <a:srgbClr val="FFFFFF"/>
                  </a:solidFill>
                  <a:latin typeface="Arial"/>
                  <a:ea typeface="WenQuanYi Micro Hei"/>
                </a:rPr>
                <a:t>(Ezekiel 47:14)</a:t>
              </a:r>
              <a:endParaRPr lang="de-DE" sz="2400" b="0" strike="noStrike" spc="-1" dirty="0">
                <a:latin typeface="Arial"/>
              </a:endParaRPr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D5FC17DC-6449-A3F1-FD00-971A4E1722F9}"/>
                </a:ext>
              </a:extLst>
            </p:cNvPr>
            <p:cNvPicPr/>
            <p:nvPr/>
          </p:nvPicPr>
          <p:blipFill>
            <a:blip r:embed="rId6">
              <a:alphaModFix/>
            </a:blip>
            <a:stretch/>
          </p:blipFill>
          <p:spPr>
            <a:xfrm>
              <a:off x="-62043" y="-499426"/>
              <a:ext cx="7671385" cy="46152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B01B994-F3BE-9F52-FE61-576514205B2F}"/>
              </a:ext>
            </a:extLst>
          </p:cNvPr>
          <p:cNvCxnSpPr>
            <a:cxnSpLocks/>
          </p:cNvCxnSpPr>
          <p:nvPr/>
        </p:nvCxnSpPr>
        <p:spPr>
          <a:xfrm>
            <a:off x="12286610" y="31524386"/>
            <a:ext cx="0" cy="702125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490</Words>
  <Application>Microsoft Office PowerPoint</Application>
  <PresentationFormat>מותאם אישית</PresentationFormat>
  <Paragraphs>49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דוד אראל סגל הלוי/David Erel Segal Halevi</dc:creator>
  <cp:lastModifiedBy>דוד אראל סגל הלוי/David Erel Segal Halevi</cp:lastModifiedBy>
  <cp:revision>166</cp:revision>
  <dcterms:created xsi:type="dcterms:W3CDTF">2021-01-23T21:12:30Z</dcterms:created>
  <dcterms:modified xsi:type="dcterms:W3CDTF">2022-08-16T14:05:10Z</dcterms:modified>
</cp:coreProperties>
</file>