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3" r:id="rId4"/>
    <p:sldId id="287" r:id="rId5"/>
    <p:sldId id="288" r:id="rId6"/>
    <p:sldId id="289" r:id="rId7"/>
    <p:sldId id="290" r:id="rId8"/>
    <p:sldId id="258" r:id="rId9"/>
    <p:sldId id="259" r:id="rId10"/>
    <p:sldId id="275" r:id="rId11"/>
    <p:sldId id="291" r:id="rId12"/>
    <p:sldId id="296" r:id="rId13"/>
    <p:sldId id="297" r:id="rId14"/>
    <p:sldId id="261" r:id="rId15"/>
    <p:sldId id="262" r:id="rId16"/>
    <p:sldId id="264" r:id="rId17"/>
    <p:sldId id="266" r:id="rId18"/>
    <p:sldId id="292" r:id="rId19"/>
    <p:sldId id="293" r:id="rId20"/>
    <p:sldId id="294" r:id="rId21"/>
    <p:sldId id="271" r:id="rId22"/>
    <p:sldId id="295" r:id="rId23"/>
    <p:sldId id="272" r:id="rId24"/>
    <p:sldId id="276" r:id="rId25"/>
    <p:sldId id="273" r:id="rId26"/>
    <p:sldId id="277" r:id="rId27"/>
    <p:sldId id="281" r:id="rId28"/>
    <p:sldId id="278" r:id="rId29"/>
    <p:sldId id="298" r:id="rId30"/>
    <p:sldId id="280" r:id="rId31"/>
    <p:sldId id="279" r:id="rId32"/>
    <p:sldId id="282" r:id="rId33"/>
    <p:sldId id="285" r:id="rId34"/>
    <p:sldId id="283" r:id="rId35"/>
    <p:sldId id="284" r:id="rId36"/>
  </p:sldIdLst>
  <p:sldSz cx="10080625" cy="7559675"/>
  <p:notesSz cx="7559675" cy="106918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A11948-2918-4BF5-9618-1E7A8A631C5E}">
          <p14:sldIdLst>
            <p14:sldId id="256"/>
            <p14:sldId id="257"/>
            <p14:sldId id="263"/>
            <p14:sldId id="287"/>
            <p14:sldId id="288"/>
            <p14:sldId id="289"/>
            <p14:sldId id="290"/>
            <p14:sldId id="258"/>
            <p14:sldId id="259"/>
            <p14:sldId id="275"/>
            <p14:sldId id="291"/>
            <p14:sldId id="296"/>
            <p14:sldId id="297"/>
            <p14:sldId id="261"/>
            <p14:sldId id="262"/>
            <p14:sldId id="264"/>
            <p14:sldId id="266"/>
            <p14:sldId id="292"/>
            <p14:sldId id="293"/>
            <p14:sldId id="294"/>
          </p14:sldIdLst>
        </p14:section>
        <p14:section name="Untitled Section" id="{322AFD1D-7F66-4784-835E-E97D443FD358}">
          <p14:sldIdLst>
            <p14:sldId id="271"/>
            <p14:sldId id="295"/>
            <p14:sldId id="272"/>
            <p14:sldId id="276"/>
            <p14:sldId id="273"/>
            <p14:sldId id="277"/>
            <p14:sldId id="281"/>
            <p14:sldId id="278"/>
            <p14:sldId id="298"/>
            <p14:sldId id="280"/>
            <p14:sldId id="279"/>
            <p14:sldId id="282"/>
            <p14:sldId id="285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291CA4"/>
    <a:srgbClr val="310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>
        <p:scale>
          <a:sx n="66" d="100"/>
          <a:sy n="66" d="100"/>
        </p:scale>
        <p:origin x="171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4:01:22.0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0,'7'0,"8"0,9 0,8 0,5 0,-4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7:32:51.25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7:33:48.17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4:52:17.3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0,'7'0,"8"0,9 0,8 0,5 0,-4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4:52:22.5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0,'7'0,"8"0,9 0,8 0,5 0,-4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4:52:26.7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0,'7'0,"8"0,9 0,8 0,5 0,-4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4T14:52:30.3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0,'7'0,"8"0,9 0,8 0,5 0,-4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7:32:51.25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7:33:48.17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7:32:51.25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7:33:48.17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1C1A4-861E-48CE-AF93-BEEFDBE42915}" type="datetimeFigureOut">
              <a:rPr lang="en-IL" smtClean="0"/>
              <a:t>04/03/2020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064ED-CC92-430B-8357-097A502BC8D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22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8030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1327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8693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8391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3852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32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7201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33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208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34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3289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35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224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2842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8240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2807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5560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095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859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3124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328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4">
            <a:extLst>
              <a:ext uri="{FF2B5EF4-FFF2-40B4-BE49-F238E27FC236}">
                <a16:creationId xmlns:a16="http://schemas.microsoft.com/office/drawing/2014/main" id="{15AF16D2-EE7C-4A7C-8D99-212450E829F7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1920240" y="7223760"/>
            <a:ext cx="6126480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3" name="PlaceHolder 5">
            <a:extLst>
              <a:ext uri="{FF2B5EF4-FFF2-40B4-BE49-F238E27FC236}">
                <a16:creationId xmlns:a16="http://schemas.microsoft.com/office/drawing/2014/main" id="{E46A9811-30B1-4088-A653-AB6333A33B5E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C340D24-7110-4BC6-A034-30F0FD174DE0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1920240" y="7223760"/>
            <a:ext cx="6126480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E3CCC2A0-99B7-4C08-AD4D-31F5A7EE94C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" name="PlaceHolder 4">
            <a:extLst>
              <a:ext uri="{FF2B5EF4-FFF2-40B4-BE49-F238E27FC236}">
                <a16:creationId xmlns:a16="http://schemas.microsoft.com/office/drawing/2014/main" id="{A28001F2-8802-4907-B5AC-4374A51CBDA8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1920240" y="7223760"/>
            <a:ext cx="6126480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8" name="PlaceHolder 5">
            <a:extLst>
              <a:ext uri="{FF2B5EF4-FFF2-40B4-BE49-F238E27FC236}">
                <a16:creationId xmlns:a16="http://schemas.microsoft.com/office/drawing/2014/main" id="{62D51BA8-803F-4FA5-A882-178B5998B36F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560" y="411408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9120" y="411408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" name="PlaceHolder 4">
            <a:extLst>
              <a:ext uri="{FF2B5EF4-FFF2-40B4-BE49-F238E27FC236}">
                <a16:creationId xmlns:a16="http://schemas.microsoft.com/office/drawing/2014/main" id="{73C7C043-B6C4-4E92-B401-CF159A6DECF1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1920240" y="7223760"/>
            <a:ext cx="6126480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10" name="PlaceHolder 5">
            <a:extLst>
              <a:ext uri="{FF2B5EF4-FFF2-40B4-BE49-F238E27FC236}">
                <a16:creationId xmlns:a16="http://schemas.microsoft.com/office/drawing/2014/main" id="{4EF95DAA-379B-4606-A1C1-950A5477933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4">
            <a:extLst>
              <a:ext uri="{FF2B5EF4-FFF2-40B4-BE49-F238E27FC236}">
                <a16:creationId xmlns:a16="http://schemas.microsoft.com/office/drawing/2014/main" id="{AD0EDF23-FF95-4076-B179-4B0AFBA311D5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1920240" y="7223760"/>
            <a:ext cx="6126480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5" name="PlaceHolder 5">
            <a:extLst>
              <a:ext uri="{FF2B5EF4-FFF2-40B4-BE49-F238E27FC236}">
                <a16:creationId xmlns:a16="http://schemas.microsoft.com/office/drawing/2014/main" id="{7C476897-E18F-4918-AFE4-40BE593441DF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" name="PlaceHolder 4">
            <a:extLst>
              <a:ext uri="{FF2B5EF4-FFF2-40B4-BE49-F238E27FC236}">
                <a16:creationId xmlns:a16="http://schemas.microsoft.com/office/drawing/2014/main" id="{A0C5381E-85A2-47A3-ABF1-D17B68461E6D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400435" y="7223760"/>
            <a:ext cx="7646285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5" name="PlaceHolder 5">
            <a:extLst>
              <a:ext uri="{FF2B5EF4-FFF2-40B4-BE49-F238E27FC236}">
                <a16:creationId xmlns:a16="http://schemas.microsoft.com/office/drawing/2014/main" id="{3FFD9C33-71C5-4A39-8CAA-C3FB6E7B297F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723559D2-CB05-4D50-89CA-90D3F127F822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400435" y="7223760"/>
            <a:ext cx="7646285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94418853-5A84-4C8F-9E9D-58F2556A1285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113E81B0-B286-4053-A950-61E955EDBB50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400435" y="7223760"/>
            <a:ext cx="7646285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4" name="PlaceHolder 5">
            <a:extLst>
              <a:ext uri="{FF2B5EF4-FFF2-40B4-BE49-F238E27FC236}">
                <a16:creationId xmlns:a16="http://schemas.microsoft.com/office/drawing/2014/main" id="{D2AB4397-AD5E-4B9A-96D5-6775F04614B6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400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A9C44BFC-7683-4349-B9D8-7AE41E3D2BCC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1920240" y="7223760"/>
            <a:ext cx="6126480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4" name="PlaceHolder 5">
            <a:extLst>
              <a:ext uri="{FF2B5EF4-FFF2-40B4-BE49-F238E27FC236}">
                <a16:creationId xmlns:a16="http://schemas.microsoft.com/office/drawing/2014/main" id="{A76FB87F-DB8A-44BD-B924-7AF17F8A4AE9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4DB9E9C0-5A07-4552-AFB2-7E79C7C3AD5E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1920240" y="7223760"/>
            <a:ext cx="6126480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89D72BE6-A3AF-4259-A474-3304336245FE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D022242E-B82E-437C-816D-A9C34DD1F1F5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1920240" y="7223760"/>
            <a:ext cx="6126480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2B024F49-EED6-4ED4-AB5E-D13E0D22945B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10845696-066A-49AB-85B5-1AC49227C397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1920240" y="7223760"/>
            <a:ext cx="6126480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1C76357C-82B9-4E40-AEC6-B88E36F3ED7D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14">
            <a:alphaModFix amt="50000"/>
          </a:blip>
          <a:stretch/>
        </p:blipFill>
        <p:spPr>
          <a:xfrm>
            <a:off x="1080" y="0"/>
            <a:ext cx="10078920" cy="7564320"/>
          </a:xfrm>
          <a:prstGeom prst="rect">
            <a:avLst/>
          </a:prstGeom>
          <a:ln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 fontScale="36000"/>
          </a:bodyPr>
          <a:lstStyle/>
          <a:p>
            <a:r>
              <a:rPr lang="de-DE" sz="4800" b="1" strike="noStrike" spc="-1">
                <a:solidFill>
                  <a:srgbClr val="333333"/>
                </a:solidFill>
                <a:latin typeface="Open Sans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latin typeface="Open Sans"/>
              </a:rPr>
              <a:t>Click to edit the outline text format</a:t>
            </a:r>
          </a:p>
          <a:p>
            <a:pPr marL="864000" lvl="1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333333"/>
                </a:solidFill>
                <a:latin typeface="Open Sans"/>
              </a:rPr>
              <a:t>Second Outline Level</a:t>
            </a:r>
          </a:p>
          <a:p>
            <a:pPr marL="1296000" lvl="2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latin typeface="Open Sans"/>
              </a:rPr>
              <a:t>Third Outline Level</a:t>
            </a:r>
          </a:p>
          <a:p>
            <a:pPr marL="1728000" lvl="3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333333"/>
                </a:solidFill>
                <a:latin typeface="Open Sans"/>
              </a:rPr>
              <a:t>Fourth Outline Level</a:t>
            </a:r>
          </a:p>
          <a:p>
            <a:pPr marL="2160000" lvl="4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latin typeface="Open Sans"/>
              </a:rPr>
              <a:t>Fifth Outline Level</a:t>
            </a:r>
          </a:p>
          <a:p>
            <a:pPr marL="2592000" lvl="5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latin typeface="Open Sans"/>
              </a:rPr>
              <a:t>Sixth Outline Level</a:t>
            </a:r>
          </a:p>
          <a:p>
            <a:pPr marL="3024000" lvl="6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latin typeface="Open Sans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486360" y="725112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1920240" y="7223760"/>
            <a:ext cx="6126480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-114840" y="0"/>
            <a:ext cx="10253520" cy="128016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4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customXml" Target="../ink/ink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customXml" Target="../ink/ink9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customXml" Target="../ink/ink1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-91440" y="700560"/>
            <a:ext cx="10332720" cy="442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de-DE" sz="7200" b="1" strike="noStrike" spc="-1" dirty="0">
                <a:solidFill>
                  <a:srgbClr val="333333"/>
                </a:solidFill>
                <a:latin typeface="Arial"/>
              </a:rPr>
              <a:t>Envy-Free Matchings</a:t>
            </a:r>
            <a:br>
              <a:rPr dirty="0"/>
            </a:br>
            <a:r>
              <a:rPr lang="de-DE" sz="7200" b="1" strike="noStrike" spc="-1" dirty="0">
                <a:solidFill>
                  <a:srgbClr val="333333"/>
                </a:solidFill>
                <a:latin typeface="Arial"/>
              </a:rPr>
              <a:t>in Bipartite Graphs</a:t>
            </a:r>
            <a:br>
              <a:rPr dirty="0"/>
            </a:br>
            <a:r>
              <a:rPr lang="de-DE" sz="4800" b="1" strike="noStrike" spc="-1" dirty="0">
                <a:solidFill>
                  <a:srgbClr val="333333"/>
                </a:solidFill>
                <a:latin typeface="Arial"/>
              </a:rPr>
              <a:t>and their Applications</a:t>
            </a:r>
            <a:br>
              <a:rPr dirty="0"/>
            </a:br>
            <a:r>
              <a:rPr lang="de-DE" sz="4800" b="1" strike="noStrike" spc="-1" dirty="0">
                <a:solidFill>
                  <a:srgbClr val="333333"/>
                </a:solidFill>
                <a:latin typeface="Arial"/>
              </a:rPr>
              <a:t>to Fair Division</a:t>
            </a:r>
            <a:endParaRPr lang="de-DE" sz="48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7067880" y="452880"/>
            <a:ext cx="2533320" cy="45972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FFFFFF"/>
                </a:solidFill>
                <a:latin typeface="Arial"/>
                <a:ea typeface="WenQuanYi Micro Hei"/>
              </a:rPr>
              <a:t>(Ezekiel 47:14)</a:t>
            </a:r>
            <a:endParaRPr lang="de-DE" sz="2400" b="0" strike="noStrike" spc="-1" dirty="0">
              <a:latin typeface="Arial"/>
            </a:endParaRPr>
          </a:p>
        </p:txBody>
      </p:sp>
      <p:pic>
        <p:nvPicPr>
          <p:cNvPr id="46" name="Picture 45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4297680" y="6761160"/>
            <a:ext cx="1737360" cy="73692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7" name="TextShape 3"/>
          <p:cNvSpPr txBox="1"/>
          <p:nvPr/>
        </p:nvSpPr>
        <p:spPr>
          <a:xfrm>
            <a:off x="1517904" y="4915235"/>
            <a:ext cx="6933240" cy="173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80000"/>
              </a:lnSpc>
            </a:pPr>
            <a:r>
              <a:rPr lang="en-US" sz="3600" b="1" strike="noStrike" cap="all" spc="-1" dirty="0">
                <a:solidFill>
                  <a:srgbClr val="813709"/>
                </a:solidFill>
                <a:latin typeface="Arial"/>
                <a:ea typeface="DINCondensed-Bold"/>
              </a:rPr>
              <a:t>Erel Segal-Halevi</a:t>
            </a:r>
            <a:br>
              <a:rPr sz="2000" dirty="0"/>
            </a:br>
            <a:endParaRPr lang="de-DE" sz="20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3200" b="1" strike="noStrike" cap="all" spc="-1" dirty="0">
                <a:solidFill>
                  <a:srgbClr val="838787"/>
                </a:solidFill>
                <a:latin typeface="Arial"/>
                <a:ea typeface="DINCondensed-Bold"/>
              </a:rPr>
              <a:t>joint work </a:t>
            </a:r>
            <a:r>
              <a:rPr lang="en-US" sz="3200" b="1" strike="noStrike" cap="all" spc="-1" dirty="0" err="1">
                <a:solidFill>
                  <a:srgbClr val="838787"/>
                </a:solidFill>
                <a:latin typeface="Arial"/>
                <a:ea typeface="DINCondensed-Bold"/>
              </a:rPr>
              <a:t>wITH</a:t>
            </a:r>
            <a:endParaRPr lang="de-DE" sz="20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endParaRPr lang="de-DE" sz="20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3600" b="1" strike="noStrike" cap="all" spc="-1" dirty="0" err="1">
                <a:solidFill>
                  <a:srgbClr val="813709"/>
                </a:solidFill>
                <a:latin typeface="Arial"/>
                <a:ea typeface="DINCondensed-Bold"/>
              </a:rPr>
              <a:t>Elad</a:t>
            </a:r>
            <a:r>
              <a:rPr lang="en-US" sz="3600" b="1" strike="noStrike" cap="all" spc="-1" dirty="0">
                <a:solidFill>
                  <a:srgbClr val="813709"/>
                </a:solidFill>
                <a:latin typeface="Arial"/>
                <a:ea typeface="DINCondensed-Bold"/>
              </a:rPr>
              <a:t> Aigner-</a:t>
            </a:r>
            <a:r>
              <a:rPr lang="en-US" sz="3600" b="1" strike="noStrike" cap="all" spc="-1" dirty="0" err="1">
                <a:solidFill>
                  <a:srgbClr val="813709"/>
                </a:solidFill>
                <a:latin typeface="Arial"/>
                <a:ea typeface="DINCondensed-Bold"/>
              </a:rPr>
              <a:t>Horev</a:t>
            </a:r>
            <a:endParaRPr lang="de-DE" sz="3600" b="0" strike="noStrike" spc="-1" dirty="0">
              <a:latin typeface="Arial"/>
            </a:endParaRPr>
          </a:p>
        </p:txBody>
      </p:sp>
      <p:pic>
        <p:nvPicPr>
          <p:cNvPr id="44" name="Picture 6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457200" y="452880"/>
            <a:ext cx="6675120" cy="46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125843" y="-139680"/>
            <a:ext cx="9841117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de-DE" sz="4800" b="1" strike="noStrike" spc="-1" dirty="0">
                <a:solidFill>
                  <a:srgbClr val="FFFFFF"/>
                </a:solidFill>
                <a:latin typeface="Arial"/>
              </a:rPr>
              <a:t>1. EFM and graph structure</a:t>
            </a:r>
            <a:endParaRPr lang="de-DE" sz="48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170481" y="1828800"/>
            <a:ext cx="9841117" cy="519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</a:pPr>
            <a:r>
              <a:rPr lang="en-US" sz="4000" spc="-1" dirty="0"/>
              <a:t>Two extreme types of bipartite graphs:</a:t>
            </a:r>
          </a:p>
          <a:p>
            <a:pPr marL="685800" indent="-6858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4000" i="1" spc="-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b="1" spc="-1" dirty="0">
                <a:solidFill>
                  <a:srgbClr val="00B050"/>
                </a:solidFill>
              </a:rPr>
              <a:t>-saturated</a:t>
            </a:r>
            <a:r>
              <a:rPr lang="en-US" sz="4000" spc="-1" dirty="0">
                <a:solidFill>
                  <a:srgbClr val="00B050"/>
                </a:solidFill>
              </a:rPr>
              <a:t>: largest possible EFM.</a:t>
            </a:r>
          </a:p>
          <a:p>
            <a:pPr marL="685800" indent="-6858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4000" b="1" spc="-1" dirty="0">
                <a:solidFill>
                  <a:srgbClr val="FF0000"/>
                </a:solidFill>
              </a:rPr>
              <a:t>Odd path</a:t>
            </a:r>
            <a:r>
              <a:rPr lang="en-US" sz="4000" spc="-1" dirty="0">
                <a:solidFill>
                  <a:srgbClr val="FF0000"/>
                </a:solidFill>
              </a:rPr>
              <a:t>: only an empty EFM.</a:t>
            </a:r>
          </a:p>
          <a:p>
            <a:pPr>
              <a:buClr>
                <a:srgbClr val="000000"/>
              </a:buClr>
            </a:pPr>
            <a:r>
              <a:rPr lang="en-US" sz="4000" b="1" spc="-1" dirty="0"/>
              <a:t>Theorem 1 (informal)</a:t>
            </a:r>
            <a:r>
              <a:rPr lang="en-US" sz="4000" spc="-1" dirty="0"/>
              <a:t>. </a:t>
            </a:r>
          </a:p>
          <a:p>
            <a:pPr marL="571500" indent="-571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4000" spc="-1" dirty="0"/>
              <a:t>Every </a:t>
            </a:r>
            <a:r>
              <a:rPr lang="en-US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4000" spc="-1" dirty="0"/>
              <a:t> has a unique decomposition:</a:t>
            </a:r>
          </a:p>
          <a:p>
            <a:pPr algn="ctr">
              <a:buClr>
                <a:srgbClr val="000000"/>
              </a:buClr>
            </a:pPr>
            <a:r>
              <a:rPr lang="en-US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4000" spc="-1" dirty="0"/>
              <a:t> := </a:t>
            </a:r>
            <a:r>
              <a:rPr lang="en-US" sz="4000" i="1" spc="-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spc="-1" dirty="0">
                <a:solidFill>
                  <a:srgbClr val="00B050"/>
                </a:solidFill>
              </a:rPr>
              <a:t>-saturated</a:t>
            </a:r>
            <a:r>
              <a:rPr lang="en-US" sz="4000" spc="-1" dirty="0"/>
              <a:t> + </a:t>
            </a:r>
            <a:r>
              <a:rPr lang="en-US" sz="4000" spc="-1" dirty="0">
                <a:solidFill>
                  <a:srgbClr val="FF0000"/>
                </a:solidFill>
              </a:rPr>
              <a:t>“Odd-path-like”</a:t>
            </a:r>
            <a:r>
              <a:rPr lang="en-US" sz="4000" spc="-1" dirty="0"/>
              <a:t>.</a:t>
            </a:r>
          </a:p>
          <a:p>
            <a:pPr marL="571500" indent="-571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4000" dirty="0"/>
              <a:t>Every EFM in </a:t>
            </a:r>
            <a:r>
              <a:rPr lang="en-US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4000" dirty="0"/>
              <a:t> is contained in the </a:t>
            </a:r>
            <a:br>
              <a:rPr lang="en-US" sz="4000" dirty="0"/>
            </a:b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dirty="0"/>
              <a:t>-saturated part.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E2415F-E12F-42CD-A0F2-638FC9D85FF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 dirty="0">
                <a:latin typeface="Times New Roman"/>
              </a:rPr>
              <a:t>Envy-free Matchings in Bipartite Graphs                  Erel Segal-Halevi &amp; </a:t>
            </a:r>
            <a:r>
              <a:rPr lang="en-US" sz="1400" spc="-1" dirty="0" err="1">
                <a:latin typeface="Times New Roman"/>
              </a:rPr>
              <a:t>Elad</a:t>
            </a:r>
            <a:r>
              <a:rPr lang="en-US" sz="1400" spc="-1" dirty="0">
                <a:latin typeface="Times New Roman"/>
              </a:rPr>
              <a:t>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646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125843" y="-139680"/>
            <a:ext cx="9841117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de-DE" sz="4800" b="1" spc="-1" dirty="0">
                <a:solidFill>
                  <a:srgbClr val="FFFFFF"/>
                </a:solidFill>
              </a:rPr>
              <a:t>1. EFM and graph structure</a:t>
            </a:r>
            <a:endParaRPr lang="de-DE" sz="4800" b="1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170481" y="1828800"/>
            <a:ext cx="9841117" cy="519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</a:pPr>
            <a:r>
              <a:rPr lang="en-US" sz="4000" b="1" dirty="0"/>
              <a:t>Definition</a:t>
            </a:r>
            <a:r>
              <a:rPr lang="en-US" sz="4000" dirty="0"/>
              <a:t>.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=(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4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∪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4000" dirty="0"/>
              <a:t>is </a:t>
            </a:r>
            <a:r>
              <a:rPr lang="en-US" sz="4000" i="1" dirty="0">
                <a:solidFill>
                  <a:srgbClr val="FF0000"/>
                </a:solidFill>
              </a:rPr>
              <a:t>odd-path-like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if, for some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1</a:t>
            </a:r>
            <a:r>
              <a:rPr lang="en-US" sz="4000" dirty="0"/>
              <a:t>, there exist partitions </a:t>
            </a:r>
          </a:p>
          <a:p>
            <a:pPr>
              <a:buClr>
                <a:srgbClr val="000000"/>
              </a:buClr>
            </a:pPr>
            <a:endParaRPr lang="en-US" sz="4000" dirty="0"/>
          </a:p>
          <a:p>
            <a:pPr>
              <a:buClr>
                <a:srgbClr val="000000"/>
              </a:buClr>
            </a:pPr>
            <a:endParaRPr lang="en-US" sz="4000" dirty="0"/>
          </a:p>
          <a:p>
            <a:pPr>
              <a:buClr>
                <a:srgbClr val="000000"/>
              </a:buClr>
            </a:pPr>
            <a:r>
              <a:rPr lang="en-US" sz="4000" dirty="0"/>
              <a:t>such that for all i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1</a:t>
            </a:r>
            <a:endParaRPr lang="en-US" sz="4000" dirty="0"/>
          </a:p>
          <a:p>
            <a:pPr marL="571500" indent="-571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dirty="0"/>
              <a:t> is perfectly </a:t>
            </a:r>
            <a:r>
              <a:rPr lang="en-US" sz="4000" dirty="0" err="1"/>
              <a:t>matchable</a:t>
            </a:r>
            <a:r>
              <a:rPr lang="en-US" sz="4000" dirty="0"/>
              <a:t> to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dirty="0"/>
              <a:t>;</a:t>
            </a:r>
          </a:p>
          <a:p>
            <a:pPr marL="571500" indent="-571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4000" dirty="0"/>
              <a:t>Every vertex in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dirty="0"/>
              <a:t> is adjacent to a vertex in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4000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E2415F-E12F-42CD-A0F2-638FC9D85FF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 dirty="0">
                <a:latin typeface="Times New Roman"/>
              </a:rPr>
              <a:t>Envy-free Matchings in Bipartite Graphs                  Erel Segal-Halevi &amp; </a:t>
            </a:r>
            <a:r>
              <a:rPr lang="en-US" sz="1400" spc="-1" dirty="0" err="1">
                <a:latin typeface="Times New Roman"/>
              </a:rPr>
              <a:t>Elad</a:t>
            </a:r>
            <a:r>
              <a:rPr lang="en-US" sz="1400" spc="-1" dirty="0">
                <a:latin typeface="Times New Roman"/>
              </a:rPr>
              <a:t> Aigner-Horev</a:t>
            </a:r>
            <a:endParaRPr lang="de-DE" sz="1400" spc="-1" dirty="0">
              <a:latin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E9919C-EC04-4CEE-8DD8-BAB690C4FC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155" y="3254891"/>
            <a:ext cx="4713688" cy="10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4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125843" y="-139680"/>
            <a:ext cx="9841117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de-DE" sz="4800" b="1" spc="-1" dirty="0">
                <a:solidFill>
                  <a:srgbClr val="FFFFFF"/>
                </a:solidFill>
              </a:rPr>
              <a:t>1. EFM and graph structure</a:t>
            </a:r>
            <a:endParaRPr lang="de-DE" sz="4800" b="1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F65D19-8C41-4095-8F31-DC13F86C586D}"/>
              </a:ext>
            </a:extLst>
          </p:cNvPr>
          <p:cNvSpPr/>
          <p:nvPr/>
        </p:nvSpPr>
        <p:spPr>
          <a:xfrm>
            <a:off x="-69448" y="1311811"/>
            <a:ext cx="1044036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4000" b="1" spc="-1" dirty="0"/>
              <a:t>Theorem 1</a:t>
            </a:r>
            <a:r>
              <a:rPr lang="en-US" sz="4000" spc="-1" dirty="0"/>
              <a:t>. Every bipartite </a:t>
            </a:r>
            <a:r>
              <a:rPr lang="en-US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sz="4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4000" spc="-1" dirty="0">
                <a:latin typeface="Times New Roman"/>
              </a:rPr>
              <a:t>∪</a:t>
            </a:r>
            <a:r>
              <a:rPr lang="en-US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 E</a:t>
            </a:r>
            <a:r>
              <a:rPr lang="en-US" sz="4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4000" spc="-1" dirty="0"/>
            </a:br>
            <a:r>
              <a:rPr lang="en-US" sz="4000" spc="-1" dirty="0"/>
              <a:t>admits unique partitions</a:t>
            </a:r>
            <a:br>
              <a:rPr lang="en-US" sz="4000" spc="-1" dirty="0"/>
            </a:br>
            <a:r>
              <a:rPr lang="en-US" sz="4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40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de-DE" sz="4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40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                     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Y</a:t>
            </a:r>
            <a:r>
              <a:rPr lang="de-DE" sz="40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de-DE" sz="4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40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/>
              <a:t>With the following properties:</a:t>
            </a:r>
          </a:p>
          <a:p>
            <a:pPr marL="742950" indent="-742950">
              <a:buFont typeface="+mj-lt"/>
              <a:buAutoNum type="alphaLcParenR"/>
            </a:pPr>
            <a:r>
              <a:rPr lang="en-US" sz="4000" dirty="0"/>
              <a:t>No edges between </a:t>
            </a:r>
            <a:r>
              <a:rPr lang="de-DE" sz="4000" i="1" spc="-1" dirty="0">
                <a:latin typeface="Times New Roman"/>
              </a:rPr>
              <a:t>X</a:t>
            </a:r>
            <a:r>
              <a:rPr lang="de-DE" sz="4000" i="1" spc="-1" baseline="-33000" dirty="0">
                <a:latin typeface="Times New Roman"/>
              </a:rPr>
              <a:t>S</a:t>
            </a:r>
            <a:r>
              <a:rPr lang="en-US" sz="4000" i="1" dirty="0"/>
              <a:t> </a:t>
            </a:r>
            <a:r>
              <a:rPr lang="en-US" sz="4000" dirty="0"/>
              <a:t>and </a:t>
            </a:r>
            <a:r>
              <a:rPr lang="de-DE" sz="4000" i="1" spc="-1" dirty="0">
                <a:latin typeface="Times New Roman"/>
              </a:rPr>
              <a:t>Y</a:t>
            </a:r>
            <a:r>
              <a:rPr lang="de-DE" sz="4000" i="1" spc="-1" baseline="-33000" dirty="0">
                <a:latin typeface="Times New Roman"/>
              </a:rPr>
              <a:t>L</a:t>
            </a:r>
            <a:r>
              <a:rPr lang="en-US" sz="4000" dirty="0"/>
              <a:t>;</a:t>
            </a:r>
          </a:p>
          <a:p>
            <a:pPr marL="742950" indent="-742950">
              <a:buFont typeface="+mj-lt"/>
              <a:buAutoNum type="alphaLcParenR"/>
            </a:pPr>
            <a:r>
              <a:rPr lang="de-DE" sz="4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40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40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40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4000" dirty="0"/>
              <a:t>is odd-path-like;</a:t>
            </a:r>
          </a:p>
          <a:p>
            <a:pPr marL="742950" indent="-742950">
              <a:buFont typeface="+mj-lt"/>
              <a:buAutoNum type="alphaLcParenR"/>
            </a:pPr>
            <a:r>
              <a:rPr lang="de-DE" sz="4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40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40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40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4000" dirty="0"/>
              <a:t>is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dirty="0"/>
              <a:t>-saturated</a:t>
            </a:r>
            <a:r>
              <a:rPr lang="en-US" sz="4000" spc="-1" dirty="0">
                <a:latin typeface="Times New Roman"/>
              </a:rPr>
              <a:t>.</a:t>
            </a:r>
            <a:br>
              <a:rPr lang="en-US" sz="4000" spc="-1" dirty="0">
                <a:latin typeface="Times New Roman"/>
              </a:rPr>
            </a:br>
            <a:r>
              <a:rPr lang="en-US" sz="4000" spc="-1" dirty="0">
                <a:latin typeface="+mj-lt"/>
              </a:rPr>
              <a:t>Moreover:</a:t>
            </a:r>
          </a:p>
          <a:p>
            <a:pPr marL="742950" indent="-742950">
              <a:buFont typeface="+mj-lt"/>
              <a:buAutoNum type="alphaLcParenR"/>
            </a:pPr>
            <a:r>
              <a:rPr lang="en-US" sz="4000" dirty="0"/>
              <a:t>Every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dirty="0"/>
              <a:t>-sat. matching in </a:t>
            </a:r>
            <a:r>
              <a:rPr lang="de-DE" sz="4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40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40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40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4000" dirty="0"/>
              <a:t> is EFM.</a:t>
            </a:r>
          </a:p>
          <a:p>
            <a:pPr marL="742950" indent="-742950">
              <a:buFont typeface="+mj-lt"/>
              <a:buAutoNum type="alphaLcParenR"/>
            </a:pPr>
            <a:r>
              <a:rPr lang="en-US" sz="4000" dirty="0"/>
              <a:t>Every EFM in 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4000" dirty="0"/>
              <a:t> is contained in </a:t>
            </a:r>
            <a:r>
              <a:rPr lang="de-DE" sz="4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40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40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40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4000" dirty="0"/>
              <a:t>.</a:t>
            </a:r>
            <a:endParaRPr lang="en-IL" sz="4000" dirty="0"/>
          </a:p>
        </p:txBody>
      </p:sp>
    </p:spTree>
    <p:extLst>
      <p:ext uri="{BB962C8B-B14F-4D97-AF65-F5344CB8AC3E}">
        <p14:creationId xmlns:p14="http://schemas.microsoft.com/office/powerpoint/2010/main" val="1108999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724328" y="1580040"/>
            <a:ext cx="8631968" cy="4688115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3B0D6-5052-43DE-8E2C-E797BFDC59C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2D71264A-9424-4B4E-9071-F402AD3F0245}"/>
              </a:ext>
            </a:extLst>
          </p:cNvPr>
          <p:cNvSpPr txBox="1"/>
          <p:nvPr/>
        </p:nvSpPr>
        <p:spPr>
          <a:xfrm>
            <a:off x="125843" y="-139680"/>
            <a:ext cx="9841117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de-DE" sz="4800" b="1" spc="-1" dirty="0">
                <a:solidFill>
                  <a:srgbClr val="FFFFFF"/>
                </a:solidFill>
              </a:rPr>
              <a:t>Theorem 1: Example</a:t>
            </a:r>
            <a:endParaRPr lang="de-DE" sz="4800" b="1" spc="-1" dirty="0">
              <a:solidFill>
                <a:srgbClr val="333333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94332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2"/>
          <p:cNvSpPr txBox="1"/>
          <p:nvPr/>
        </p:nvSpPr>
        <p:spPr>
          <a:xfrm>
            <a:off x="182880" y="1645919"/>
            <a:ext cx="9897120" cy="564025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b="0" strike="noStrike" spc="-1" dirty="0">
                <a:latin typeface="Arial"/>
              </a:rPr>
              <a:t>Take a </a:t>
            </a:r>
            <a:r>
              <a:rPr lang="de-DE" sz="3600" b="0" strike="noStrike" spc="-1" dirty="0">
                <a:solidFill>
                  <a:srgbClr val="0088EE"/>
                </a:solidFill>
                <a:latin typeface="Arial"/>
              </a:rPr>
              <a:t>maximum-size matching </a:t>
            </a:r>
            <a:r>
              <a:rPr lang="de-DE" sz="3600" b="0" i="1" strike="noStrike" spc="-1" dirty="0">
                <a:solidFill>
                  <a:srgbClr val="0088EE"/>
                </a:solidFill>
                <a:latin typeface="Times New Roman"/>
              </a:rPr>
              <a:t>M</a:t>
            </a:r>
            <a:r>
              <a:rPr lang="de-DE" sz="3600" b="0" strike="noStrike" spc="-1" dirty="0">
                <a:solidFill>
                  <a:srgbClr val="3333FF"/>
                </a:solidFill>
                <a:latin typeface="Arial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spc="-1" dirty="0">
                <a:latin typeface="Arial"/>
              </a:rPr>
              <a:t>Let </a:t>
            </a:r>
            <a:r>
              <a:rPr lang="de-DE" sz="3600" b="0" i="1" strike="noStrike" spc="-1" dirty="0">
                <a:latin typeface="Times New Roman"/>
              </a:rPr>
              <a:t>X</a:t>
            </a:r>
            <a:r>
              <a:rPr lang="de-DE" sz="3600" b="0" strike="noStrike" spc="-1" baseline="-33000" dirty="0">
                <a:latin typeface="Times New Roman"/>
              </a:rPr>
              <a:t>0</a:t>
            </a:r>
            <a:r>
              <a:rPr lang="de-DE" sz="3600" b="0" strike="noStrike" spc="-1" dirty="0">
                <a:latin typeface="Times New Roman"/>
              </a:rPr>
              <a:t> </a:t>
            </a:r>
            <a:r>
              <a:rPr lang="de-DE" sz="3600" b="0" strike="noStrike" spc="-1" dirty="0">
                <a:latin typeface="Arial"/>
              </a:rPr>
              <a:t>be the unmatched vertices in </a:t>
            </a:r>
            <a:r>
              <a:rPr lang="de-DE" sz="3600" i="1" spc="-1" dirty="0">
                <a:latin typeface="Times New Roman"/>
              </a:rPr>
              <a:t>X</a:t>
            </a:r>
            <a:r>
              <a:rPr lang="de-DE" sz="3600" b="0" strike="noStrike" spc="-1" dirty="0">
                <a:latin typeface="Arial"/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spc="-1" dirty="0">
                <a:latin typeface="Arial"/>
              </a:rPr>
              <a:t>Construct a sequence of vertex </a:t>
            </a:r>
            <a:r>
              <a:rPr lang="de-DE" sz="3600" b="0" strike="noStrike" spc="-1" dirty="0">
                <a:latin typeface="Arial"/>
              </a:rPr>
              <a:t>subsets:</a:t>
            </a:r>
          </a:p>
          <a:p>
            <a:r>
              <a:rPr lang="de-DE" sz="3600" b="0" i="1" strike="noStrike" spc="-1" dirty="0">
                <a:latin typeface="Times New Roman"/>
              </a:rPr>
              <a:t>          X</a:t>
            </a:r>
            <a:r>
              <a:rPr lang="de-DE" sz="3600" b="0" strike="noStrike" spc="-1" baseline="-33000" dirty="0">
                <a:latin typeface="Times New Roman"/>
              </a:rPr>
              <a:t>0</a:t>
            </a:r>
            <a:r>
              <a:rPr lang="de-DE" sz="3600" b="0" strike="noStrike" spc="-1" dirty="0">
                <a:latin typeface="Times New Roman"/>
              </a:rPr>
              <a:t> – </a:t>
            </a:r>
            <a:r>
              <a:rPr lang="de-DE" sz="3600" b="0" i="1" strike="noStrike" spc="-1" dirty="0">
                <a:latin typeface="Times New Roman"/>
              </a:rPr>
              <a:t>Y</a:t>
            </a:r>
            <a:r>
              <a:rPr lang="de-DE" sz="3600" b="0" strike="noStrike" spc="-1" baseline="-33000" dirty="0">
                <a:latin typeface="Times New Roman"/>
              </a:rPr>
              <a:t>1</a:t>
            </a:r>
            <a:r>
              <a:rPr lang="de-DE" sz="3600" b="0" strike="noStrike" spc="-1" dirty="0">
                <a:latin typeface="Times New Roman"/>
              </a:rPr>
              <a:t> – </a:t>
            </a:r>
            <a:r>
              <a:rPr lang="de-DE" sz="3600" b="0" i="1" strike="noStrike" spc="-1" dirty="0">
                <a:latin typeface="Times New Roman"/>
              </a:rPr>
              <a:t>X</a:t>
            </a:r>
            <a:r>
              <a:rPr lang="de-DE" sz="3600" b="0" strike="noStrike" spc="-1" baseline="-33000" dirty="0">
                <a:latin typeface="Times New Roman"/>
              </a:rPr>
              <a:t>1</a:t>
            </a:r>
            <a:r>
              <a:rPr lang="de-DE" sz="3600" b="0" strike="noStrike" spc="-1" dirty="0">
                <a:latin typeface="Times New Roman"/>
              </a:rPr>
              <a:t> – </a:t>
            </a:r>
            <a:r>
              <a:rPr lang="de-DE" sz="3600" b="0" i="1" strike="noStrike" spc="-1" dirty="0">
                <a:latin typeface="Times New Roman"/>
              </a:rPr>
              <a:t>Y</a:t>
            </a:r>
            <a:r>
              <a:rPr lang="de-DE" sz="3600" b="0" strike="noStrike" spc="-1" baseline="-33000" dirty="0">
                <a:latin typeface="Times New Roman"/>
              </a:rPr>
              <a:t>2 </a:t>
            </a:r>
            <a:r>
              <a:rPr lang="de-DE" sz="3600" b="0" strike="noStrike" spc="-1" dirty="0">
                <a:latin typeface="Times New Roman"/>
              </a:rPr>
              <a:t>– </a:t>
            </a:r>
            <a:r>
              <a:rPr lang="de-DE" sz="3600" b="0" i="1" strike="noStrike" spc="-1" dirty="0">
                <a:latin typeface="Times New Roman"/>
              </a:rPr>
              <a:t>X</a:t>
            </a:r>
            <a:r>
              <a:rPr lang="de-DE" sz="3600" b="0" strike="noStrike" spc="-1" baseline="-33000" dirty="0">
                <a:latin typeface="Times New Roman"/>
              </a:rPr>
              <a:t>2</a:t>
            </a:r>
            <a:r>
              <a:rPr lang="de-DE" sz="3600" b="0" strike="noStrike" spc="-1" dirty="0">
                <a:latin typeface="Times New Roman"/>
              </a:rPr>
              <a:t> – … –  </a:t>
            </a:r>
            <a:r>
              <a:rPr lang="de-DE" sz="3600" b="0" strike="noStrike" spc="-1" dirty="0">
                <a:latin typeface="Arial"/>
              </a:rPr>
              <a:t> </a:t>
            </a:r>
            <a:br>
              <a:rPr lang="de-DE" sz="3600" b="0" strike="noStrike" spc="-1" dirty="0">
                <a:latin typeface="Arial"/>
              </a:rPr>
            </a:br>
            <a:r>
              <a:rPr lang="de-DE" sz="3600" b="0" strike="noStrike" spc="-1" dirty="0">
                <a:latin typeface="Arial"/>
              </a:rPr>
              <a:t>    where: 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600" b="0" i="1" strike="noStrike" spc="-1" dirty="0">
                <a:solidFill>
                  <a:srgbClr val="00B050"/>
                </a:solidFill>
                <a:latin typeface="Times New Roman"/>
              </a:rPr>
              <a:t>Y</a:t>
            </a:r>
            <a:r>
              <a:rPr lang="de-DE" sz="3600" b="0" i="1" strike="noStrike" spc="-1" baseline="-33000" dirty="0">
                <a:solidFill>
                  <a:srgbClr val="00B050"/>
                </a:solidFill>
                <a:latin typeface="Times New Roman"/>
              </a:rPr>
              <a:t>i</a:t>
            </a:r>
            <a:r>
              <a:rPr lang="de-DE" sz="3600" b="0" i="1" strike="noStrike" spc="-1" dirty="0">
                <a:solidFill>
                  <a:srgbClr val="00B050"/>
                </a:solidFill>
                <a:latin typeface="Times New Roman"/>
              </a:rPr>
              <a:t>  </a:t>
            </a:r>
            <a:r>
              <a:rPr lang="de-DE" sz="3600" b="0" strike="noStrike" spc="-1" dirty="0">
                <a:solidFill>
                  <a:srgbClr val="00B050"/>
                </a:solidFill>
                <a:latin typeface="Times New Roman"/>
              </a:rPr>
              <a:t>=  N</a:t>
            </a:r>
            <a:r>
              <a:rPr lang="de-DE" sz="3600" b="0" i="1" strike="noStrike" spc="-1" baseline="-33000" dirty="0">
                <a:solidFill>
                  <a:srgbClr val="00B050"/>
                </a:solidFill>
                <a:latin typeface="Times New Roman"/>
              </a:rPr>
              <a:t>G \ M</a:t>
            </a:r>
            <a:r>
              <a:rPr lang="de-DE" sz="3600" b="0" strike="noStrike" spc="-1" dirty="0">
                <a:solidFill>
                  <a:srgbClr val="00B050"/>
                </a:solidFill>
                <a:latin typeface="Times New Roman"/>
              </a:rPr>
              <a:t> (</a:t>
            </a:r>
            <a:r>
              <a:rPr lang="de-DE" sz="3600" b="0" i="1" strike="noStrike" spc="-1" dirty="0">
                <a:solidFill>
                  <a:srgbClr val="00B050"/>
                </a:solidFill>
                <a:latin typeface="Times New Roman"/>
              </a:rPr>
              <a:t>X</a:t>
            </a:r>
            <a:r>
              <a:rPr lang="de-DE" sz="3600" b="0" i="1" strike="noStrike" spc="-1" baseline="-33000" dirty="0">
                <a:solidFill>
                  <a:srgbClr val="00B050"/>
                </a:solidFill>
                <a:latin typeface="Times New Roman"/>
              </a:rPr>
              <a:t>i</a:t>
            </a:r>
            <a:r>
              <a:rPr lang="de-DE" sz="3600" b="0" strike="noStrike" spc="-1" baseline="-33000" dirty="0">
                <a:solidFill>
                  <a:srgbClr val="00B050"/>
                </a:solidFill>
                <a:latin typeface="Times New Roman"/>
              </a:rPr>
              <a:t>-1</a:t>
            </a:r>
            <a:r>
              <a:rPr lang="de-DE" sz="3600" b="0" strike="noStrike" spc="-1" dirty="0">
                <a:solidFill>
                  <a:srgbClr val="00B050"/>
                </a:solidFill>
                <a:latin typeface="Times New Roman"/>
              </a:rPr>
              <a:t>)  \  ∪</a:t>
            </a:r>
            <a:r>
              <a:rPr lang="de-DE" sz="3600" b="0" i="1" strike="noStrike" spc="-1" baseline="-33000" dirty="0">
                <a:solidFill>
                  <a:srgbClr val="00B050"/>
                </a:solidFill>
                <a:latin typeface="Times New Roman"/>
              </a:rPr>
              <a:t>j</a:t>
            </a:r>
            <a:r>
              <a:rPr lang="de-DE" sz="3600" b="0" strike="noStrike" spc="-1" baseline="-33000" dirty="0">
                <a:solidFill>
                  <a:srgbClr val="00B050"/>
                </a:solidFill>
                <a:latin typeface="Times New Roman"/>
              </a:rPr>
              <a:t>&lt;</a:t>
            </a:r>
            <a:r>
              <a:rPr lang="de-DE" sz="3600" b="0" i="1" strike="noStrike" spc="-1" baseline="-33000" dirty="0">
                <a:solidFill>
                  <a:srgbClr val="00B050"/>
                </a:solidFill>
                <a:latin typeface="Times New Roman"/>
              </a:rPr>
              <a:t>i</a:t>
            </a:r>
            <a:r>
              <a:rPr lang="de-DE" sz="3600" b="0" strike="noStrike" spc="-1" dirty="0">
                <a:solidFill>
                  <a:srgbClr val="00B050"/>
                </a:solidFill>
                <a:latin typeface="Times New Roman"/>
              </a:rPr>
              <a:t> </a:t>
            </a:r>
            <a:r>
              <a:rPr lang="de-DE" sz="3600" b="0" i="1" strike="noStrike" spc="-1" dirty="0">
                <a:solidFill>
                  <a:srgbClr val="00B050"/>
                </a:solidFill>
                <a:latin typeface="Times New Roman"/>
              </a:rPr>
              <a:t>Y</a:t>
            </a:r>
            <a:r>
              <a:rPr lang="de-DE" sz="3600" b="0" i="1" strike="noStrike" spc="-1" baseline="-33000" dirty="0">
                <a:solidFill>
                  <a:srgbClr val="00B050"/>
                </a:solidFill>
                <a:latin typeface="Times New Roman"/>
              </a:rPr>
              <a:t>j</a:t>
            </a:r>
            <a:r>
              <a:rPr lang="de-DE" sz="3600" b="0" strike="noStrike" spc="-1" dirty="0">
                <a:solidFill>
                  <a:srgbClr val="00B050"/>
                </a:solidFill>
                <a:latin typeface="Times New Roman"/>
              </a:rPr>
              <a:t>;</a:t>
            </a:r>
            <a:endParaRPr lang="de-DE" sz="3600" b="0" strike="noStrike" spc="-1" dirty="0">
              <a:solidFill>
                <a:srgbClr val="00B050"/>
              </a:solidFill>
              <a:latin typeface="Arial"/>
            </a:endParaRP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600" b="0" i="1" strike="noStrike" spc="-1" dirty="0">
                <a:solidFill>
                  <a:srgbClr val="0070C0"/>
                </a:solidFill>
                <a:latin typeface="Times New Roman"/>
              </a:rPr>
              <a:t>X</a:t>
            </a:r>
            <a:r>
              <a:rPr lang="de-DE" sz="3600" b="0" i="1" strike="noStrike" spc="-1" baseline="-33000" dirty="0">
                <a:solidFill>
                  <a:srgbClr val="0070C0"/>
                </a:solidFill>
                <a:latin typeface="Times New Roman"/>
              </a:rPr>
              <a:t>i</a:t>
            </a:r>
            <a:r>
              <a:rPr lang="de-DE" sz="3600" b="0" strike="noStrike" spc="-1" dirty="0">
                <a:solidFill>
                  <a:srgbClr val="0070C0"/>
                </a:solidFill>
                <a:latin typeface="Times New Roman"/>
              </a:rPr>
              <a:t>  = N</a:t>
            </a:r>
            <a:r>
              <a:rPr lang="de-DE" sz="3600" b="0" i="1" strike="noStrike" spc="-1" baseline="-33000" dirty="0">
                <a:solidFill>
                  <a:srgbClr val="0070C0"/>
                </a:solidFill>
                <a:latin typeface="Times New Roman"/>
              </a:rPr>
              <a:t>M</a:t>
            </a:r>
            <a:r>
              <a:rPr lang="de-DE" sz="3600" b="0" strike="noStrike" spc="-1" dirty="0">
                <a:solidFill>
                  <a:srgbClr val="0070C0"/>
                </a:solidFill>
                <a:latin typeface="Times New Roman"/>
              </a:rPr>
              <a:t>(</a:t>
            </a:r>
            <a:r>
              <a:rPr lang="de-DE" sz="3600" b="0" i="1" strike="noStrike" spc="-1" dirty="0">
                <a:solidFill>
                  <a:srgbClr val="0070C0"/>
                </a:solidFill>
                <a:latin typeface="Times New Roman"/>
              </a:rPr>
              <a:t>Y</a:t>
            </a:r>
            <a:r>
              <a:rPr lang="de-DE" sz="3600" b="0" i="1" strike="noStrike" spc="-1" baseline="-33000" dirty="0">
                <a:solidFill>
                  <a:srgbClr val="0070C0"/>
                </a:solidFill>
                <a:latin typeface="Times New Roman"/>
              </a:rPr>
              <a:t>i</a:t>
            </a:r>
            <a:r>
              <a:rPr lang="de-DE" sz="3600" b="0" strike="noStrike" spc="-1" dirty="0">
                <a:solidFill>
                  <a:srgbClr val="0070C0"/>
                </a:solidFill>
                <a:latin typeface="Times New Roman"/>
              </a:rPr>
              <a:t>)</a:t>
            </a:r>
            <a:br>
              <a:rPr lang="de-DE" sz="3600" b="0" strike="noStrike" spc="-1" dirty="0">
                <a:solidFill>
                  <a:srgbClr val="0070C0"/>
                </a:solidFill>
                <a:latin typeface="Times New Roman"/>
              </a:rPr>
            </a:br>
            <a:endParaRPr lang="de-DE" sz="3600" b="0" strike="noStrike" spc="-1" dirty="0">
              <a:solidFill>
                <a:srgbClr val="0070C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600" b="0" strike="noStrike" spc="-1" dirty="0"/>
              <a:t>Let      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US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Union of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,    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US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Union of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buClr>
                <a:srgbClr val="000000"/>
              </a:buClr>
              <a:buSzPct val="45000"/>
            </a:pPr>
            <a:r>
              <a:rPr lang="en-US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 </a:t>
            </a:r>
            <a:r>
              <a:rPr lang="en-US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                 </a:t>
            </a:r>
            <a:r>
              <a:rPr lang="en-US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 </a:t>
            </a:r>
            <a:r>
              <a:rPr lang="en-US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endParaRPr lang="en-US" sz="36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de-DE" sz="3600" b="0" strike="noStrike" spc="-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AA08C7-D55D-4651-BA16-66BECA3C853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8C56E921-B61A-4D63-B3B3-0C0705354E12}"/>
              </a:ext>
            </a:extLst>
          </p:cNvPr>
          <p:cNvSpPr txBox="1"/>
          <p:nvPr/>
        </p:nvSpPr>
        <p:spPr>
          <a:xfrm>
            <a:off x="125843" y="-139680"/>
            <a:ext cx="9841117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de-DE" sz="4800" b="1" spc="-1" dirty="0">
                <a:solidFill>
                  <a:srgbClr val="FFFFFF"/>
                </a:solidFill>
              </a:rPr>
              <a:t>Theorem 1: Construction</a:t>
            </a:r>
            <a:endParaRPr lang="de-DE" sz="4800" b="1" spc="-1" dirty="0">
              <a:solidFill>
                <a:srgbClr val="333333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724328" y="1580040"/>
            <a:ext cx="8631968" cy="4688115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3B0D6-5052-43DE-8E2C-E797BFDC59C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D01D5-3C35-42FA-9201-FF4758BD885C}"/>
              </a:ext>
            </a:extLst>
          </p:cNvPr>
          <p:cNvSpPr txBox="1"/>
          <p:nvPr/>
        </p:nvSpPr>
        <p:spPr>
          <a:xfrm>
            <a:off x="1619250" y="64389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i="1" spc="-1" dirty="0">
                <a:solidFill>
                  <a:srgbClr val="0088EE"/>
                </a:solidFill>
                <a:latin typeface="Times New Roman"/>
              </a:rPr>
              <a:t>M</a:t>
            </a:r>
            <a:r>
              <a:rPr lang="en-US" sz="3600" dirty="0">
                <a:solidFill>
                  <a:srgbClr val="0088EE"/>
                </a:solidFill>
              </a:rPr>
              <a:t> = blue vertical lines</a:t>
            </a:r>
            <a:endParaRPr lang="en-IL" sz="3600" dirty="0">
              <a:solidFill>
                <a:srgbClr val="0088EE"/>
              </a:solidFill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2D71264A-9424-4B4E-9071-F402AD3F0245}"/>
              </a:ext>
            </a:extLst>
          </p:cNvPr>
          <p:cNvSpPr txBox="1"/>
          <p:nvPr/>
        </p:nvSpPr>
        <p:spPr>
          <a:xfrm>
            <a:off x="125843" y="-139680"/>
            <a:ext cx="9841117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de-DE" sz="4800" b="1" spc="-1" dirty="0">
                <a:solidFill>
                  <a:srgbClr val="FFFFFF"/>
                </a:solidFill>
              </a:rPr>
              <a:t>Theorem 1: Construction</a:t>
            </a:r>
            <a:endParaRPr lang="de-DE" sz="4800" b="1" spc="-1" dirty="0">
              <a:solidFill>
                <a:srgbClr val="333333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ED4DD8-36D7-4C39-9637-56CF6DCF7FD9}"/>
              </a:ext>
            </a:extLst>
          </p:cNvPr>
          <p:cNvSpPr txBox="1"/>
          <p:nvPr/>
        </p:nvSpPr>
        <p:spPr>
          <a:xfrm>
            <a:off x="-1" y="4114356"/>
            <a:ext cx="9966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Properties</a:t>
            </a:r>
            <a:r>
              <a:rPr lang="en-US" sz="3600" dirty="0"/>
              <a:t>:</a:t>
            </a:r>
          </a:p>
          <a:p>
            <a:pPr marL="742950" indent="-742950">
              <a:buFont typeface="+mj-lt"/>
              <a:buAutoNum type="alphaLcParenR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/>
              <a:t>No edges between </a:t>
            </a:r>
            <a:r>
              <a:rPr lang="de-DE" sz="3600" i="1" spc="-1" dirty="0">
                <a:latin typeface="Times New Roman"/>
              </a:rPr>
              <a:t>X</a:t>
            </a:r>
            <a:r>
              <a:rPr lang="de-DE" sz="3600" i="1" spc="-1" baseline="-33000" dirty="0">
                <a:latin typeface="Times New Roman"/>
              </a:rPr>
              <a:t>S</a:t>
            </a:r>
            <a:r>
              <a:rPr lang="en-US" sz="3600" i="1" dirty="0"/>
              <a:t> </a:t>
            </a:r>
            <a:r>
              <a:rPr lang="en-US" sz="3600" dirty="0"/>
              <a:t>and </a:t>
            </a:r>
            <a:r>
              <a:rPr lang="de-DE" sz="3600" i="1" spc="-1" dirty="0">
                <a:latin typeface="Times New Roman"/>
              </a:rPr>
              <a:t>Y</a:t>
            </a:r>
            <a:r>
              <a:rPr lang="de-DE" sz="3600" i="1" spc="-1" baseline="-33000" dirty="0">
                <a:latin typeface="Times New Roman"/>
              </a:rPr>
              <a:t>L</a:t>
            </a:r>
            <a:r>
              <a:rPr lang="en-US" sz="3600" dirty="0"/>
              <a:t>;</a:t>
            </a:r>
          </a:p>
          <a:p>
            <a:pPr marL="742950" indent="-742950">
              <a:buFont typeface="+mj-lt"/>
              <a:buAutoNum type="alphaLcParenR"/>
            </a:pP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3600" dirty="0"/>
              <a:t>is odd-path-like  </a:t>
            </a:r>
            <a:r>
              <a:rPr lang="en-US" sz="2000" dirty="0"/>
              <a:t>(construction ends at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000" dirty="0"/>
              <a:t>side)</a:t>
            </a:r>
            <a:r>
              <a:rPr lang="en-US" sz="3600" dirty="0"/>
              <a:t>;</a:t>
            </a:r>
          </a:p>
          <a:p>
            <a:pPr marL="742950" indent="-742950">
              <a:buFont typeface="+mj-lt"/>
              <a:buAutoNum type="alphaLcParenR"/>
            </a:pPr>
            <a:r>
              <a:rPr lang="de-DE" sz="3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3600" dirty="0"/>
              <a:t>is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/>
              <a:t>-saturated    </a:t>
            </a:r>
            <a:r>
              <a:rPr lang="en-US" sz="2000" dirty="0"/>
              <a:t>(by edges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/>
              <a:t>)</a:t>
            </a:r>
            <a:r>
              <a:rPr lang="en-US" sz="3600" spc="-1" dirty="0">
                <a:latin typeface="Times New Roman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3801FA-9C72-4D75-AD42-471F030A2217}"/>
              </a:ext>
            </a:extLst>
          </p:cNvPr>
          <p:cNvSpPr/>
          <p:nvPr/>
        </p:nvSpPr>
        <p:spPr>
          <a:xfrm>
            <a:off x="113666" y="1708315"/>
            <a:ext cx="46571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Decomposition</a:t>
            </a:r>
            <a:r>
              <a:rPr lang="en-US" sz="3600" dirty="0"/>
              <a:t>:</a:t>
            </a:r>
          </a:p>
          <a:p>
            <a:r>
              <a:rPr lang="de-DE" sz="3600" i="1" spc="-1" dirty="0">
                <a:latin typeface="Times New Roman"/>
              </a:rPr>
              <a:t>X</a:t>
            </a:r>
            <a:r>
              <a:rPr lang="de-DE" sz="3600" i="1" spc="-1" baseline="-33000" dirty="0">
                <a:latin typeface="Times New Roman"/>
              </a:rPr>
              <a:t>S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spc="-1" dirty="0">
                <a:latin typeface="Times New Roman"/>
              </a:rPr>
              <a:t>,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i="1" spc="-1" dirty="0">
                <a:latin typeface="Times New Roman"/>
              </a:rPr>
              <a:t>Y</a:t>
            </a:r>
            <a:r>
              <a:rPr lang="de-DE" sz="3600" i="1" spc="-1" baseline="-33000" dirty="0">
                <a:latin typeface="Times New Roman"/>
              </a:rPr>
              <a:t>S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spc="-1" dirty="0"/>
              <a:t>= </a:t>
            </a:r>
            <a:r>
              <a:rPr lang="en-US" sz="3600" spc="-1" dirty="0"/>
              <a:t>in sequence;</a:t>
            </a:r>
          </a:p>
          <a:p>
            <a:r>
              <a:rPr lang="de-DE" sz="3600" i="1" spc="-1" dirty="0">
                <a:latin typeface="Times New Roman"/>
              </a:rPr>
              <a:t>X</a:t>
            </a:r>
            <a:r>
              <a:rPr lang="de-DE" sz="3600" i="1" spc="-1" baseline="-33000" dirty="0">
                <a:latin typeface="Times New Roman"/>
              </a:rPr>
              <a:t>L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spc="-1" dirty="0">
                <a:latin typeface="Times New Roman"/>
              </a:rPr>
              <a:t>,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i="1" spc="-1" dirty="0">
                <a:latin typeface="Times New Roman"/>
              </a:rPr>
              <a:t>Y</a:t>
            </a:r>
            <a:r>
              <a:rPr lang="de-DE" sz="3600" i="1" spc="-1" baseline="-33000" dirty="0">
                <a:latin typeface="Times New Roman"/>
              </a:rPr>
              <a:t>L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spc="-1" dirty="0"/>
              <a:t>= the leftovers.</a:t>
            </a:r>
            <a:endParaRPr lang="en-IL" sz="3600" dirty="0"/>
          </a:p>
          <a:p>
            <a:endParaRPr lang="en-IL" sz="3600" dirty="0"/>
          </a:p>
          <a:p>
            <a:endParaRPr lang="en-IL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24B163-3079-43F6-B940-4C04355BF979}"/>
              </a:ext>
            </a:extLst>
          </p:cNvPr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4770846" y="1415882"/>
            <a:ext cx="5196113" cy="3248520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9579A-4C18-4A29-92C5-1DF039BA100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1734F0F5-B110-4822-B0BE-4BE4440A6064}"/>
              </a:ext>
            </a:extLst>
          </p:cNvPr>
          <p:cNvSpPr txBox="1"/>
          <p:nvPr/>
        </p:nvSpPr>
        <p:spPr>
          <a:xfrm>
            <a:off x="125843" y="-139680"/>
            <a:ext cx="9841117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de-DE" sz="4800" b="1" spc="-1" dirty="0">
                <a:solidFill>
                  <a:srgbClr val="FFFFFF"/>
                </a:solidFill>
              </a:rPr>
              <a:t>1 (proof): Decomposition</a:t>
            </a:r>
            <a:endParaRPr lang="de-DE" sz="4800" b="1" spc="-1" dirty="0">
              <a:solidFill>
                <a:srgbClr val="333333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40837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4770846" y="1410566"/>
            <a:ext cx="5196113" cy="3248520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801FA-9C72-4D75-AD42-471F030A2217}"/>
              </a:ext>
            </a:extLst>
          </p:cNvPr>
          <p:cNvSpPr/>
          <p:nvPr/>
        </p:nvSpPr>
        <p:spPr>
          <a:xfrm>
            <a:off x="113666" y="1559440"/>
            <a:ext cx="46571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Lemma</a:t>
            </a:r>
            <a:r>
              <a:rPr lang="en-US" sz="3600" dirty="0"/>
              <a:t>. For any decomposition</a:t>
            </a:r>
            <a:br>
              <a:rPr lang="en-US" sz="3600" dirty="0"/>
            </a:b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</a:t>
            </a: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r>
              <a:rPr lang="en-US" sz="3600" dirty="0"/>
              <a:t>that satisfies properties (a),(b),(c):</a:t>
            </a:r>
            <a:endParaRPr lang="en-IL" sz="3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486BAC-06A3-4413-9F8C-8B0CF009E17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04A44-F68C-46FD-B6DD-4EFE6E91D721}"/>
              </a:ext>
            </a:extLst>
          </p:cNvPr>
          <p:cNvSpPr txBox="1"/>
          <p:nvPr/>
        </p:nvSpPr>
        <p:spPr>
          <a:xfrm>
            <a:off x="113666" y="4574722"/>
            <a:ext cx="974153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(d) Every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/>
              <a:t>-saturating matching in </a:t>
            </a: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3600" dirty="0"/>
              <a:t> is envy-free in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/>
              <a:t>.</a:t>
            </a:r>
          </a:p>
          <a:p>
            <a:r>
              <a:rPr lang="en-US" sz="3600" dirty="0"/>
              <a:t>(e) Every envy-free matching in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/>
              <a:t> is contained in </a:t>
            </a: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3600" dirty="0"/>
              <a:t>.</a:t>
            </a:r>
            <a:endParaRPr lang="en-IL" sz="3600" dirty="0"/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183ED545-89D8-424D-AA10-DB6151F84A41}"/>
              </a:ext>
            </a:extLst>
          </p:cNvPr>
          <p:cNvSpPr txBox="1"/>
          <p:nvPr/>
        </p:nvSpPr>
        <p:spPr>
          <a:xfrm>
            <a:off x="125843" y="-139680"/>
            <a:ext cx="9841117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de-DE" sz="4800" b="1" spc="-1" dirty="0">
                <a:solidFill>
                  <a:srgbClr val="FFFFFF"/>
                </a:solidFill>
              </a:rPr>
              <a:t>1 (proof): Decomposition</a:t>
            </a:r>
            <a:endParaRPr lang="de-DE" sz="4800" b="1" spc="-1" dirty="0">
              <a:solidFill>
                <a:srgbClr val="333333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84373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4770846" y="1410566"/>
            <a:ext cx="5196113" cy="3248520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801FA-9C72-4D75-AD42-471F030A2217}"/>
              </a:ext>
            </a:extLst>
          </p:cNvPr>
          <p:cNvSpPr/>
          <p:nvPr/>
        </p:nvSpPr>
        <p:spPr>
          <a:xfrm>
            <a:off x="113666" y="1559440"/>
            <a:ext cx="46571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Proof of (d).</a:t>
            </a:r>
          </a:p>
          <a:p>
            <a:r>
              <a:rPr lang="en-US" sz="3600" dirty="0"/>
              <a:t>Given an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/>
              <a:t>-saturating matching in </a:t>
            </a: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3600" b="1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Vertices of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600" dirty="0"/>
              <a:t> do not envy since they are saturated.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Vertices of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dirty="0"/>
              <a:t> do not envy since by (a) they are not connected to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600" dirty="0"/>
              <a:t>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486BAC-06A3-4413-9F8C-8B0CF009E17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183ED545-89D8-424D-AA10-DB6151F84A41}"/>
              </a:ext>
            </a:extLst>
          </p:cNvPr>
          <p:cNvSpPr txBox="1"/>
          <p:nvPr/>
        </p:nvSpPr>
        <p:spPr>
          <a:xfrm>
            <a:off x="125843" y="-139680"/>
            <a:ext cx="9841117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de-DE" sz="4800" b="1" spc="-1" dirty="0">
                <a:solidFill>
                  <a:srgbClr val="FFFFFF"/>
                </a:solidFill>
              </a:rPr>
              <a:t>1 (proof): Decomposition</a:t>
            </a:r>
            <a:endParaRPr lang="de-DE" sz="4800" b="1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D944D0-2FBB-4DEC-9898-D9A72DA2F11D}"/>
              </a:ext>
            </a:extLst>
          </p:cNvPr>
          <p:cNvSpPr txBox="1"/>
          <p:nvPr/>
        </p:nvSpPr>
        <p:spPr>
          <a:xfrm>
            <a:off x="5040312" y="5672754"/>
            <a:ext cx="4997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sym typeface="Wingdings" panose="05000000000000000000" pitchFamily="2" charset="2"/>
              </a:rPr>
              <a:t> The matching is envy-free in </a:t>
            </a:r>
            <a:r>
              <a:rPr lang="en-US" sz="3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US" sz="3600" dirty="0">
                <a:solidFill>
                  <a:srgbClr val="00B050"/>
                </a:solidFill>
                <a:sym typeface="Wingdings" panose="05000000000000000000" pitchFamily="2" charset="2"/>
              </a:rPr>
              <a:t>.</a:t>
            </a:r>
            <a:endParaRPr lang="en-IL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22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4770846" y="1410566"/>
            <a:ext cx="5196113" cy="3248520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801FA-9C72-4D75-AD42-471F030A2217}"/>
              </a:ext>
            </a:extLst>
          </p:cNvPr>
          <p:cNvSpPr/>
          <p:nvPr/>
        </p:nvSpPr>
        <p:spPr>
          <a:xfrm>
            <a:off x="113666" y="1559440"/>
            <a:ext cx="4657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Proof of (e).</a:t>
            </a:r>
          </a:p>
          <a:p>
            <a:r>
              <a:rPr lang="en-US" sz="3600" dirty="0"/>
              <a:t>Given an envy-free matching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600" dirty="0"/>
              <a:t> in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3600" dirty="0"/>
              <a:t>:= smallest index </a:t>
            </a:r>
            <a:r>
              <a:rPr lang="en-US" sz="3600" dirty="0" err="1"/>
              <a:t>s.t.</a:t>
            </a:r>
            <a:r>
              <a:rPr lang="en-US" sz="3600" dirty="0"/>
              <a:t> a vertex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/>
              <a:t> is matched by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600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6FCF01-EECF-4AA1-88A8-220B3F7EED26}"/>
                  </a:ext>
                </a:extLst>
              </p14:cNvPr>
              <p14:cNvContentPartPr/>
              <p14:nvPr/>
            </p14:nvContentPartPr>
            <p14:xfrm>
              <a:off x="6396555" y="3681131"/>
              <a:ext cx="5364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6FCF01-EECF-4AA1-88A8-220B3F7EED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2555" y="3573131"/>
                <a:ext cx="1612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486BAC-06A3-4413-9F8C-8B0CF009E17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183ED545-89D8-424D-AA10-DB6151F84A41}"/>
              </a:ext>
            </a:extLst>
          </p:cNvPr>
          <p:cNvSpPr txBox="1"/>
          <p:nvPr/>
        </p:nvSpPr>
        <p:spPr>
          <a:xfrm>
            <a:off x="125843" y="-139680"/>
            <a:ext cx="9841117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de-DE" sz="4800" b="1" spc="-1" dirty="0">
                <a:solidFill>
                  <a:srgbClr val="FFFFFF"/>
                </a:solidFill>
              </a:rPr>
              <a:t>1 (proof): Decomposition</a:t>
            </a:r>
            <a:endParaRPr lang="de-DE" sz="4800" b="1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CCF5E-BFDE-40CD-AAED-540677CE7A09}"/>
              </a:ext>
            </a:extLst>
          </p:cNvPr>
          <p:cNvSpPr txBox="1"/>
          <p:nvPr/>
        </p:nvSpPr>
        <p:spPr>
          <a:xfrm>
            <a:off x="92978" y="4927045"/>
            <a:ext cx="9873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By (b), vertices of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≥i</a:t>
            </a:r>
            <a:r>
              <a:rPr lang="en-US" sz="3600" dirty="0"/>
              <a:t> are perfectly matched. Their matches in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≥i</a:t>
            </a:r>
            <a:r>
              <a:rPr lang="en-US" sz="3600" dirty="0"/>
              <a:t> must be matched by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At least one more vertex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 </a:t>
            </a:r>
            <a:r>
              <a:rPr lang="en-US" sz="3600" dirty="0"/>
              <a:t>must be matched by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                </a:t>
            </a:r>
            <a:r>
              <a:rPr lang="en-US" sz="3600" i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 Contradiction.</a:t>
            </a:r>
            <a:endParaRPr lang="en-US" sz="3600" i="1" dirty="0">
              <a:solidFill>
                <a:srgbClr val="FF0000"/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6DB3BC9-F3D5-4483-A163-BD3A535AC88D}"/>
                  </a:ext>
                </a:extLst>
              </p14:cNvPr>
              <p14:cNvContentPartPr/>
              <p14:nvPr/>
            </p14:nvContentPartPr>
            <p14:xfrm>
              <a:off x="6396555" y="2361192"/>
              <a:ext cx="5364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6DB3BC9-F3D5-4483-A163-BD3A535AC8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2555" y="2253192"/>
                <a:ext cx="161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71FF18C-BFC4-4D46-AF77-263ACAD2ECB6}"/>
                  </a:ext>
                </a:extLst>
              </p14:cNvPr>
              <p14:cNvContentPartPr/>
              <p14:nvPr/>
            </p14:nvContentPartPr>
            <p14:xfrm>
              <a:off x="5309780" y="2402520"/>
              <a:ext cx="5364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71FF18C-BFC4-4D46-AF77-263ACAD2EC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55780" y="2294520"/>
                <a:ext cx="161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701587-8446-4726-8C2B-4E10D6B5D27E}"/>
                  </a:ext>
                </a:extLst>
              </p14:cNvPr>
              <p14:cNvContentPartPr/>
              <p14:nvPr/>
            </p14:nvContentPartPr>
            <p14:xfrm>
              <a:off x="7458189" y="3691422"/>
              <a:ext cx="5364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701587-8446-4726-8C2B-4E10D6B5D2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04189" y="3583422"/>
                <a:ext cx="161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51676E2-17A0-493B-9292-DDDCA562AF12}"/>
                  </a:ext>
                </a:extLst>
              </p14:cNvPr>
              <p14:cNvContentPartPr/>
              <p14:nvPr/>
            </p14:nvContentPartPr>
            <p14:xfrm>
              <a:off x="7485009" y="2361192"/>
              <a:ext cx="5364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51676E2-17A0-493B-9292-DDDCA562AF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31009" y="2253192"/>
                <a:ext cx="1612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155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800" b="1" strike="noStrike" spc="-1">
                <a:solidFill>
                  <a:srgbClr val="FFFFFF"/>
                </a:solidFill>
                <a:latin typeface="Arial"/>
              </a:rPr>
              <a:t>Perfect vs. Envy-Free Matching</a:t>
            </a:r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91440" y="4297680"/>
            <a:ext cx="5212080" cy="228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de-DE" sz="3600" b="1" strike="noStrike" spc="-1" dirty="0">
                <a:latin typeface="Arial"/>
              </a:rPr>
              <a:t>X-saturating matching</a:t>
            </a:r>
            <a:r>
              <a:rPr lang="de-DE" sz="3600" b="0" strike="noStrike" spc="-1" dirty="0">
                <a:latin typeface="Arial"/>
              </a:rPr>
              <a:t>: </a:t>
            </a:r>
            <a:r>
              <a:rPr lang="de-DE" sz="3600" b="0" i="1" strike="noStrike" spc="-1" dirty="0">
                <a:latin typeface="Arial"/>
              </a:rPr>
              <a:t>Every vertex of </a:t>
            </a:r>
            <a:r>
              <a:rPr lang="de-DE" sz="3600" b="0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b="0" i="1" strike="noStrike" spc="-1" dirty="0">
                <a:latin typeface="Arial"/>
              </a:rPr>
              <a:t> is matched.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5394960" y="4297679"/>
            <a:ext cx="4572000" cy="28659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de-DE" sz="3600" b="1" strike="noStrike" spc="-1" dirty="0">
                <a:latin typeface="Arial"/>
              </a:rPr>
              <a:t>Envy-free matching</a:t>
            </a:r>
            <a:r>
              <a:rPr lang="de-DE" sz="3600" b="0" strike="noStrike" spc="-1" dirty="0">
                <a:latin typeface="Arial"/>
              </a:rPr>
              <a:t>: </a:t>
            </a:r>
            <a:r>
              <a:rPr lang="de-DE" sz="3600" b="0" i="1" strike="noStrike" spc="-1" dirty="0">
                <a:latin typeface="Arial"/>
              </a:rPr>
              <a:t>Every unmatched vertex of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b="0" i="1" strike="noStrike" spc="-1" dirty="0">
                <a:latin typeface="Arial"/>
              </a:rPr>
              <a:t> is dis- connected from any matched vertex of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b="0" i="1" strike="noStrike" spc="-1" dirty="0">
                <a:latin typeface="Arial"/>
              </a:rPr>
              <a:t>.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51" name="TextShape 4"/>
          <p:cNvSpPr txBox="1"/>
          <p:nvPr/>
        </p:nvSpPr>
        <p:spPr>
          <a:xfrm>
            <a:off x="182880" y="1387800"/>
            <a:ext cx="554040" cy="7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44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52" name="TextShape 5"/>
          <p:cNvSpPr txBox="1"/>
          <p:nvPr/>
        </p:nvSpPr>
        <p:spPr>
          <a:xfrm>
            <a:off x="189720" y="3308040"/>
            <a:ext cx="554040" cy="7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44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DE" sz="4400" b="0" strike="noStrike" spc="-1" dirty="0">
              <a:latin typeface="Arial"/>
            </a:endParaRPr>
          </a:p>
        </p:txBody>
      </p:sp>
      <p:pic>
        <p:nvPicPr>
          <p:cNvPr id="53" name="Picture 52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554480" y="1562040"/>
            <a:ext cx="7589520" cy="2552760"/>
          </a:xfrm>
          <a:prstGeom prst="rect">
            <a:avLst/>
          </a:prstGeom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F5F1E7-424A-4681-A9D0-8A13636D349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E3935DC-7172-4847-9A4F-441960EC47E7}"/>
              </a:ext>
            </a:extLst>
          </p:cNvPr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4770846" y="1410566"/>
            <a:ext cx="5196113" cy="3248520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801FA-9C72-4D75-AD42-471F030A2217}"/>
              </a:ext>
            </a:extLst>
          </p:cNvPr>
          <p:cNvSpPr/>
          <p:nvPr/>
        </p:nvSpPr>
        <p:spPr>
          <a:xfrm>
            <a:off x="113665" y="1559440"/>
            <a:ext cx="54037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[Theorem 1] there is a </a:t>
            </a:r>
            <a:r>
              <a:rPr lang="en-US" sz="3600" i="1" dirty="0"/>
              <a:t>unique</a:t>
            </a:r>
            <a:r>
              <a:rPr lang="en-US" sz="3600" dirty="0"/>
              <a:t> decomposition </a:t>
            </a: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</a:t>
            </a: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sz="3600" dirty="0"/>
          </a:p>
          <a:p>
            <a:r>
              <a:rPr lang="en-US" sz="3600" dirty="0"/>
              <a:t>satisfying the properties: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486BAC-06A3-4413-9F8C-8B0CF009E17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183ED545-89D8-424D-AA10-DB6151F84A41}"/>
              </a:ext>
            </a:extLst>
          </p:cNvPr>
          <p:cNvSpPr txBox="1"/>
          <p:nvPr/>
        </p:nvSpPr>
        <p:spPr>
          <a:xfrm>
            <a:off x="125843" y="-139680"/>
            <a:ext cx="9841117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de-DE" sz="4800" b="1" spc="-1" dirty="0">
                <a:solidFill>
                  <a:srgbClr val="FFFFFF"/>
                </a:solidFill>
              </a:rPr>
              <a:t>1 (proof): Uniqueness</a:t>
            </a:r>
            <a:endParaRPr lang="de-DE" sz="4800" b="1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E990F-908B-4C47-B3C2-B4A0F5561D3C}"/>
              </a:ext>
            </a:extLst>
          </p:cNvPr>
          <p:cNvSpPr txBox="1"/>
          <p:nvPr/>
        </p:nvSpPr>
        <p:spPr>
          <a:xfrm>
            <a:off x="56832" y="3867764"/>
            <a:ext cx="99669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lphaLcParenR"/>
            </a:pPr>
            <a:r>
              <a:rPr lang="en-US" sz="3600" dirty="0"/>
              <a:t>No edges </a:t>
            </a:r>
            <a:r>
              <a:rPr lang="de-DE" sz="3600" i="1" spc="-1" dirty="0">
                <a:latin typeface="Times New Roman"/>
              </a:rPr>
              <a:t>X</a:t>
            </a:r>
            <a:r>
              <a:rPr lang="de-DE" sz="3600" i="1" spc="-1" baseline="-33000" dirty="0">
                <a:latin typeface="Times New Roman"/>
              </a:rPr>
              <a:t>S</a:t>
            </a:r>
            <a:r>
              <a:rPr lang="en-US" sz="3600" i="1" dirty="0"/>
              <a:t> </a:t>
            </a:r>
            <a:r>
              <a:rPr lang="en-US" sz="3600" dirty="0"/>
              <a:t>-- </a:t>
            </a:r>
            <a:r>
              <a:rPr lang="de-DE" sz="3600" i="1" spc="-1" dirty="0">
                <a:latin typeface="Times New Roman"/>
              </a:rPr>
              <a:t>Y</a:t>
            </a:r>
            <a:r>
              <a:rPr lang="de-DE" sz="3600" i="1" spc="-1" baseline="-33000" dirty="0">
                <a:latin typeface="Times New Roman"/>
              </a:rPr>
              <a:t>L</a:t>
            </a:r>
            <a:r>
              <a:rPr lang="en-US" sz="3600" dirty="0"/>
              <a:t>;</a:t>
            </a:r>
          </a:p>
          <a:p>
            <a:pPr marL="742950" indent="-742950">
              <a:buFont typeface="+mj-lt"/>
              <a:buAutoNum type="alphaLcParenR"/>
            </a:pP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3600" dirty="0"/>
              <a:t>is odd-path-like;</a:t>
            </a:r>
          </a:p>
          <a:p>
            <a:pPr marL="742950" indent="-742950">
              <a:buFont typeface="+mj-lt"/>
              <a:buAutoNum type="alphaLcParenR"/>
            </a:pPr>
            <a:r>
              <a:rPr lang="de-DE" sz="3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3600" dirty="0"/>
              <a:t>is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/>
              <a:t>-saturated</a:t>
            </a:r>
            <a:r>
              <a:rPr lang="en-US" sz="3600" spc="-1" dirty="0">
                <a:latin typeface="Times New Roman"/>
              </a:rPr>
              <a:t>.</a:t>
            </a:r>
          </a:p>
          <a:p>
            <a:r>
              <a:rPr lang="en-US" sz="3600" b="1" dirty="0"/>
              <a:t>Proof</a:t>
            </a:r>
            <a:r>
              <a:rPr lang="en-US" sz="3600" dirty="0"/>
              <a:t>. Take any</a:t>
            </a:r>
            <a:r>
              <a:rPr lang="en-US" sz="3600" b="1" dirty="0"/>
              <a:t> </a:t>
            </a: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X‘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Y‘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</a:t>
            </a: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X‘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Y‘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There is an EFM saturating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600" dirty="0"/>
              <a:t>, so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3600" dirty="0"/>
              <a:t>⊆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There is an EFM saturating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600" dirty="0"/>
              <a:t>, so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3600" dirty="0"/>
              <a:t>⊆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600" dirty="0"/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792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218059-BCB2-425E-9A7D-947B98BFF853}"/>
                  </a:ext>
                </a:extLst>
              </p14:cNvPr>
              <p14:cNvContentPartPr/>
              <p14:nvPr/>
            </p14:nvContentPartPr>
            <p14:xfrm>
              <a:off x="2975223" y="3062177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218059-BCB2-425E-9A7D-947B98BFF8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7583" y="302617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06BC75E-B68C-4A63-B0F2-4830C67E6EE5}"/>
                  </a:ext>
                </a:extLst>
              </p14:cNvPr>
              <p14:cNvContentPartPr/>
              <p14:nvPr/>
            </p14:nvContentPartPr>
            <p14:xfrm>
              <a:off x="5268423" y="500689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06BC75E-B68C-4A63-B0F2-4830C67E6E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0423" y="4970897"/>
                <a:ext cx="36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C4692D8-8310-4CF1-B9F2-08ABC21D3B6B}"/>
              </a:ext>
            </a:extLst>
          </p:cNvPr>
          <p:cNvSpPr txBox="1"/>
          <p:nvPr/>
        </p:nvSpPr>
        <p:spPr>
          <a:xfrm>
            <a:off x="41690" y="1410566"/>
            <a:ext cx="4379839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Find a max-size matching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sz="36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3600" dirty="0"/>
              <a:t>Construct the decomposition </a:t>
            </a:r>
            <a:br>
              <a:rPr lang="en-US" sz="3600" dirty="0"/>
            </a:br>
            <a:r>
              <a:rPr lang="de-DE" sz="3600" i="1" spc="-1" dirty="0">
                <a:latin typeface="Times New Roman"/>
              </a:rPr>
              <a:t>X</a:t>
            </a:r>
            <a:r>
              <a:rPr lang="de-DE" sz="3600" i="1" spc="-1" baseline="-33000" dirty="0">
                <a:latin typeface="Times New Roman"/>
              </a:rPr>
              <a:t>L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spc="-1" dirty="0">
                <a:latin typeface="Times New Roman"/>
              </a:rPr>
              <a:t>,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i="1" spc="-1" dirty="0">
                <a:latin typeface="Times New Roman"/>
              </a:rPr>
              <a:t>Y</a:t>
            </a:r>
            <a:r>
              <a:rPr lang="de-DE" sz="3600" i="1" spc="-1" baseline="-33000" dirty="0">
                <a:latin typeface="Times New Roman"/>
              </a:rPr>
              <a:t>L</a:t>
            </a:r>
            <a:r>
              <a:rPr lang="de-DE" sz="3600" spc="-1" baseline="-33000" dirty="0">
                <a:latin typeface="Times New Roman"/>
              </a:rPr>
              <a:t>     </a:t>
            </a:r>
            <a:r>
              <a:rPr lang="de-DE" sz="3600" spc="-1" dirty="0">
                <a:latin typeface="Times New Roman"/>
              </a:rPr>
              <a:t>,</a:t>
            </a:r>
            <a:r>
              <a:rPr lang="de-DE" sz="3600" spc="-1" baseline="30000" dirty="0">
                <a:latin typeface="Times New Roman"/>
              </a:rPr>
              <a:t>   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i="1" spc="-1" dirty="0">
                <a:latin typeface="Times New Roman"/>
              </a:rPr>
              <a:t>X</a:t>
            </a:r>
            <a:r>
              <a:rPr lang="de-DE" sz="3600" i="1" spc="-1" baseline="-33000" dirty="0">
                <a:latin typeface="Times New Roman"/>
              </a:rPr>
              <a:t>S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spc="-1" dirty="0">
                <a:latin typeface="Times New Roman"/>
              </a:rPr>
              <a:t>,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i="1" spc="-1" dirty="0">
                <a:latin typeface="Times New Roman"/>
              </a:rPr>
              <a:t>Y</a:t>
            </a:r>
            <a:r>
              <a:rPr lang="de-DE" sz="3600" i="1" spc="-1" baseline="-33000" dirty="0">
                <a:latin typeface="Times New Roman"/>
              </a:rPr>
              <a:t>S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en-US" sz="3600" i="1" spc="-1" dirty="0">
                <a:latin typeface="Times New Roman"/>
              </a:rPr>
              <a:t>.</a:t>
            </a: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Return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3600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3600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3600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3600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57BE62-2FE6-4C64-8554-CD7831208243}"/>
              </a:ext>
            </a:extLst>
          </p:cNvPr>
          <p:cNvPicPr/>
          <p:nvPr/>
        </p:nvPicPr>
        <p:blipFill>
          <a:blip r:embed="rId6">
            <a:alphaModFix amt="50000"/>
          </a:blip>
          <a:stretch/>
        </p:blipFill>
        <p:spPr>
          <a:xfrm>
            <a:off x="4770846" y="1410566"/>
            <a:ext cx="5196113" cy="3248520"/>
          </a:xfrm>
          <a:prstGeom prst="rect">
            <a:avLst/>
          </a:prstGeom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B58A1-D817-4DD3-81DF-E3F7DE5572B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11" name="TextShape 1">
            <a:extLst>
              <a:ext uri="{FF2B5EF4-FFF2-40B4-BE49-F238E27FC236}">
                <a16:creationId xmlns:a16="http://schemas.microsoft.com/office/drawing/2014/main" id="{0BA5C544-D3C2-44E9-BF0D-9E3B642201AF}"/>
              </a:ext>
            </a:extLst>
          </p:cNvPr>
          <p:cNvSpPr txBox="1"/>
          <p:nvPr/>
        </p:nvSpPr>
        <p:spPr>
          <a:xfrm>
            <a:off x="125843" y="-139680"/>
            <a:ext cx="9841117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de-DE" sz="4800" b="1" spc="-1" dirty="0">
                <a:solidFill>
                  <a:srgbClr val="FFFFFF"/>
                </a:solidFill>
              </a:rPr>
              <a:t>2. Algorithm for max-size EFM</a:t>
            </a:r>
            <a:endParaRPr lang="de-DE" sz="4800" b="1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0A044-1FD0-4E50-96C7-FDD98A4964C5}"/>
              </a:ext>
            </a:extLst>
          </p:cNvPr>
          <p:cNvSpPr txBox="1"/>
          <p:nvPr/>
        </p:nvSpPr>
        <p:spPr>
          <a:xfrm>
            <a:off x="125843" y="5232060"/>
            <a:ext cx="9644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Correctness proof</a:t>
            </a:r>
            <a:r>
              <a:rPr lang="en-US" sz="3600" dirty="0"/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By property (d),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3600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3600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3600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3600" dirty="0"/>
              <a:t>is an EFM.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By property (e), there is no larger EFM.</a:t>
            </a:r>
          </a:p>
        </p:txBody>
      </p:sp>
    </p:spTree>
    <p:extLst>
      <p:ext uri="{BB962C8B-B14F-4D97-AF65-F5344CB8AC3E}">
        <p14:creationId xmlns:p14="http://schemas.microsoft.com/office/powerpoint/2010/main" val="3576291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218059-BCB2-425E-9A7D-947B98BFF853}"/>
                  </a:ext>
                </a:extLst>
              </p14:cNvPr>
              <p14:cNvContentPartPr/>
              <p14:nvPr/>
            </p14:nvContentPartPr>
            <p14:xfrm>
              <a:off x="2975223" y="3062177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218059-BCB2-425E-9A7D-947B98BFF8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7583" y="302617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06BC75E-B68C-4A63-B0F2-4830C67E6EE5}"/>
                  </a:ext>
                </a:extLst>
              </p14:cNvPr>
              <p14:cNvContentPartPr/>
              <p14:nvPr/>
            </p14:nvContentPartPr>
            <p14:xfrm>
              <a:off x="5268423" y="500689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06BC75E-B68C-4A63-B0F2-4830C67E6E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0423" y="4970897"/>
                <a:ext cx="36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4D57BE62-2FE6-4C64-8554-CD7831208243}"/>
              </a:ext>
            </a:extLst>
          </p:cNvPr>
          <p:cNvPicPr/>
          <p:nvPr/>
        </p:nvPicPr>
        <p:blipFill>
          <a:blip r:embed="rId6">
            <a:alphaModFix amt="50000"/>
          </a:blip>
          <a:stretch/>
        </p:blipFill>
        <p:spPr>
          <a:xfrm>
            <a:off x="4770846" y="1410566"/>
            <a:ext cx="5196113" cy="3248520"/>
          </a:xfrm>
          <a:prstGeom prst="rect">
            <a:avLst/>
          </a:prstGeom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B58A1-D817-4DD3-81DF-E3F7DE5572B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11" name="TextShape 1">
            <a:extLst>
              <a:ext uri="{FF2B5EF4-FFF2-40B4-BE49-F238E27FC236}">
                <a16:creationId xmlns:a16="http://schemas.microsoft.com/office/drawing/2014/main" id="{0BA5C544-D3C2-44E9-BF0D-9E3B642201AF}"/>
              </a:ext>
            </a:extLst>
          </p:cNvPr>
          <p:cNvSpPr txBox="1"/>
          <p:nvPr/>
        </p:nvSpPr>
        <p:spPr>
          <a:xfrm>
            <a:off x="125843" y="-139680"/>
            <a:ext cx="9841117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de-DE" sz="4800" b="1" spc="-1" dirty="0">
                <a:solidFill>
                  <a:srgbClr val="FFFFFF"/>
                </a:solidFill>
              </a:rPr>
              <a:t>2. Algorithm for max-size EFM</a:t>
            </a:r>
            <a:endParaRPr lang="de-DE" sz="4800" b="1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0A044-1FD0-4E50-96C7-FDD98A4964C5}"/>
              </a:ext>
            </a:extLst>
          </p:cNvPr>
          <p:cNvSpPr txBox="1"/>
          <p:nvPr/>
        </p:nvSpPr>
        <p:spPr>
          <a:xfrm>
            <a:off x="125843" y="5232060"/>
            <a:ext cx="96447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Extension</a:t>
            </a:r>
            <a:r>
              <a:rPr lang="en-US" sz="3600" dirty="0"/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If each edge is endowed with a cost: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We can find a max-size min-cost EFM.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571FEB-7206-4506-928A-FF6837436FFD}"/>
              </a:ext>
            </a:extLst>
          </p:cNvPr>
          <p:cNvSpPr txBox="1"/>
          <p:nvPr/>
        </p:nvSpPr>
        <p:spPr>
          <a:xfrm>
            <a:off x="41690" y="1410566"/>
            <a:ext cx="4379839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Find a max-size matching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sz="36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3600" dirty="0"/>
              <a:t>Construct the decomposition </a:t>
            </a:r>
            <a:br>
              <a:rPr lang="en-US" sz="3600" dirty="0"/>
            </a:br>
            <a:r>
              <a:rPr lang="de-DE" sz="3600" i="1" spc="-1" dirty="0">
                <a:latin typeface="Times New Roman"/>
              </a:rPr>
              <a:t>X</a:t>
            </a:r>
            <a:r>
              <a:rPr lang="de-DE" sz="3600" i="1" spc="-1" baseline="-33000" dirty="0">
                <a:latin typeface="Times New Roman"/>
              </a:rPr>
              <a:t>L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spc="-1" dirty="0">
                <a:latin typeface="Times New Roman"/>
              </a:rPr>
              <a:t>,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i="1" spc="-1" dirty="0">
                <a:latin typeface="Times New Roman"/>
              </a:rPr>
              <a:t>Y</a:t>
            </a:r>
            <a:r>
              <a:rPr lang="de-DE" sz="3600" i="1" spc="-1" baseline="-33000" dirty="0">
                <a:latin typeface="Times New Roman"/>
              </a:rPr>
              <a:t>L</a:t>
            </a:r>
            <a:r>
              <a:rPr lang="de-DE" sz="3600" spc="-1" baseline="-33000" dirty="0">
                <a:latin typeface="Times New Roman"/>
              </a:rPr>
              <a:t>     </a:t>
            </a:r>
            <a:r>
              <a:rPr lang="de-DE" sz="3600" spc="-1" dirty="0">
                <a:latin typeface="Times New Roman"/>
              </a:rPr>
              <a:t>,</a:t>
            </a:r>
            <a:r>
              <a:rPr lang="de-DE" sz="3600" spc="-1" baseline="30000" dirty="0">
                <a:latin typeface="Times New Roman"/>
              </a:rPr>
              <a:t>   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i="1" spc="-1" dirty="0">
                <a:latin typeface="Times New Roman"/>
              </a:rPr>
              <a:t>X</a:t>
            </a:r>
            <a:r>
              <a:rPr lang="de-DE" sz="3600" i="1" spc="-1" baseline="-33000" dirty="0">
                <a:latin typeface="Times New Roman"/>
              </a:rPr>
              <a:t>S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spc="-1" dirty="0">
                <a:latin typeface="Times New Roman"/>
              </a:rPr>
              <a:t>,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i="1" spc="-1" dirty="0">
                <a:latin typeface="Times New Roman"/>
              </a:rPr>
              <a:t>Y</a:t>
            </a:r>
            <a:r>
              <a:rPr lang="de-DE" sz="3600" i="1" spc="-1" baseline="-33000" dirty="0">
                <a:latin typeface="Times New Roman"/>
              </a:rPr>
              <a:t>S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en-US" sz="3600" i="1" spc="-1" dirty="0">
                <a:latin typeface="Times New Roman"/>
              </a:rPr>
              <a:t>.</a:t>
            </a: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Return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3600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3600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3600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3800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218059-BCB2-425E-9A7D-947B98BFF853}"/>
                  </a:ext>
                </a:extLst>
              </p14:cNvPr>
              <p14:cNvContentPartPr/>
              <p14:nvPr/>
            </p14:nvContentPartPr>
            <p14:xfrm>
              <a:off x="2975223" y="3062177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218059-BCB2-425E-9A7D-947B98BFF8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7583" y="302617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06BC75E-B68C-4A63-B0F2-4830C67E6EE5}"/>
                  </a:ext>
                </a:extLst>
              </p14:cNvPr>
              <p14:cNvContentPartPr/>
              <p14:nvPr/>
            </p14:nvContentPartPr>
            <p14:xfrm>
              <a:off x="5268423" y="500689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06BC75E-B68C-4A63-B0F2-4830C67E6E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0423" y="4970897"/>
                <a:ext cx="36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3159A54-4C64-4E6A-91A8-6308CD515D3D}"/>
              </a:ext>
            </a:extLst>
          </p:cNvPr>
          <p:cNvSpPr txBox="1"/>
          <p:nvPr/>
        </p:nvSpPr>
        <p:spPr>
          <a:xfrm>
            <a:off x="117539" y="4748051"/>
            <a:ext cx="98448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Corollary</a:t>
            </a:r>
            <a:r>
              <a:rPr lang="en-US" sz="3200" i="1" dirty="0"/>
              <a:t>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≥ |X| ≥ </a:t>
            </a:r>
            <a: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US" sz="3200" dirty="0"/>
              <a:t> has nonempty EFM.</a:t>
            </a:r>
          </a:p>
          <a:p>
            <a:r>
              <a:rPr lang="en-US" sz="3200" i="1" dirty="0"/>
              <a:t>Proof</a:t>
            </a:r>
            <a:r>
              <a:rPr lang="en-US" sz="3200" dirty="0"/>
              <a:t>. It is sufficient to prove: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X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≥ </a:t>
            </a:r>
            <a: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Case 1: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|=0</a:t>
            </a:r>
            <a:r>
              <a:rPr lang="en-US" sz="3200" dirty="0"/>
              <a:t>. Then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3200" dirty="0"/>
              <a:t>=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L" sz="3200" dirty="0"/>
              <a:t>∅</a:t>
            </a:r>
            <a:r>
              <a:rPr lang="de-DE" sz="3200" spc="-1" dirty="0">
                <a:cs typeface="Times New Roman" panose="02020603050405020304" pitchFamily="18" charset="0"/>
              </a:rPr>
              <a:t> so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3200" dirty="0"/>
              <a:t>=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3200" dirty="0"/>
              <a:t> so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X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≥ </a:t>
            </a:r>
            <a: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Case 2: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|&gt;0</a:t>
            </a:r>
            <a:r>
              <a:rPr lang="en-US" sz="3200" dirty="0"/>
              <a:t>. Then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|&gt; |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|= |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de-DE" sz="3200" i="1" spc="-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b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X    </a:t>
            </a:r>
            <a: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  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X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≥ </a:t>
            </a:r>
            <a: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       ***</a:t>
            </a:r>
            <a:endParaRPr lang="en-US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57BE62-2FE6-4C64-8554-CD7831208243}"/>
              </a:ext>
            </a:extLst>
          </p:cNvPr>
          <p:cNvPicPr/>
          <p:nvPr/>
        </p:nvPicPr>
        <p:blipFill>
          <a:blip r:embed="rId6">
            <a:alphaModFix amt="50000"/>
          </a:blip>
          <a:stretch/>
        </p:blipFill>
        <p:spPr>
          <a:xfrm>
            <a:off x="4770846" y="1410566"/>
            <a:ext cx="5196113" cy="3248520"/>
          </a:xfrm>
          <a:prstGeom prst="rect">
            <a:avLst/>
          </a:prstGeom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7BB1A-1405-4A9B-8F14-3A94B031FAE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12" name="TextShape 1">
            <a:extLst>
              <a:ext uri="{FF2B5EF4-FFF2-40B4-BE49-F238E27FC236}">
                <a16:creationId xmlns:a16="http://schemas.microsoft.com/office/drawing/2014/main" id="{AE88AD56-2E22-4A06-8CC3-F60651304E83}"/>
              </a:ext>
            </a:extLst>
          </p:cNvPr>
          <p:cNvSpPr txBox="1"/>
          <p:nvPr/>
        </p:nvSpPr>
        <p:spPr>
          <a:xfrm>
            <a:off x="125843" y="-139680"/>
            <a:ext cx="9841117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de-DE" sz="4800" b="1" spc="-1" dirty="0">
                <a:solidFill>
                  <a:srgbClr val="FFFFFF"/>
                </a:solidFill>
              </a:rPr>
              <a:t>2. Algorithm for max-size EFM</a:t>
            </a:r>
            <a:endParaRPr lang="de-DE" sz="4800" b="1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E0BC7-83DF-46A5-BFC1-D27FB6784746}"/>
              </a:ext>
            </a:extLst>
          </p:cNvPr>
          <p:cNvSpPr txBox="1"/>
          <p:nvPr/>
        </p:nvSpPr>
        <p:spPr>
          <a:xfrm>
            <a:off x="41690" y="1410566"/>
            <a:ext cx="4379839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Find a max-size matching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sz="36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3600" dirty="0"/>
              <a:t>Construct the decomposition </a:t>
            </a:r>
            <a:br>
              <a:rPr lang="en-US" sz="3600" dirty="0"/>
            </a:br>
            <a:r>
              <a:rPr lang="de-DE" sz="3600" i="1" spc="-1" dirty="0">
                <a:latin typeface="Times New Roman"/>
              </a:rPr>
              <a:t>X</a:t>
            </a:r>
            <a:r>
              <a:rPr lang="de-DE" sz="3600" i="1" spc="-1" baseline="-33000" dirty="0">
                <a:latin typeface="Times New Roman"/>
              </a:rPr>
              <a:t>L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spc="-1" dirty="0">
                <a:latin typeface="Times New Roman"/>
              </a:rPr>
              <a:t>,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i="1" spc="-1" dirty="0">
                <a:latin typeface="Times New Roman"/>
              </a:rPr>
              <a:t>Y</a:t>
            </a:r>
            <a:r>
              <a:rPr lang="de-DE" sz="3600" i="1" spc="-1" baseline="-33000" dirty="0">
                <a:latin typeface="Times New Roman"/>
              </a:rPr>
              <a:t>L</a:t>
            </a:r>
            <a:r>
              <a:rPr lang="de-DE" sz="3600" spc="-1" baseline="-33000" dirty="0">
                <a:latin typeface="Times New Roman"/>
              </a:rPr>
              <a:t>     </a:t>
            </a:r>
            <a:r>
              <a:rPr lang="de-DE" sz="3600" spc="-1" dirty="0">
                <a:latin typeface="Times New Roman"/>
              </a:rPr>
              <a:t>,</a:t>
            </a:r>
            <a:r>
              <a:rPr lang="de-DE" sz="3600" spc="-1" baseline="30000" dirty="0">
                <a:latin typeface="Times New Roman"/>
              </a:rPr>
              <a:t>   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i="1" spc="-1" dirty="0">
                <a:latin typeface="Times New Roman"/>
              </a:rPr>
              <a:t>X</a:t>
            </a:r>
            <a:r>
              <a:rPr lang="de-DE" sz="3600" i="1" spc="-1" baseline="-33000" dirty="0">
                <a:latin typeface="Times New Roman"/>
              </a:rPr>
              <a:t>S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spc="-1" dirty="0">
                <a:latin typeface="Times New Roman"/>
              </a:rPr>
              <a:t>,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i="1" spc="-1" dirty="0">
                <a:latin typeface="Times New Roman"/>
              </a:rPr>
              <a:t>Y</a:t>
            </a:r>
            <a:r>
              <a:rPr lang="de-DE" sz="3600" i="1" spc="-1" baseline="-33000" dirty="0">
                <a:latin typeface="Times New Roman"/>
              </a:rPr>
              <a:t>S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en-US" sz="3600" i="1" spc="-1" dirty="0">
                <a:latin typeface="Times New Roman"/>
              </a:rPr>
              <a:t>.</a:t>
            </a: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Return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3600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3600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3600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3300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800" b="1" strike="noStrike" spc="-1" dirty="0">
                <a:solidFill>
                  <a:srgbClr val="FFFFFF"/>
                </a:solidFill>
                <a:latin typeface="Arial"/>
              </a:rPr>
              <a:t>3. Applications for fair division</a:t>
            </a:r>
            <a:endParaRPr lang="de-DE" sz="48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48639" y="1828800"/>
            <a:ext cx="9272693" cy="519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</a:pPr>
            <a:r>
              <a:rPr lang="de-DE" sz="4000" b="0" strike="noStrike" spc="-1" dirty="0">
                <a:latin typeface="Arial"/>
              </a:rPr>
              <a:t>EFM can be used as a subroutine in various fair division problems:</a:t>
            </a:r>
            <a:br>
              <a:rPr lang="de-DE" sz="4000" b="0" strike="noStrike" spc="-1" dirty="0">
                <a:latin typeface="Arial"/>
              </a:rPr>
            </a:br>
            <a:endParaRPr lang="de-DE" sz="4000" b="0" strike="noStrike" spc="-1" dirty="0">
              <a:latin typeface="Arial"/>
            </a:endParaRPr>
          </a:p>
          <a:p>
            <a:pPr marL="742950" indent="-742950">
              <a:buClr>
                <a:srgbClr val="000000"/>
              </a:buClr>
              <a:buAutoNum type="alphaLcParenBoth"/>
            </a:pPr>
            <a:r>
              <a:rPr lang="de-DE" sz="4000" spc="-1" dirty="0">
                <a:latin typeface="Arial"/>
              </a:rPr>
              <a:t>Fair </a:t>
            </a:r>
            <a:r>
              <a:rPr lang="de-DE" sz="4000" i="1" spc="-1" dirty="0">
                <a:latin typeface="Arial"/>
              </a:rPr>
              <a:t>cake-cutting</a:t>
            </a:r>
            <a:r>
              <a:rPr lang="de-DE" sz="4000" spc="-1" dirty="0">
                <a:latin typeface="Arial"/>
              </a:rPr>
              <a:t> – dividing a heterogeneous continuous resource;</a:t>
            </a:r>
            <a:br>
              <a:rPr lang="de-DE" sz="4000" spc="-1" dirty="0">
                <a:latin typeface="Arial"/>
              </a:rPr>
            </a:br>
            <a:endParaRPr lang="de-DE" sz="4000" spc="-1" dirty="0">
              <a:latin typeface="Arial"/>
            </a:endParaRPr>
          </a:p>
          <a:p>
            <a:pPr marL="742950" indent="-742950">
              <a:buClr>
                <a:srgbClr val="000000"/>
              </a:buClr>
              <a:buAutoNum type="alphaLcParenBoth"/>
            </a:pPr>
            <a:r>
              <a:rPr lang="de-DE" sz="4000" spc="-1" dirty="0">
                <a:latin typeface="Arial"/>
              </a:rPr>
              <a:t>Fair </a:t>
            </a:r>
            <a:r>
              <a:rPr lang="de-DE" sz="4000" i="1" spc="-1" dirty="0">
                <a:latin typeface="Arial"/>
              </a:rPr>
              <a:t>object allocation</a:t>
            </a:r>
            <a:r>
              <a:rPr lang="de-DE" sz="4000" spc="-1" dirty="0">
                <a:latin typeface="Arial"/>
              </a:rPr>
              <a:t> – allocating discrete objects.</a:t>
            </a:r>
            <a:endParaRPr lang="de-DE" sz="4000" b="0" strike="noStrike" spc="-1" dirty="0"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4157B-FB89-4451-B0F9-6A6D9CE3611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3477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304800" y="145143"/>
            <a:ext cx="9550400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 dirty="0">
                <a:solidFill>
                  <a:srgbClr val="FFFFFF"/>
                </a:solidFill>
                <a:latin typeface="Arial"/>
              </a:rPr>
              <a:t>3 a. EFM in cake-cutting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6B530-5D69-4133-9C0D-9168AEB0F04E}"/>
              </a:ext>
            </a:extLst>
          </p:cNvPr>
          <p:cNvSpPr txBox="1"/>
          <p:nvPr/>
        </p:nvSpPr>
        <p:spPr>
          <a:xfrm>
            <a:off x="186267" y="1710267"/>
            <a:ext cx="96689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INPUT</a:t>
            </a:r>
            <a:r>
              <a:rPr lang="en-US" sz="36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“Cake” – a heterogeneous divisible resource (e.g. land, time);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Some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/>
              <a:t> agents with different valuations (non-atomic measures) over the cake.</a:t>
            </a:r>
          </a:p>
          <a:p>
            <a:r>
              <a:rPr lang="en-US" sz="3600" b="1" dirty="0"/>
              <a:t>OUTPUT</a:t>
            </a:r>
            <a:r>
              <a:rPr lang="en-US" sz="3600" dirty="0"/>
              <a:t>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Each agent gets a piece that he values as at least 1/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/>
              <a:t> of the entire cake.</a:t>
            </a:r>
          </a:p>
          <a:p>
            <a:r>
              <a:rPr lang="en-US" sz="3600" dirty="0">
                <a:solidFill>
                  <a:srgbClr val="00B050"/>
                </a:solidFill>
              </a:rPr>
              <a:t>For 2 agents: </a:t>
            </a:r>
            <a:r>
              <a:rPr lang="en-US" sz="3600" i="1" dirty="0">
                <a:solidFill>
                  <a:srgbClr val="00B050"/>
                </a:solidFill>
              </a:rPr>
              <a:t>cut-and-choose.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FB63-911E-4D8A-9E31-5C9C357D0E1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5910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304800" y="145143"/>
            <a:ext cx="9550400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 dirty="0">
                <a:solidFill>
                  <a:srgbClr val="FFFFFF"/>
                </a:solidFill>
                <a:latin typeface="Arial"/>
              </a:rPr>
              <a:t>3 a. EFM </a:t>
            </a:r>
            <a:r>
              <a:rPr lang="en-US" sz="4400" b="1" spc="-1" dirty="0">
                <a:solidFill>
                  <a:srgbClr val="FFFFFF"/>
                </a:solidFill>
              </a:rPr>
              <a:t>in cake-cutting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6B530-5D69-4133-9C0D-9168AEB0F04E}"/>
              </a:ext>
            </a:extLst>
          </p:cNvPr>
          <p:cNvSpPr txBox="1"/>
          <p:nvPr/>
        </p:nvSpPr>
        <p:spPr>
          <a:xfrm>
            <a:off x="93133" y="1364222"/>
            <a:ext cx="9894358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ALGORITHM (“Lone Divider”, Kuhn 1967):</a:t>
            </a:r>
          </a:p>
          <a:p>
            <a:pPr marL="742950" indent="-742950">
              <a:buAutoNum type="arabicPeriod"/>
            </a:pPr>
            <a:r>
              <a:rPr lang="en-US" sz="3600" dirty="0"/>
              <a:t>Normalize cake value to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/>
              <a:t>.</a:t>
            </a:r>
          </a:p>
          <a:p>
            <a:pPr marL="742950" indent="-742950">
              <a:buAutoNum type="arabicPeriod"/>
            </a:pPr>
            <a:r>
              <a:rPr lang="en-US" sz="3600" dirty="0"/>
              <a:t>A (remaining) agent cuts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/>
              <a:t> pieces worth 1.</a:t>
            </a:r>
          </a:p>
          <a:p>
            <a:pPr marL="742950" indent="-742950">
              <a:buAutoNum type="arabicPeriod"/>
            </a:pPr>
            <a:r>
              <a:rPr lang="en-US" sz="3600" dirty="0"/>
              <a:t>Construct a bipartite graph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G[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3600" dirty="0"/>
              <a:t> with:</a:t>
            </a:r>
            <a:br>
              <a:rPr lang="en-US" sz="3600" dirty="0"/>
            </a:br>
            <a:r>
              <a:rPr lang="en-US" sz="3600" dirty="0"/>
              <a:t>*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/>
              <a:t> = agents;</a:t>
            </a:r>
            <a:br>
              <a:rPr lang="en-US" sz="3600" dirty="0"/>
            </a:br>
            <a:r>
              <a:rPr lang="en-US" sz="3600" dirty="0"/>
              <a:t>*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600" dirty="0"/>
              <a:t> = pieces;</a:t>
            </a:r>
            <a:br>
              <a:rPr lang="en-US" sz="3600" dirty="0"/>
            </a:br>
            <a:r>
              <a:rPr lang="en-US" sz="3600" dirty="0"/>
              <a:t>* edge iff agent values piece at least 1.</a:t>
            </a:r>
          </a:p>
          <a:p>
            <a:pPr marL="742950" indent="-742950">
              <a:buAutoNum type="arabicPeriod"/>
            </a:pPr>
            <a:r>
              <a:rPr lang="en-US" sz="3600" dirty="0"/>
              <a:t>Find in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G[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3600" dirty="0"/>
              <a:t> a maximum-size EFM.</a:t>
            </a:r>
          </a:p>
          <a:p>
            <a:pPr marL="742950" indent="-742950">
              <a:buFontTx/>
              <a:buAutoNum type="arabicPeriod"/>
            </a:pPr>
            <a:r>
              <a:rPr lang="en-US" sz="3600" dirty="0"/>
              <a:t>Give each matched piece to its agent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buFontTx/>
              <a:buAutoNum type="arabicPeriod"/>
            </a:pPr>
            <a:r>
              <a:rPr lang="en-US" sz="3600" dirty="0"/>
              <a:t>Update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n;  </a:t>
            </a:r>
            <a:r>
              <a:rPr lang="en-US" sz="3600" dirty="0"/>
              <a:t>if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1</a:t>
            </a:r>
            <a:r>
              <a:rPr lang="en-US" sz="3600" dirty="0"/>
              <a:t> go back to step 2.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C36E02-36EB-438B-9656-89B0C7E7DF0F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4103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56B530-5D69-4133-9C0D-9168AEB0F04E}"/>
              </a:ext>
            </a:extLst>
          </p:cNvPr>
          <p:cNvSpPr txBox="1"/>
          <p:nvPr/>
        </p:nvSpPr>
        <p:spPr>
          <a:xfrm>
            <a:off x="132821" y="1693334"/>
            <a:ext cx="98943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Proof of correctness.</a:t>
            </a:r>
            <a:br>
              <a:rPr lang="en-US" sz="3600" i="1" dirty="0"/>
            </a:br>
            <a:endParaRPr lang="en-US" sz="3600" i="1" dirty="0"/>
          </a:p>
          <a:p>
            <a:r>
              <a:rPr lang="en-US" sz="3600" dirty="0"/>
              <a:t>4.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≥ |X| ≥ </a:t>
            </a: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US" sz="3600" dirty="0"/>
              <a:t> has nonempty EFM.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5. Matched agents value their piece at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≥1</a:t>
            </a:r>
            <a:r>
              <a:rPr lang="en-US" sz="3600" dirty="0"/>
              <a:t>.</a:t>
            </a:r>
          </a:p>
          <a:p>
            <a:r>
              <a:rPr lang="en-US" sz="3600" dirty="0"/>
              <a:t>    Unmatched agents value given pieces at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</a:t>
            </a:r>
            <a:r>
              <a:rPr lang="en-US" sz="3600" dirty="0"/>
              <a:t>.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6. The unmatched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n-k</a:t>
            </a:r>
            <a:r>
              <a:rPr lang="en-US" sz="3600" dirty="0"/>
              <a:t> agents </a:t>
            </a:r>
            <a:br>
              <a:rPr lang="en-US" sz="3600" dirty="0"/>
            </a:br>
            <a:r>
              <a:rPr lang="en-US" sz="3600" dirty="0"/>
              <a:t>    value the remaining cake at &gt;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n-k</a:t>
            </a:r>
            <a:r>
              <a:rPr lang="en-US" sz="3600" dirty="0"/>
              <a:t>.   ***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1AD81D-5604-4202-92F3-5AB16633AAE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F2BEAF65-4B97-4BAD-AD38-B4864F9FDDEB}"/>
              </a:ext>
            </a:extLst>
          </p:cNvPr>
          <p:cNvSpPr txBox="1"/>
          <p:nvPr/>
        </p:nvSpPr>
        <p:spPr>
          <a:xfrm>
            <a:off x="304800" y="145143"/>
            <a:ext cx="9550400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 dirty="0">
                <a:solidFill>
                  <a:srgbClr val="FFFFFF"/>
                </a:solidFill>
                <a:latin typeface="Arial"/>
              </a:rPr>
              <a:t>3 a. EFM </a:t>
            </a:r>
            <a:r>
              <a:rPr lang="en-US" sz="4400" b="1" spc="-1" dirty="0">
                <a:solidFill>
                  <a:srgbClr val="FFFFFF"/>
                </a:solidFill>
              </a:rPr>
              <a:t>in cake-cutting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23678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304800" y="145143"/>
            <a:ext cx="9550400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 dirty="0">
                <a:solidFill>
                  <a:srgbClr val="FFFFFF"/>
                </a:solidFill>
                <a:latin typeface="Arial"/>
              </a:rPr>
              <a:t>3 b. EFM in object-allocation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6B530-5D69-4133-9C0D-9168AEB0F04E}"/>
              </a:ext>
            </a:extLst>
          </p:cNvPr>
          <p:cNvSpPr txBox="1"/>
          <p:nvPr/>
        </p:nvSpPr>
        <p:spPr>
          <a:xfrm>
            <a:off x="186267" y="1710267"/>
            <a:ext cx="96689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INPUT</a:t>
            </a:r>
            <a:r>
              <a:rPr lang="en-US" sz="36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Some discrete objects (e.g. house, car);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Some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/>
              <a:t> agents with different valuations (additive set functions) over the objects.</a:t>
            </a:r>
          </a:p>
          <a:p>
            <a:r>
              <a:rPr lang="en-US" sz="3600" b="1" dirty="0"/>
              <a:t>OUTPUT</a:t>
            </a:r>
            <a:r>
              <a:rPr lang="en-US" sz="3600" dirty="0"/>
              <a:t>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Each agent gets a bundle worth for him at least his “1-out-of-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600" dirty="0"/>
              <a:t>maximin-share”     </a:t>
            </a:r>
            <a:r>
              <a:rPr lang="en-US" sz="3600" i="1" dirty="0"/>
              <a:t> </a:t>
            </a:r>
            <a:r>
              <a:rPr lang="en-US" sz="3600" i="1" dirty="0">
                <a:sym typeface="Wingdings" panose="05000000000000000000" pitchFamily="2" charset="2"/>
              </a:rPr>
              <a:t> </a:t>
            </a:r>
            <a:endParaRPr lang="en-US" sz="3600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68A4DE-4FD5-48A1-912C-155699C5767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7787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D0B41-AF64-40D4-A9BA-4D7B6EF5BFB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48652-A98F-481B-8045-4A28CAAC3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1" y="162506"/>
            <a:ext cx="9989404" cy="711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8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E45FEA-0EAF-403E-955F-0D066824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11" y="5542423"/>
            <a:ext cx="1371951" cy="1371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F09BD5-9344-43D3-864B-1D7837A8E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014" y="5584562"/>
            <a:ext cx="1554702" cy="1548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47F85-A7FA-4816-A111-7732FDA75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470" y="5342095"/>
            <a:ext cx="2149378" cy="1609958"/>
          </a:xfrm>
          <a:prstGeom prst="rect">
            <a:avLst/>
          </a:prstGeom>
        </p:spPr>
      </p:pic>
      <p:sp>
        <p:nvSpPr>
          <p:cNvPr id="48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800" b="1" strike="noStrike" spc="-1" dirty="0">
                <a:solidFill>
                  <a:srgbClr val="FFFFFF"/>
                </a:solidFill>
                <a:latin typeface="Arial"/>
              </a:rPr>
              <a:t>Envy-Free Matching: Metaphor</a:t>
            </a:r>
            <a:endParaRPr lang="de-DE" sz="48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1" name="TextShape 4"/>
          <p:cNvSpPr txBox="1"/>
          <p:nvPr/>
        </p:nvSpPr>
        <p:spPr>
          <a:xfrm>
            <a:off x="226980" y="2114095"/>
            <a:ext cx="554040" cy="7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44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52" name="TextShape 5"/>
          <p:cNvSpPr txBox="1"/>
          <p:nvPr/>
        </p:nvSpPr>
        <p:spPr>
          <a:xfrm>
            <a:off x="226980" y="5236118"/>
            <a:ext cx="554040" cy="7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44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DE" sz="4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34D37-6795-4B20-82B2-D6F1CBD5B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063" y="2304608"/>
            <a:ext cx="4339902" cy="3329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0C5EB-D395-424B-A517-BDA69F4490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1951" y="1364272"/>
            <a:ext cx="823308" cy="1163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5D27CB-A6C1-4B56-B62A-7EE832C815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780" y="1310278"/>
            <a:ext cx="914759" cy="1292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40DEB4-8D04-4A30-8F62-0406E78DAAD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3750"/>
          <a:stretch/>
        </p:blipFill>
        <p:spPr>
          <a:xfrm>
            <a:off x="4581280" y="1332608"/>
            <a:ext cx="1043467" cy="972000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EC510F4-3380-44B1-82AE-ADA5DE5FE5BF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7387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56B530-5D69-4133-9C0D-9168AEB0F04E}"/>
              </a:ext>
            </a:extLst>
          </p:cNvPr>
          <p:cNvSpPr txBox="1"/>
          <p:nvPr/>
        </p:nvSpPr>
        <p:spPr>
          <a:xfrm>
            <a:off x="186267" y="1710267"/>
            <a:ext cx="98943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INPUT</a:t>
            </a:r>
            <a:r>
              <a:rPr lang="en-US" sz="3600" dirty="0"/>
              <a:t>: Discrete objects and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/>
              <a:t> additive agents.</a:t>
            </a:r>
          </a:p>
          <a:p>
            <a:r>
              <a:rPr lang="en-US" sz="3600" b="1" dirty="0"/>
              <a:t>OUTPUT</a:t>
            </a:r>
            <a:r>
              <a:rPr lang="en-US" sz="3600" dirty="0"/>
              <a:t>: 1-out-of-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600" dirty="0"/>
              <a:t>MMS division.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50"/>
                </a:solidFill>
              </a:rPr>
              <a:t>For 2 agents – </a:t>
            </a:r>
            <a:r>
              <a:rPr lang="en-US" sz="3600" i="1" dirty="0">
                <a:solidFill>
                  <a:srgbClr val="00B050"/>
                </a:solidFill>
              </a:rPr>
              <a:t>cut-and-choose</a:t>
            </a:r>
            <a:r>
              <a:rPr lang="en-US" sz="3600" dirty="0">
                <a:solidFill>
                  <a:srgbClr val="00B050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For 3 or more agents – </a:t>
            </a:r>
            <a:r>
              <a:rPr lang="en-US" sz="3600" i="1" dirty="0">
                <a:solidFill>
                  <a:srgbClr val="FF0000"/>
                </a:solidFill>
              </a:rPr>
              <a:t>may not exist</a:t>
            </a:r>
            <a:br>
              <a:rPr lang="en-US" sz="3600" i="1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(Procaccia &amp; Wang 2014).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30A0"/>
                </a:solidFill>
              </a:rPr>
              <a:t>1-out-of-</a:t>
            </a:r>
            <a:r>
              <a:rPr lang="en-US" sz="3600" b="1" dirty="0">
                <a:solidFill>
                  <a:srgbClr val="7030A0"/>
                </a:solidFill>
              </a:rPr>
              <a:t>(</a:t>
            </a:r>
            <a:r>
              <a:rPr lang="en-US" sz="36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36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7030A0"/>
                </a:solidFill>
              </a:rPr>
              <a:t>MMS division – open problem.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0C0"/>
                </a:solidFill>
              </a:rPr>
              <a:t>1-out-of-</a:t>
            </a:r>
            <a:r>
              <a:rPr lang="en-US" sz="3600" b="1" dirty="0">
                <a:solidFill>
                  <a:srgbClr val="0070C0"/>
                </a:solidFill>
              </a:rPr>
              <a:t>(2</a:t>
            </a:r>
            <a:r>
              <a:rPr lang="en-US" sz="3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70C0"/>
                </a:solidFill>
              </a:rPr>
              <a:t>MMS division – next slide </a:t>
            </a:r>
            <a:r>
              <a:rPr lang="en-US" sz="360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66E5BE-95F4-4172-860C-C6537C5BA8D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70B7C159-001B-48D6-859F-50E42DDB481C}"/>
              </a:ext>
            </a:extLst>
          </p:cNvPr>
          <p:cNvSpPr txBox="1"/>
          <p:nvPr/>
        </p:nvSpPr>
        <p:spPr>
          <a:xfrm>
            <a:off x="304800" y="145143"/>
            <a:ext cx="9550400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 dirty="0">
                <a:solidFill>
                  <a:srgbClr val="FFFFFF"/>
                </a:solidFill>
                <a:latin typeface="Arial"/>
              </a:rPr>
              <a:t>3 b. EFM in object-allocation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86558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56B530-5D69-4133-9C0D-9168AEB0F04E}"/>
              </a:ext>
            </a:extLst>
          </p:cNvPr>
          <p:cNvSpPr txBox="1"/>
          <p:nvPr/>
        </p:nvSpPr>
        <p:spPr>
          <a:xfrm>
            <a:off x="0" y="1379039"/>
            <a:ext cx="10295467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ALGORITHM:</a:t>
            </a:r>
          </a:p>
          <a:p>
            <a:pPr marL="742950" indent="-742950">
              <a:buAutoNum type="arabicPeriod"/>
            </a:pPr>
            <a:r>
              <a:rPr lang="en-US" sz="3600" dirty="0"/>
              <a:t>Normalize 1-out-of-(2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sz="3600" dirty="0"/>
              <a:t>2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/>
              <a:t>MMS to 1. </a:t>
            </a:r>
          </a:p>
          <a:p>
            <a:pPr marL="742950" indent="-742950">
              <a:buAutoNum type="arabicPeriod"/>
            </a:pPr>
            <a:r>
              <a:rPr lang="en-US" sz="3600" dirty="0"/>
              <a:t>A remaining agent makes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/>
              <a:t> bundles worth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sz="3600" dirty="0"/>
              <a:t>1.</a:t>
            </a:r>
          </a:p>
          <a:p>
            <a:pPr marL="742950" indent="-742950">
              <a:buAutoNum type="arabicPeriod"/>
            </a:pPr>
            <a:r>
              <a:rPr lang="en-US" sz="3600" dirty="0"/>
              <a:t>Construct a bipartite graph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G[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3600" dirty="0"/>
              <a:t> with:</a:t>
            </a:r>
            <a:br>
              <a:rPr lang="en-US" sz="3600" dirty="0"/>
            </a:br>
            <a:r>
              <a:rPr lang="en-US" sz="3600" dirty="0"/>
              <a:t>*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/>
              <a:t> = agents;</a:t>
            </a:r>
            <a:br>
              <a:rPr lang="en-US" sz="3600" dirty="0"/>
            </a:br>
            <a:r>
              <a:rPr lang="en-US" sz="3600" dirty="0"/>
              <a:t>*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600" dirty="0"/>
              <a:t> = bundles;</a:t>
            </a:r>
            <a:br>
              <a:rPr lang="en-US" sz="3600" dirty="0"/>
            </a:br>
            <a:r>
              <a:rPr lang="en-US" sz="3600" dirty="0"/>
              <a:t>* edge iff agent values bundle at least 1.</a:t>
            </a:r>
          </a:p>
          <a:p>
            <a:pPr marL="742950" indent="-742950">
              <a:buAutoNum type="arabicPeriod"/>
            </a:pPr>
            <a:r>
              <a:rPr lang="en-US" sz="3600" dirty="0"/>
              <a:t>Find in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G[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3600" dirty="0"/>
              <a:t> a maximum-size EFM.</a:t>
            </a:r>
          </a:p>
          <a:p>
            <a:pPr marL="742950" indent="-742950">
              <a:buFontTx/>
              <a:buAutoNum type="arabicPeriod"/>
            </a:pPr>
            <a:r>
              <a:rPr lang="en-US" sz="3600" dirty="0"/>
              <a:t>Give each matched bundle to its agent.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Tx/>
              <a:buAutoNum type="arabicPeriod"/>
            </a:pPr>
            <a:r>
              <a:rPr lang="en-US" sz="3600" dirty="0"/>
              <a:t>Update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n;  </a:t>
            </a:r>
            <a:r>
              <a:rPr lang="en-US" sz="3600" dirty="0"/>
              <a:t>if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1</a:t>
            </a:r>
            <a:r>
              <a:rPr lang="en-US" sz="3600" dirty="0"/>
              <a:t> go back to step 2.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9FC95C-C550-4CBD-9B97-A8A050FBDB0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A6BE515-7E21-492B-8CF5-EE55FF719B03}"/>
              </a:ext>
            </a:extLst>
          </p:cNvPr>
          <p:cNvSpPr txBox="1"/>
          <p:nvPr/>
        </p:nvSpPr>
        <p:spPr>
          <a:xfrm>
            <a:off x="304800" y="145143"/>
            <a:ext cx="9550400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 dirty="0">
                <a:solidFill>
                  <a:srgbClr val="FFFFFF"/>
                </a:solidFill>
                <a:latin typeface="Arial"/>
              </a:rPr>
              <a:t>3 b. EFM in object-allocation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03702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56B530-5D69-4133-9C0D-9168AEB0F04E}"/>
              </a:ext>
            </a:extLst>
          </p:cNvPr>
          <p:cNvSpPr txBox="1"/>
          <p:nvPr/>
        </p:nvSpPr>
        <p:spPr>
          <a:xfrm>
            <a:off x="93133" y="1364222"/>
            <a:ext cx="98943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Proof of correctness.</a:t>
            </a:r>
            <a:br>
              <a:rPr lang="en-US" sz="3600" i="1" dirty="0"/>
            </a:br>
            <a:endParaRPr lang="en-US" sz="3600" i="1" dirty="0"/>
          </a:p>
          <a:p>
            <a:r>
              <a:rPr lang="en-US" sz="3600" dirty="0"/>
              <a:t>4.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≥ |X| ≥ </a:t>
            </a: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US" sz="3600" dirty="0"/>
              <a:t> has nonempty EFM.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5. Matched agents value their bundle at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≥1</a:t>
            </a:r>
            <a:r>
              <a:rPr lang="en-US" sz="3600" dirty="0"/>
              <a:t>.</a:t>
            </a:r>
          </a:p>
          <a:p>
            <a:r>
              <a:rPr lang="en-US" sz="3600" dirty="0"/>
              <a:t>  Unmatched agents value given bundles at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</a:t>
            </a:r>
            <a:r>
              <a:rPr lang="en-US" sz="3600" dirty="0"/>
              <a:t>.</a:t>
            </a:r>
            <a:br>
              <a:rPr lang="en-US" sz="3600" dirty="0"/>
            </a:br>
            <a:endParaRPr lang="en-US" sz="3600" dirty="0"/>
          </a:p>
          <a:p>
            <a:r>
              <a:rPr lang="en-US" sz="3600" i="1" dirty="0"/>
              <a:t>6. Technical lemma</a:t>
            </a:r>
            <a:r>
              <a:rPr lang="en-US" sz="3600" dirty="0"/>
              <a:t>: Each of the unmatched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n-k</a:t>
            </a:r>
            <a:r>
              <a:rPr lang="en-US" sz="3600" dirty="0"/>
              <a:t> agents can divide the remaining objects into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n-k</a:t>
            </a:r>
            <a:r>
              <a:rPr lang="en-US" sz="3600" dirty="0"/>
              <a:t> bundles worth at least 1.   ***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7699B1-57CB-4DB3-A06A-CBDB3D1BFF9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E9DD994C-45AE-4154-8737-B5A6FB1DC3B2}"/>
              </a:ext>
            </a:extLst>
          </p:cNvPr>
          <p:cNvSpPr txBox="1"/>
          <p:nvPr/>
        </p:nvSpPr>
        <p:spPr>
          <a:xfrm>
            <a:off x="304800" y="145143"/>
            <a:ext cx="9550400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 dirty="0">
                <a:solidFill>
                  <a:srgbClr val="FFFFFF"/>
                </a:solidFill>
                <a:latin typeface="Arial"/>
              </a:rPr>
              <a:t>3 b. EFM in object-allocation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82668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56B530-5D69-4133-9C0D-9168AEB0F04E}"/>
              </a:ext>
            </a:extLst>
          </p:cNvPr>
          <p:cNvSpPr txBox="1"/>
          <p:nvPr/>
        </p:nvSpPr>
        <p:spPr>
          <a:xfrm>
            <a:off x="93133" y="1364222"/>
            <a:ext cx="98943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similar algorithm can find an algorithm for: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/>
              <a:t>-out-of-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-2) </a:t>
            </a:r>
            <a:r>
              <a:rPr lang="en-US" sz="3600" dirty="0"/>
              <a:t>MMS allocation;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sz="3600" dirty="0"/>
              <a:t>-out-of-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-2) </a:t>
            </a:r>
            <a:r>
              <a:rPr lang="en-US" sz="3600" dirty="0"/>
              <a:t>MMS allocation, for any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600" dirty="0"/>
              <a:t>;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2/3</a:t>
            </a:r>
            <a:r>
              <a:rPr lang="en-US" sz="3600" dirty="0"/>
              <a:t>-fraction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dirty="0"/>
              <a:t>-out-of-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/>
              <a:t> MMS allocation;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An individual criterion for each agent.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7699B1-57CB-4DB3-A06A-CBDB3D1BFF9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 dirty="0">
                <a:latin typeface="Times New Roman"/>
              </a:rPr>
              <a:t>Envy-free Matchings in Bipartite Graphs                  Erel Segal-Halevi &amp; </a:t>
            </a:r>
            <a:r>
              <a:rPr lang="en-US" sz="1400" spc="-1" dirty="0" err="1">
                <a:latin typeface="Times New Roman"/>
              </a:rPr>
              <a:t>Elad</a:t>
            </a:r>
            <a:r>
              <a:rPr lang="en-US" sz="1400" spc="-1" dirty="0">
                <a:latin typeface="Times New Roman"/>
              </a:rPr>
              <a:t>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0802286B-FC4E-4361-A9F8-FA29E228C7DA}"/>
              </a:ext>
            </a:extLst>
          </p:cNvPr>
          <p:cNvSpPr txBox="1"/>
          <p:nvPr/>
        </p:nvSpPr>
        <p:spPr>
          <a:xfrm>
            <a:off x="304800" y="145143"/>
            <a:ext cx="9550400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 dirty="0">
                <a:solidFill>
                  <a:srgbClr val="FFFFFF"/>
                </a:solidFill>
                <a:latin typeface="Arial"/>
              </a:rPr>
              <a:t>3 b. EFM in object-allocation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57099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304800" y="145143"/>
            <a:ext cx="9550400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4400" b="1" spc="-1" dirty="0">
                <a:solidFill>
                  <a:srgbClr val="FFFFFF"/>
                </a:solidFill>
              </a:rPr>
              <a:t>Future Work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3BB28-BCEE-42FF-892F-EE4B2EC13A2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 dirty="0">
                <a:latin typeface="Times New Roman"/>
              </a:rPr>
              <a:t>Envy-free Matchings in Bipartite Graphs                  Erel Segal-Halevi &amp; </a:t>
            </a:r>
            <a:r>
              <a:rPr lang="en-US" sz="1400" spc="-1" dirty="0" err="1">
                <a:latin typeface="Times New Roman"/>
              </a:rPr>
              <a:t>Elad</a:t>
            </a:r>
            <a:r>
              <a:rPr lang="en-US" sz="1400" spc="-1" dirty="0">
                <a:latin typeface="Times New Roman"/>
              </a:rPr>
              <a:t>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B99C2483-ACFE-45C5-9795-E2967829DE36}"/>
              </a:ext>
            </a:extLst>
          </p:cNvPr>
          <p:cNvSpPr txBox="1"/>
          <p:nvPr/>
        </p:nvSpPr>
        <p:spPr>
          <a:xfrm>
            <a:off x="112712" y="1442129"/>
            <a:ext cx="9855200" cy="519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</a:pPr>
            <a:r>
              <a:rPr lang="de-DE" sz="4000" b="0" strike="noStrike" spc="-1" dirty="0">
                <a:latin typeface="Arial"/>
              </a:rPr>
              <a:t>1. Envy-free one-to-many matchings:</a:t>
            </a:r>
            <a:endParaRPr lang="de-DE" sz="4000" spc="-1" dirty="0">
              <a:latin typeface="Arial"/>
            </a:endParaRPr>
          </a:p>
          <a:p>
            <a:pPr marL="1028700" lvl="1" indent="-571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de-DE" sz="4000" b="0" strike="noStrike" spc="-1" dirty="0">
                <a:latin typeface="Arial"/>
              </a:rPr>
              <a:t>A </a:t>
            </a:r>
            <a:r>
              <a:rPr lang="de-DE" sz="4000" spc="-1" dirty="0">
                <a:latin typeface="Arial"/>
              </a:rPr>
              <a:t>vertex 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4000" spc="-1" dirty="0">
                <a:latin typeface="Arial"/>
              </a:rPr>
              <a:t> in 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4000" spc="-1" dirty="0">
                <a:latin typeface="Arial"/>
              </a:rPr>
              <a:t> is „envious“ iff another vertex </a:t>
            </a:r>
            <a:r>
              <a:rPr lang="de-DE" sz="4000" spc="-1" dirty="0"/>
              <a:t>in 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4000" spc="-1" dirty="0"/>
              <a:t>  is matched to more vertices in 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de-DE" sz="4000" spc="-1" dirty="0"/>
              <a:t>that are adjacent to 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4000" spc="-1" dirty="0"/>
              <a:t>.</a:t>
            </a:r>
          </a:p>
          <a:p>
            <a:pPr>
              <a:buClr>
                <a:srgbClr val="000000"/>
              </a:buClr>
            </a:pPr>
            <a:r>
              <a:rPr lang="de-DE" sz="4000" spc="-1" dirty="0"/>
              <a:t>2. Approximately-envy-free matchings:</a:t>
            </a:r>
          </a:p>
          <a:p>
            <a:pPr marL="1028700" lvl="1" indent="-571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de-DE" sz="4000" spc="-1" dirty="0"/>
              <a:t>A vertex 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4000" spc="-1" dirty="0"/>
              <a:t> in 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4000" spc="-1" dirty="0"/>
              <a:t> is „envious“ iff at least 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e-DE" sz="4000" spc="-1" dirty="0"/>
              <a:t> of his neighbors in 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4000" spc="-1" dirty="0"/>
              <a:t> are matched.</a:t>
            </a:r>
          </a:p>
          <a:p>
            <a:pPr>
              <a:buClr>
                <a:srgbClr val="000000"/>
              </a:buClr>
            </a:pPr>
            <a:r>
              <a:rPr lang="de-DE" sz="4000" spc="-1" dirty="0"/>
              <a:t>3. 1-out-of-(</a:t>
            </a:r>
            <a:r>
              <a:rPr lang="de-DE" sz="40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de-DE" sz="4000" spc="-1" dirty="0"/>
              <a:t>+1) MMS allocation ?</a:t>
            </a:r>
          </a:p>
        </p:txBody>
      </p:sp>
    </p:spTree>
    <p:extLst>
      <p:ext uri="{BB962C8B-B14F-4D97-AF65-F5344CB8AC3E}">
        <p14:creationId xmlns:p14="http://schemas.microsoft.com/office/powerpoint/2010/main" val="1825585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304800" y="145143"/>
            <a:ext cx="9550400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4400" b="1" spc="-1" dirty="0">
                <a:solidFill>
                  <a:srgbClr val="FFFFFF"/>
                </a:solidFill>
              </a:rPr>
              <a:t>Acknowledgments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3BB28-BCEE-42FF-892F-EE4B2EC13A2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A5889-AB92-4562-9FA3-549A2AC43D43}"/>
              </a:ext>
            </a:extLst>
          </p:cNvPr>
          <p:cNvSpPr txBox="1"/>
          <p:nvPr/>
        </p:nvSpPr>
        <p:spPr>
          <a:xfrm>
            <a:off x="-1" y="1689909"/>
            <a:ext cx="100806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Zur Luria</a:t>
            </a:r>
          </a:p>
          <a:p>
            <a:pPr algn="ctr"/>
            <a:r>
              <a:rPr lang="en-US" sz="4800" dirty="0"/>
              <a:t>Yuval Filmus</a:t>
            </a:r>
          </a:p>
          <a:p>
            <a:pPr algn="ctr"/>
            <a:r>
              <a:rPr lang="en-US" sz="4800" dirty="0"/>
              <a:t>Thomas Klimpel</a:t>
            </a:r>
          </a:p>
          <a:p>
            <a:pPr algn="ctr"/>
            <a:endParaRPr lang="en-US" sz="4800" dirty="0"/>
          </a:p>
          <a:p>
            <a:pPr algn="ctr"/>
            <a:r>
              <a:rPr lang="en-US" sz="6600" dirty="0">
                <a:solidFill>
                  <a:srgbClr val="0070C0"/>
                </a:solidFill>
              </a:rPr>
              <a:t>Thank you for coming </a:t>
            </a:r>
            <a:r>
              <a:rPr lang="en-US" sz="6600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en-IL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16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800" b="1" strike="noStrike" spc="-1" dirty="0">
                <a:solidFill>
                  <a:srgbClr val="FFFFFF"/>
                </a:solidFill>
                <a:latin typeface="Arial"/>
              </a:rPr>
              <a:t>Envy-Free Matching: Existence</a:t>
            </a:r>
            <a:endParaRPr lang="de-DE" sz="48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A3706B-836F-4417-B3FF-745F780AC7E5}"/>
              </a:ext>
            </a:extLst>
          </p:cNvPr>
          <p:cNvSpPr txBox="1"/>
          <p:nvPr/>
        </p:nvSpPr>
        <p:spPr>
          <a:xfrm>
            <a:off x="285750" y="1943100"/>
            <a:ext cx="9681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Question</a:t>
            </a:r>
            <a:r>
              <a:rPr lang="en-US" sz="4000" dirty="0"/>
              <a:t>. Does an EFM always exist?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F58CC8-DC94-4085-BE47-5CB79E8FF36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316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800" b="1" strike="noStrike" spc="-1" dirty="0">
                <a:solidFill>
                  <a:srgbClr val="FFFFFF"/>
                </a:solidFill>
                <a:latin typeface="Arial"/>
              </a:rPr>
              <a:t>Envy-Free Matching: Existence</a:t>
            </a:r>
            <a:endParaRPr lang="de-DE" sz="48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5253F-388D-4860-9683-4113AC9B9BE1}"/>
              </a:ext>
            </a:extLst>
          </p:cNvPr>
          <p:cNvSpPr txBox="1"/>
          <p:nvPr/>
        </p:nvSpPr>
        <p:spPr>
          <a:xfrm>
            <a:off x="285750" y="1943100"/>
            <a:ext cx="96812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Question</a:t>
            </a:r>
            <a:r>
              <a:rPr lang="en-US" sz="4000" dirty="0"/>
              <a:t>. Does an EFM always exist?</a:t>
            </a:r>
          </a:p>
          <a:p>
            <a:endParaRPr lang="en-US" sz="4000" dirty="0"/>
          </a:p>
          <a:p>
            <a:r>
              <a:rPr lang="en-US" sz="4000" b="1" dirty="0"/>
              <a:t>Answer</a:t>
            </a:r>
            <a:r>
              <a:rPr lang="en-US" sz="4000" dirty="0"/>
              <a:t>. Yes – the empty-matching is EF.</a:t>
            </a:r>
            <a:endParaRPr lang="en-IL" sz="4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54AD2-580F-4CE1-BCAC-0B51B43F446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531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800" b="1" strike="noStrike" spc="-1" dirty="0">
                <a:solidFill>
                  <a:srgbClr val="FFFFFF"/>
                </a:solidFill>
                <a:latin typeface="Arial"/>
              </a:rPr>
              <a:t>Envy-Free Matching: Existence</a:t>
            </a:r>
            <a:endParaRPr lang="de-DE" sz="48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5253F-388D-4860-9683-4113AC9B9BE1}"/>
              </a:ext>
            </a:extLst>
          </p:cNvPr>
          <p:cNvSpPr txBox="1"/>
          <p:nvPr/>
        </p:nvSpPr>
        <p:spPr>
          <a:xfrm>
            <a:off x="285750" y="1943100"/>
            <a:ext cx="96812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Question</a:t>
            </a:r>
            <a:r>
              <a:rPr lang="en-US" sz="4000" dirty="0"/>
              <a:t>. Does an EFM always exist?</a:t>
            </a:r>
          </a:p>
          <a:p>
            <a:endParaRPr lang="en-US" sz="4000" dirty="0"/>
          </a:p>
          <a:p>
            <a:r>
              <a:rPr lang="en-US" sz="4000" b="1" dirty="0"/>
              <a:t>Answer</a:t>
            </a:r>
            <a:r>
              <a:rPr lang="en-US" sz="4000" dirty="0"/>
              <a:t>. Yes – the empty-matching is EF.</a:t>
            </a:r>
          </a:p>
          <a:p>
            <a:endParaRPr lang="en-US" sz="4000" dirty="0"/>
          </a:p>
          <a:p>
            <a:r>
              <a:rPr lang="en-US" sz="4000" b="1" dirty="0"/>
              <a:t>Question 2</a:t>
            </a:r>
            <a:r>
              <a:rPr lang="en-US" sz="4000" dirty="0"/>
              <a:t>. Does a non-empty EFM always exist?</a:t>
            </a:r>
            <a:endParaRPr lang="en-IL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74A88A-8327-4C4A-AA85-E94EE80264C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705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800" b="1" strike="noStrike" spc="-1" dirty="0">
                <a:solidFill>
                  <a:srgbClr val="FFFFFF"/>
                </a:solidFill>
                <a:latin typeface="Arial"/>
              </a:rPr>
              <a:t>Envy-Free Matching: Existence</a:t>
            </a:r>
            <a:endParaRPr lang="de-DE" sz="48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5253F-388D-4860-9683-4113AC9B9BE1}"/>
              </a:ext>
            </a:extLst>
          </p:cNvPr>
          <p:cNvSpPr txBox="1"/>
          <p:nvPr/>
        </p:nvSpPr>
        <p:spPr>
          <a:xfrm>
            <a:off x="285750" y="1943100"/>
            <a:ext cx="96812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Question</a:t>
            </a:r>
            <a:r>
              <a:rPr lang="en-US" sz="4000" dirty="0"/>
              <a:t>. Does an EFM always exist?</a:t>
            </a:r>
          </a:p>
          <a:p>
            <a:endParaRPr lang="en-US" sz="4000" dirty="0"/>
          </a:p>
          <a:p>
            <a:r>
              <a:rPr lang="en-US" sz="4000" b="1" dirty="0"/>
              <a:t>Answer</a:t>
            </a:r>
            <a:r>
              <a:rPr lang="en-US" sz="4000" dirty="0"/>
              <a:t>. Yes – the empty-matching is EF.</a:t>
            </a:r>
          </a:p>
          <a:p>
            <a:endParaRPr lang="en-US" sz="4000" dirty="0"/>
          </a:p>
          <a:p>
            <a:r>
              <a:rPr lang="en-US" sz="4000" b="1" dirty="0"/>
              <a:t>Question 2</a:t>
            </a:r>
            <a:r>
              <a:rPr lang="en-US" sz="4000" dirty="0"/>
              <a:t>. Does a non-empty EFM always exist?</a:t>
            </a:r>
          </a:p>
          <a:p>
            <a:endParaRPr lang="en-US" sz="4000" dirty="0"/>
          </a:p>
          <a:p>
            <a:r>
              <a:rPr lang="en-US" sz="4000" b="1" dirty="0"/>
              <a:t>Answer 2</a:t>
            </a:r>
            <a:r>
              <a:rPr lang="en-US" sz="4000" dirty="0"/>
              <a:t>. No </a:t>
            </a:r>
            <a:r>
              <a:rPr lang="en-US" sz="4000" dirty="0">
                <a:sym typeface="Wingdings" panose="05000000000000000000" pitchFamily="2" charset="2"/>
              </a:rPr>
              <a:t> </a:t>
            </a:r>
            <a:endParaRPr lang="en-IL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74A88A-8327-4C4A-AA85-E94EE80264C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773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800" b="1" strike="noStrike" spc="-1" dirty="0">
                <a:solidFill>
                  <a:schemeClr val="bg1"/>
                </a:solidFill>
                <a:latin typeface="Open Sans"/>
              </a:rPr>
              <a:t>Non-empty vs. empty EFM</a:t>
            </a:r>
          </a:p>
        </p:txBody>
      </p:sp>
      <p:sp>
        <p:nvSpPr>
          <p:cNvPr id="55" name="TextShape 2"/>
          <p:cNvSpPr txBox="1"/>
          <p:nvPr/>
        </p:nvSpPr>
        <p:spPr>
          <a:xfrm>
            <a:off x="182880" y="1387800"/>
            <a:ext cx="554040" cy="7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4400" b="0" strike="noStrike" spc="-1" dirty="0">
                <a:latin typeface="Arial"/>
              </a:rPr>
              <a:t>X</a:t>
            </a:r>
          </a:p>
        </p:txBody>
      </p:sp>
      <p:sp>
        <p:nvSpPr>
          <p:cNvPr id="56" name="TextShape 3"/>
          <p:cNvSpPr txBox="1"/>
          <p:nvPr/>
        </p:nvSpPr>
        <p:spPr>
          <a:xfrm>
            <a:off x="189720" y="3308040"/>
            <a:ext cx="554040" cy="7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4400" b="0" strike="noStrike" spc="-1" dirty="0">
                <a:latin typeface="Arial"/>
              </a:rPr>
              <a:t>Y</a:t>
            </a:r>
          </a:p>
        </p:txBody>
      </p:sp>
      <p:pic>
        <p:nvPicPr>
          <p:cNvPr id="57" name="Picture 56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005840" y="1576440"/>
            <a:ext cx="8961120" cy="2264040"/>
          </a:xfrm>
          <a:prstGeom prst="rect">
            <a:avLst/>
          </a:prstGeom>
          <a:ln>
            <a:noFill/>
          </a:ln>
        </p:spPr>
      </p:pic>
      <p:sp>
        <p:nvSpPr>
          <p:cNvPr id="58" name="TextShape 4"/>
          <p:cNvSpPr txBox="1"/>
          <p:nvPr/>
        </p:nvSpPr>
        <p:spPr>
          <a:xfrm>
            <a:off x="365760" y="5194800"/>
            <a:ext cx="4023360" cy="65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4000" b="0" strike="noStrike" spc="-1" dirty="0">
                <a:latin typeface="Arial"/>
              </a:rPr>
              <a:t>Non-empty EFM</a:t>
            </a:r>
          </a:p>
        </p:txBody>
      </p:sp>
      <p:sp>
        <p:nvSpPr>
          <p:cNvPr id="59" name="TextShape 5"/>
          <p:cNvSpPr txBox="1"/>
          <p:nvPr/>
        </p:nvSpPr>
        <p:spPr>
          <a:xfrm>
            <a:off x="5394960" y="5194800"/>
            <a:ext cx="4389120" cy="65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4000" b="0" strike="noStrike" spc="-1">
                <a:latin typeface="Arial"/>
              </a:rPr>
              <a:t>Only empty EFM</a:t>
            </a:r>
          </a:p>
        </p:txBody>
      </p:sp>
      <p:sp>
        <p:nvSpPr>
          <p:cNvPr id="60" name="Line 6"/>
          <p:cNvSpPr/>
          <p:nvPr/>
        </p:nvSpPr>
        <p:spPr>
          <a:xfrm flipH="1" flipV="1">
            <a:off x="2011680" y="4114800"/>
            <a:ext cx="274320" cy="1080000"/>
          </a:xfrm>
          <a:prstGeom prst="line">
            <a:avLst/>
          </a:prstGeom>
          <a:ln w="914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Line 7"/>
          <p:cNvSpPr/>
          <p:nvPr/>
        </p:nvSpPr>
        <p:spPr>
          <a:xfrm flipH="1" flipV="1">
            <a:off x="5760720" y="4114800"/>
            <a:ext cx="274320" cy="1080000"/>
          </a:xfrm>
          <a:prstGeom prst="line">
            <a:avLst/>
          </a:prstGeom>
          <a:ln w="914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Line 8"/>
          <p:cNvSpPr/>
          <p:nvPr/>
        </p:nvSpPr>
        <p:spPr>
          <a:xfrm flipV="1">
            <a:off x="8138160" y="4114800"/>
            <a:ext cx="274320" cy="1080000"/>
          </a:xfrm>
          <a:prstGeom prst="line">
            <a:avLst/>
          </a:prstGeom>
          <a:ln w="914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C87AC-3D55-45D1-ADAD-A7ABB2B5A9F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800" b="1" strike="noStrike" spc="-1">
                <a:solidFill>
                  <a:srgbClr val="FFFFFF"/>
                </a:solidFill>
                <a:latin typeface="Arial"/>
              </a:rPr>
              <a:t>Questions</a:t>
            </a:r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580039"/>
            <a:ext cx="8869680" cy="57406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de-DE" sz="4000" b="1" strike="noStrike" spc="-1" dirty="0">
                <a:latin typeface="Arial"/>
              </a:rPr>
              <a:t> </a:t>
            </a:r>
            <a:r>
              <a:rPr lang="en-US" sz="4000" b="1" strike="noStrike" spc="-1" dirty="0">
                <a:latin typeface="Arial"/>
              </a:rPr>
              <a:t>Theory: </a:t>
            </a:r>
            <a:r>
              <a:rPr lang="de-DE" sz="4000" b="0" strike="noStrike" spc="-1" dirty="0">
                <a:latin typeface="Arial"/>
              </a:rPr>
              <a:t>What characterizes the graphs that admit a non-empty EFM?</a:t>
            </a:r>
            <a:br>
              <a:rPr dirty="0"/>
            </a:br>
            <a:endParaRPr lang="en-US" sz="40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en-US" sz="4000" b="1" spc="-1" dirty="0">
                <a:latin typeface="Arial"/>
              </a:rPr>
              <a:t> Computation</a:t>
            </a:r>
            <a:r>
              <a:rPr lang="en-US" sz="4000" spc="-1" dirty="0">
                <a:latin typeface="Arial"/>
              </a:rPr>
              <a:t>: </a:t>
            </a:r>
            <a:r>
              <a:rPr lang="de-DE" sz="4000" b="0" strike="noStrike" spc="-1" dirty="0">
                <a:latin typeface="Arial"/>
              </a:rPr>
              <a:t>How can we find an EFM of maximum size?</a:t>
            </a:r>
            <a:br>
              <a:rPr dirty="0"/>
            </a:br>
            <a:r>
              <a:rPr lang="de-DE" sz="4000" b="0" strike="noStrike" spc="-1" dirty="0">
                <a:latin typeface="Arial"/>
              </a:rPr>
              <a:t> </a:t>
            </a: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de-DE" sz="4000" b="1" strike="noStrike" spc="-1" dirty="0">
                <a:latin typeface="Arial"/>
              </a:rPr>
              <a:t> Application</a:t>
            </a:r>
            <a:r>
              <a:rPr lang="de-DE" sz="4000" b="0" strike="noStrike" spc="-1" dirty="0">
                <a:latin typeface="Arial"/>
              </a:rPr>
              <a:t>: What can we do with</a:t>
            </a:r>
            <a:br>
              <a:rPr dirty="0"/>
            </a:br>
            <a:r>
              <a:rPr lang="de-DE" sz="4000" b="0" strike="noStrike" spc="-1" dirty="0">
                <a:latin typeface="Arial"/>
              </a:rPr>
              <a:t>   the unmatched vertices?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1AF094-39E5-4657-AF8A-1A517CC217A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0.9636"/>
  <p:tag name="ORIGINALWIDTH" val="1306.337"/>
  <p:tag name="LATEXADDIN" val="\documentclass{article}&#10;\usepackage{amsmath}&#10;\pagestyle{empty}&#10;\begin{document}&#10;\begin{align*}&#10;X &amp;= X_0 \sqcup X_1 \sqcup \cdots \sqcup X_k&#10;\\&#10;Y &amp;= Y_1 \sqcup \cdots \sqcup Y_k&#10;\end{align*}&#10;&#10;\end{document}"/>
  <p:tag name="IGUANATEXSIZE" val="40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2184</Words>
  <Application>Microsoft Office PowerPoint</Application>
  <PresentationFormat>Custom</PresentationFormat>
  <Paragraphs>255</Paragraphs>
  <Slides>35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Open Sans</vt:lpstr>
      <vt:lpstr>StarSymbol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dc:description/>
  <cp:lastModifiedBy>דוד אראל סגל הלוי/David Erel Segal Halevi</cp:lastModifiedBy>
  <cp:revision>2214</cp:revision>
  <dcterms:created xsi:type="dcterms:W3CDTF">2017-05-17T17:25:31Z</dcterms:created>
  <dcterms:modified xsi:type="dcterms:W3CDTF">2020-03-07T23:47:09Z</dcterms:modified>
  <dc:language>en-US</dc:language>
</cp:coreProperties>
</file>