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1" r:id="rId2"/>
    <p:sldId id="256" r:id="rId3"/>
    <p:sldId id="257" r:id="rId4"/>
    <p:sldId id="260" r:id="rId5"/>
    <p:sldId id="292" r:id="rId6"/>
    <p:sldId id="282" r:id="rId7"/>
    <p:sldId id="303" r:id="rId8"/>
    <p:sldId id="302" r:id="rId9"/>
    <p:sldId id="283" r:id="rId10"/>
    <p:sldId id="284" r:id="rId11"/>
    <p:sldId id="281" r:id="rId12"/>
    <p:sldId id="295" r:id="rId13"/>
    <p:sldId id="286" r:id="rId14"/>
    <p:sldId id="287" r:id="rId15"/>
    <p:sldId id="304" r:id="rId16"/>
    <p:sldId id="296" r:id="rId17"/>
    <p:sldId id="288" r:id="rId18"/>
    <p:sldId id="289" r:id="rId19"/>
    <p:sldId id="290" r:id="rId20"/>
    <p:sldId id="291" r:id="rId21"/>
    <p:sldId id="297" r:id="rId22"/>
    <p:sldId id="298" r:id="rId23"/>
    <p:sldId id="299" r:id="rId24"/>
    <p:sldId id="300" r:id="rId25"/>
    <p:sldId id="305" r:id="rId26"/>
    <p:sldId id="306" r:id="rId27"/>
    <p:sldId id="301" r:id="rId28"/>
    <p:sldId id="280" r:id="rId29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7757" autoAdjust="0"/>
  </p:normalViewPr>
  <p:slideViewPr>
    <p:cSldViewPr snapToGrid="0" showGuides="1">
      <p:cViewPr varScale="1">
        <p:scale>
          <a:sx n="119" d="100"/>
          <a:sy n="119" d="100"/>
        </p:scale>
        <p:origin x="1098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EAD2-0F61-49A4-84EF-F282394220FB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AFAA-1817-41CC-A04E-368464B5F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2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955"/>
            <a:ext cx="8229600" cy="440534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方正大黑简体" pitchFamily="2" charset="-122"/>
                <a:ea typeface="方正大黑简体" pitchFamily="2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822737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3437676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7938" y="-5292"/>
            <a:ext cx="9151938" cy="572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78594"/>
            <a:ext cx="3962400" cy="5701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ipe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A0E2-E33A-4A9E-A1E0-E220DDDA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请微信扫以下二维码签到</a:t>
            </a:r>
            <a:r>
              <a:rPr lang="en-US" altLang="zh-CN" dirty="0"/>
              <a:t>~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9BEE779-18B8-4D9F-B009-EE397A56E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54" y="1273342"/>
            <a:ext cx="2457450" cy="2457450"/>
          </a:xfrm>
        </p:spPr>
      </p:pic>
    </p:spTree>
    <p:extLst>
      <p:ext uri="{BB962C8B-B14F-4D97-AF65-F5344CB8AC3E}">
        <p14:creationId xmlns:p14="http://schemas.microsoft.com/office/powerpoint/2010/main" val="3492870994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EAE4-3DE1-4835-B0B4-4A353F58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体系结构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BE436-5875-4657-BF9F-F2339454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结构介绍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E175CC-AED3-4C73-BF55-071F22EB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5254"/>
              </p:ext>
            </p:extLst>
          </p:nvPr>
        </p:nvGraphicFramePr>
        <p:xfrm>
          <a:off x="723897" y="1319107"/>
          <a:ext cx="7696205" cy="331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262">
                  <a:extLst>
                    <a:ext uri="{9D8B030D-6E8A-4147-A177-3AD203B41FA5}">
                      <a16:colId xmlns:a16="http://schemas.microsoft.com/office/drawing/2014/main" val="570312834"/>
                    </a:ext>
                  </a:extLst>
                </a:gridCol>
                <a:gridCol w="6466943">
                  <a:extLst>
                    <a:ext uri="{9D8B030D-6E8A-4147-A177-3AD203B41FA5}">
                      <a16:colId xmlns:a16="http://schemas.microsoft.com/office/drawing/2014/main" val="1415196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zh-CN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用来管理存储的最小单元，也是最小的逻辑存储结构，</a:t>
                      </a:r>
                      <a:endParaRPr lang="en-US" altLang="zh-CN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以块为单位进行读写操作</a:t>
                      </a:r>
                      <a:endParaRPr lang="en-US" altLang="zh-CN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在创建数据库时决定了块的大小，之后不能修改</a:t>
                      </a:r>
                      <a:endParaRPr lang="en-US" altLang="zh-CN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4.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块头，表目录，行目录，空闲区和使用区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比块高一级的逻辑存储结构 由连续的块组成</a:t>
                      </a:r>
                      <a:endParaRPr lang="en-US" alt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在进行存储空间的分配和回收的最小单位</a:t>
                      </a:r>
                      <a:endParaRPr lang="en-US" alt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用户还能够通过执行下面的命令来回收表、索引等对象中未使用的区</a:t>
                      </a:r>
                      <a:endParaRPr lang="en-US" alt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alter table </a:t>
                      </a:r>
                      <a:r>
                        <a:rPr lang="en-US" altLang="zh-C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deallocate unused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2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数据段：保存表中的记录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2.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索引段：索引中的索引条目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3.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临时段：在执行查询等操作时，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可能会需要使用到一些临时存储空间，用于临时保存解析过的查询语句以及在排序过程中产生的临时数据。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4.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回滚段：保存回滚数据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8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最高级的逻辑存储结构，数据库是由多个表空间组成的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6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78308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A9E53-229E-4D8F-969A-595BD6E2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-SGA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787BF-8A99-41CE-9D66-7F1FBF29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SGA</a:t>
            </a:r>
            <a:r>
              <a:rPr lang="zh-CN" altLang="en-US" dirty="0"/>
              <a:t>主要功能简介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n-ea"/>
                <a:ea typeface="+mn-ea"/>
              </a:rPr>
              <a:t>包含一个</a:t>
            </a:r>
            <a:r>
              <a:rPr lang="en-US" altLang="zh-CN" sz="1400" dirty="0">
                <a:latin typeface="+mn-ea"/>
                <a:ea typeface="+mn-ea"/>
              </a:rPr>
              <a:t>Oracle</a:t>
            </a:r>
            <a:r>
              <a:rPr lang="zh-CN" altLang="en-US" sz="1400" dirty="0">
                <a:latin typeface="+mn-ea"/>
                <a:ea typeface="+mn-ea"/>
              </a:rPr>
              <a:t>实例的数据和控制信息的共享内存块，所有进程共享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n-ea"/>
                <a:ea typeface="+mn-ea"/>
              </a:rPr>
              <a:t>缓存数据，提升性能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C3FE1E-E56E-4E5C-BFDA-2412062F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52731"/>
              </p:ext>
            </p:extLst>
          </p:nvPr>
        </p:nvGraphicFramePr>
        <p:xfrm>
          <a:off x="771359" y="1947513"/>
          <a:ext cx="6096000" cy="90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7650648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r>
                        <a:rPr lang="zh-CN" alt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高速缓存从磁盘上获得的数据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0991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r>
                        <a:rPr lang="zh-CN" alt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在将重做数据写入磁盘之前，对它们进行高速缓存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0721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r>
                        <a:rPr lang="zh-CN" alt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保存已分析的</a:t>
                      </a:r>
                      <a:r>
                        <a:rPr lang="en-US" altLang="zh-CN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zh-CN" alt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1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764373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F15D-3E06-4DEE-B9AF-35CE6750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- SGA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D83B-41E6-407A-847F-BEAD3D00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SGA</a:t>
            </a:r>
            <a:r>
              <a:rPr lang="zh-CN" altLang="en-US" dirty="0"/>
              <a:t>内存分配概览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400" b="1" dirty="0">
                <a:latin typeface="+mn-ea"/>
                <a:ea typeface="+mn-ea"/>
              </a:rPr>
              <a:t> show </a:t>
            </a:r>
            <a:r>
              <a:rPr lang="en-US" altLang="zh-CN" sz="1400" b="1" dirty="0" err="1">
                <a:latin typeface="+mn-ea"/>
                <a:ea typeface="+mn-ea"/>
              </a:rPr>
              <a:t>sga</a:t>
            </a:r>
            <a:endParaRPr lang="en-US" altLang="zh-CN" sz="1400" b="1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0A89B-DB04-4D7F-A12F-D83F0068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9" y="1737026"/>
            <a:ext cx="5742857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9550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7924-E6F1-4C86-9F2B-B59A477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- SGA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6D06D-CE5C-4BDE-8C9B-F2ABE60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SGA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六大缓冲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D909F98-3FD9-4ADB-89F6-C6F004E42A80}"/>
              </a:ext>
            </a:extLst>
          </p:cNvPr>
          <p:cNvSpPr/>
          <p:nvPr/>
        </p:nvSpPr>
        <p:spPr>
          <a:xfrm>
            <a:off x="2173705" y="1740568"/>
            <a:ext cx="88232" cy="24624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6CD7C-6312-41FF-B70B-8D3749E40FB3}"/>
              </a:ext>
            </a:extLst>
          </p:cNvPr>
          <p:cNvSpPr/>
          <p:nvPr/>
        </p:nvSpPr>
        <p:spPr>
          <a:xfrm>
            <a:off x="1090864" y="2660982"/>
            <a:ext cx="577516" cy="621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SGA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42B4C17-18D2-4A01-AD07-A4FE6DAC3E1A}"/>
              </a:ext>
            </a:extLst>
          </p:cNvPr>
          <p:cNvSpPr/>
          <p:nvPr/>
        </p:nvSpPr>
        <p:spPr>
          <a:xfrm>
            <a:off x="2662989" y="1698456"/>
            <a:ext cx="978408" cy="96252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必须包含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32851E3-D072-4F85-BED3-196EDAD7F2F5}"/>
              </a:ext>
            </a:extLst>
          </p:cNvPr>
          <p:cNvSpPr/>
          <p:nvPr/>
        </p:nvSpPr>
        <p:spPr>
          <a:xfrm>
            <a:off x="2662989" y="3282615"/>
            <a:ext cx="978408" cy="96252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可能包含</a:t>
            </a:r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0362D435-86AB-45A1-97F5-781EC10357C3}"/>
              </a:ext>
            </a:extLst>
          </p:cNvPr>
          <p:cNvSpPr/>
          <p:nvPr/>
        </p:nvSpPr>
        <p:spPr>
          <a:xfrm>
            <a:off x="4186990" y="1369399"/>
            <a:ext cx="73152" cy="12915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8712680F-0302-497E-9C72-A2F5CB3B8A4D}"/>
              </a:ext>
            </a:extLst>
          </p:cNvPr>
          <p:cNvSpPr/>
          <p:nvPr/>
        </p:nvSpPr>
        <p:spPr>
          <a:xfrm>
            <a:off x="4186990" y="3236496"/>
            <a:ext cx="73152" cy="110910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FBEF9C-9466-4FDA-BFDB-58238025258C}"/>
              </a:ext>
            </a:extLst>
          </p:cNvPr>
          <p:cNvSpPr/>
          <p:nvPr/>
        </p:nvSpPr>
        <p:spPr>
          <a:xfrm>
            <a:off x="4260141" y="1491916"/>
            <a:ext cx="1659395" cy="2486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数据库缓冲区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A4586B-82B1-4462-B951-60CBE0D06B04}"/>
              </a:ext>
            </a:extLst>
          </p:cNvPr>
          <p:cNvSpPr/>
          <p:nvPr/>
        </p:nvSpPr>
        <p:spPr>
          <a:xfrm>
            <a:off x="4260141" y="1903999"/>
            <a:ext cx="1659395" cy="2486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日志缓冲区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6D4F0C-8AAC-447A-8D08-CF75BD2F1095}"/>
              </a:ext>
            </a:extLst>
          </p:cNvPr>
          <p:cNvSpPr/>
          <p:nvPr/>
        </p:nvSpPr>
        <p:spPr>
          <a:xfrm>
            <a:off x="4260141" y="2282285"/>
            <a:ext cx="1659395" cy="2486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共享池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C9FAA6-A3E5-4388-B76B-4A3AEDEE5C7A}"/>
              </a:ext>
            </a:extLst>
          </p:cNvPr>
          <p:cNvSpPr/>
          <p:nvPr/>
        </p:nvSpPr>
        <p:spPr>
          <a:xfrm>
            <a:off x="4260141" y="3287679"/>
            <a:ext cx="1659395" cy="2486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大池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3AD8C9-F3C5-4BEB-9DF5-1DE8456655EE}"/>
              </a:ext>
            </a:extLst>
          </p:cNvPr>
          <p:cNvSpPr/>
          <p:nvPr/>
        </p:nvSpPr>
        <p:spPr>
          <a:xfrm>
            <a:off x="4260141" y="3692314"/>
            <a:ext cx="1659395" cy="2486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EED224-B802-47C5-9899-680A8FE691A7}"/>
              </a:ext>
            </a:extLst>
          </p:cNvPr>
          <p:cNvSpPr/>
          <p:nvPr/>
        </p:nvSpPr>
        <p:spPr>
          <a:xfrm>
            <a:off x="4267201" y="4078705"/>
            <a:ext cx="1659395" cy="2486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流池</a:t>
            </a:r>
          </a:p>
        </p:txBody>
      </p:sp>
    </p:spTree>
    <p:extLst>
      <p:ext uri="{BB962C8B-B14F-4D97-AF65-F5344CB8AC3E}">
        <p14:creationId xmlns:p14="http://schemas.microsoft.com/office/powerpoint/2010/main" val="4094985567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6EFAD-9134-42EF-84A2-5363ED4C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- SGA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9927E-CFF2-4F30-9DCA-29B68DC9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数据库缓冲区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E45A65-7F85-4EDC-9ECF-F15D9FE8BE2D}"/>
              </a:ext>
            </a:extLst>
          </p:cNvPr>
          <p:cNvSpPr/>
          <p:nvPr/>
        </p:nvSpPr>
        <p:spPr>
          <a:xfrm>
            <a:off x="728497" y="1384566"/>
            <a:ext cx="71321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主要工作区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会话不会直接操作数据库，包括增、删、改、查，减少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更新缓存，数据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变脏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DBWn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写入脏数据到磁盘。具有懒的特点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DBWn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写入与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无关。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也不是实时写入磁盘中；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缓冲区包含提交和未提交数据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B54347-D263-4230-9065-38EEC8480D98}"/>
              </a:ext>
            </a:extLst>
          </p:cNvPr>
          <p:cNvSpPr txBox="1"/>
          <p:nvPr/>
        </p:nvSpPr>
        <p:spPr>
          <a:xfrm>
            <a:off x="1134979" y="2800674"/>
            <a:ext cx="3252537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没有任何可用缓冲区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脏缓冲区过多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最晚</a:t>
            </a:r>
            <a:r>
              <a:rPr lang="en-US" altLang="zh-CN" dirty="0"/>
              <a:t>3</a:t>
            </a:r>
            <a:r>
              <a:rPr lang="zh-CN" altLang="zh-CN" dirty="0"/>
              <a:t>秒会执行一次写入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遇到检查点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447879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B2A5D-2A22-48ED-8ABF-FCE84220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- SGA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9C19D-7A4D-454A-806E-89387D49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日志缓冲区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492B2A-2D62-42B2-9513-7492C14C15F5}"/>
              </a:ext>
            </a:extLst>
          </p:cNvPr>
          <p:cNvSpPr txBox="1"/>
          <p:nvPr/>
        </p:nvSpPr>
        <p:spPr>
          <a:xfrm>
            <a:off x="842210" y="1334113"/>
            <a:ext cx="5085348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缓存变更向量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zh-CN" dirty="0"/>
              <a:t>日志写入器，</a:t>
            </a:r>
            <a:r>
              <a:rPr lang="en-US" altLang="zh-CN" dirty="0"/>
              <a:t>LGWR  </a:t>
            </a:r>
            <a:r>
              <a:rPr lang="zh-CN" altLang="zh-CN" dirty="0"/>
              <a:t>很勤快；写入到重做日志文件中</a:t>
            </a:r>
            <a:r>
              <a:rPr lang="en-US" altLang="zh-CN" dirty="0"/>
              <a:t>, </a:t>
            </a:r>
            <a:r>
              <a:rPr lang="zh-CN" altLang="zh-CN" dirty="0"/>
              <a:t>归档模式下，重做日志文件会写入到归档日志文件中，永久保留（归档进程</a:t>
            </a:r>
            <a:r>
              <a:rPr lang="en-US" altLang="zh-CN" dirty="0" err="1"/>
              <a:t>ARCn</a:t>
            </a:r>
            <a:r>
              <a:rPr lang="zh-CN" altLang="zh-CN" dirty="0"/>
              <a:t>完成）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Commit</a:t>
            </a:r>
            <a:r>
              <a:rPr lang="zh-CN" altLang="en-US" dirty="0"/>
              <a:t>操作，最终需要等待</a:t>
            </a:r>
            <a:r>
              <a:rPr lang="en-US" altLang="zh-CN" dirty="0"/>
              <a:t>LGWR</a:t>
            </a:r>
            <a:r>
              <a:rPr lang="zh-CN" altLang="en-US" dirty="0"/>
              <a:t>写入物理文件才会成功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撤销：闪回技术</a:t>
            </a:r>
          </a:p>
        </p:txBody>
      </p:sp>
    </p:spTree>
    <p:extLst>
      <p:ext uri="{BB962C8B-B14F-4D97-AF65-F5344CB8AC3E}">
        <p14:creationId xmlns:p14="http://schemas.microsoft.com/office/powerpoint/2010/main" val="3174264398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F8D7-978F-4B5A-9CEA-1BD6AA5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- SGA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50A0-CADE-459D-895A-596CA0368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1400" dirty="0">
                <a:latin typeface="+mn-ea"/>
                <a:ea typeface="+mn-ea"/>
              </a:rPr>
              <a:t>最复杂的</a:t>
            </a:r>
            <a:r>
              <a:rPr lang="en-US" altLang="zh-CN" sz="1400" dirty="0">
                <a:latin typeface="+mn-ea"/>
                <a:ea typeface="+mn-ea"/>
              </a:rPr>
              <a:t>SGA</a:t>
            </a:r>
            <a:r>
              <a:rPr lang="zh-CN" altLang="en-US" sz="1400" dirty="0">
                <a:latin typeface="+mn-ea"/>
                <a:ea typeface="+mn-ea"/>
              </a:rPr>
              <a:t>结构，常见的组件如下：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800" dirty="0"/>
              <a:t>1. </a:t>
            </a:r>
            <a:r>
              <a:rPr lang="zh-CN" altLang="en-US" sz="1800" dirty="0"/>
              <a:t>库缓存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      </a:t>
            </a:r>
            <a:r>
              <a:rPr lang="zh-CN" altLang="en-US" sz="1400" dirty="0">
                <a:latin typeface="+mn-ea"/>
                <a:ea typeface="+mn-ea"/>
              </a:rPr>
              <a:t>库缓存这块内存区域会按已分析的格式缓存最近执行的代码，这样，同样的</a:t>
            </a:r>
            <a:r>
              <a:rPr lang="en-US" altLang="zh-CN" sz="1400" dirty="0" err="1">
                <a:latin typeface="+mn-ea"/>
                <a:ea typeface="+mn-ea"/>
              </a:rPr>
              <a:t>sql</a:t>
            </a:r>
            <a:r>
              <a:rPr lang="zh-CN" altLang="en-US" sz="1400" dirty="0">
                <a:latin typeface="+mn-ea"/>
                <a:ea typeface="+mn-ea"/>
              </a:rPr>
              <a:t>代码多次执行的时候，就不用重复地去进行代码分析，可以很大程度上提高系统性能。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800" dirty="0"/>
              <a:t>2. </a:t>
            </a:r>
            <a:r>
              <a:rPr lang="zh-CN" altLang="en-US" sz="1800" dirty="0"/>
              <a:t>数据字典缓存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latin typeface="+mn-ea"/>
                <a:ea typeface="+mn-ea"/>
              </a:rPr>
              <a:t>      存储</a:t>
            </a:r>
            <a:r>
              <a:rPr lang="en-US" altLang="zh-CN" sz="1400" dirty="0">
                <a:latin typeface="+mn-ea"/>
                <a:ea typeface="+mn-ea"/>
              </a:rPr>
              <a:t>oracle</a:t>
            </a:r>
            <a:r>
              <a:rPr lang="zh-CN" altLang="en-US" sz="1400" dirty="0">
                <a:latin typeface="+mn-ea"/>
                <a:ea typeface="+mn-ea"/>
              </a:rPr>
              <a:t>中的对象定义（表，视图，同义词，索引等数据库对象），这样在分析</a:t>
            </a:r>
            <a:r>
              <a:rPr lang="en-US" altLang="zh-CN" sz="1400" dirty="0" err="1">
                <a:latin typeface="+mn-ea"/>
                <a:ea typeface="+mn-ea"/>
              </a:rPr>
              <a:t>sql</a:t>
            </a:r>
            <a:r>
              <a:rPr lang="zh-CN" altLang="en-US" sz="1400" dirty="0">
                <a:latin typeface="+mn-ea"/>
                <a:ea typeface="+mn-ea"/>
              </a:rPr>
              <a:t>代码的时候，就不用频繁去磁盘上读取数据字典中的数据了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800" dirty="0"/>
              <a:t>3. PL\SQL</a:t>
            </a:r>
            <a:r>
              <a:rPr lang="zh-CN" altLang="en-US" sz="1800" dirty="0"/>
              <a:t>区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latin typeface="+mn-ea"/>
                <a:ea typeface="+mn-ea"/>
              </a:rPr>
              <a:t>     缓存存储过程、函数、触发器等数据库对象，这些对象都存储在数据字典中，通过将其缓存到内存中，可以在重复调用的时候提高性能。</a:t>
            </a:r>
            <a:endParaRPr lang="en-US" altLang="zh-CN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6407843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B1148-D14C-42FF-A686-F622AB97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2765A-5491-4D11-8745-042FE10D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初次对数据库的看法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=</a:t>
            </a:r>
            <a:r>
              <a:rPr lang="zh-CN" altLang="en-US" dirty="0"/>
              <a:t>黑盒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A0918-EFD1-44C0-AE1B-40E0F6D4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48" y="1831933"/>
            <a:ext cx="4939018" cy="1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892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406C-D30B-4CBC-906E-B2F169F4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4281B-C6AE-42F3-9E9D-36AA9657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执行步骤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硬解析</a:t>
            </a:r>
            <a:endParaRPr lang="en-US" altLang="zh-CN" sz="1400" dirty="0">
              <a:latin typeface="+mn-ea"/>
              <a:ea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软解析</a:t>
            </a:r>
            <a:endParaRPr lang="en-US" altLang="zh-CN" sz="1400" dirty="0">
              <a:latin typeface="+mn-ea"/>
              <a:ea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从磁盘读</a:t>
            </a:r>
            <a:endParaRPr lang="en-US" altLang="zh-CN" sz="1400" dirty="0">
              <a:latin typeface="+mn-ea"/>
              <a:ea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从缓存读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ED23F-8A59-404A-9899-00CCCCE0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08" y="769883"/>
            <a:ext cx="3747450" cy="41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06599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91EA-58AD-4063-AB42-3214EB6D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D58A3-37F6-4DCA-B32B-734FF415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   1.</a:t>
            </a:r>
            <a:r>
              <a:rPr lang="zh-CN" altLang="en-US" sz="1400" dirty="0">
                <a:latin typeface="+mn-ea"/>
                <a:ea typeface="+mn-ea"/>
              </a:rPr>
              <a:t>语法验证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   2.</a:t>
            </a:r>
            <a:r>
              <a:rPr lang="zh-CN" altLang="en-US" sz="1400" dirty="0">
                <a:latin typeface="+mn-ea"/>
                <a:ea typeface="+mn-ea"/>
              </a:rPr>
              <a:t>检验提交对象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   3.</a:t>
            </a:r>
            <a:r>
              <a:rPr lang="zh-CN" altLang="en-US" sz="1400" dirty="0">
                <a:latin typeface="+mn-ea"/>
                <a:ea typeface="+mn-ea"/>
              </a:rPr>
              <a:t>校验用户权限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软解析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取回库高速缓存中的解析信息，并重用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硬解析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生成解析树，生成执行计划</a:t>
            </a:r>
          </a:p>
        </p:txBody>
      </p:sp>
    </p:spTree>
    <p:extLst>
      <p:ext uri="{BB962C8B-B14F-4D97-AF65-F5344CB8AC3E}">
        <p14:creationId xmlns:p14="http://schemas.microsoft.com/office/powerpoint/2010/main" val="2485362207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slide1546_image3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35661" y="0"/>
            <a:ext cx="917966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879123" y="2075934"/>
            <a:ext cx="494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ORACLE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存储与执行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68065" y="4769708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bg1"/>
                </a:solidFill>
              </a:rPr>
              <a:t>宣讲人：唐剑</a:t>
            </a:r>
            <a:endParaRPr kumimoji="1" lang="en-US" altLang="zh-CN" sz="1800" b="1" dirty="0">
              <a:solidFill>
                <a:schemeClr val="bg1"/>
              </a:solidFill>
            </a:endParaRPr>
          </a:p>
          <a:p>
            <a:r>
              <a:rPr kumimoji="1" lang="en-US" altLang="zh-CN" sz="1800" b="1" dirty="0">
                <a:solidFill>
                  <a:schemeClr val="bg1"/>
                </a:solidFill>
              </a:rPr>
              <a:t>2018.07.03</a:t>
            </a:r>
            <a:endParaRPr kumimoji="1"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CFCE1-9868-4E25-9261-A2247BB8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2810C-C55F-4F26-BC98-10389FEA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硬解析消耗更多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zh-CN" altLang="en-US" sz="1400" dirty="0">
                <a:latin typeface="+mn-ea"/>
                <a:ea typeface="+mn-ea"/>
              </a:rPr>
              <a:t>对比硬解析与软解析的时间消耗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AEB62-54CC-4717-9439-B4E5DB84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7" y="1662667"/>
            <a:ext cx="4031987" cy="3249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69BD82-D5BD-4C27-BC08-60D6BC564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87" y="1572051"/>
            <a:ext cx="4415916" cy="32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9972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2FCE-7B2D-4A24-A75E-AA326AD2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7CFAE-8F72-4F0B-B59C-46982195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有效使用缓存 </a:t>
            </a:r>
            <a:r>
              <a:rPr lang="en-US" altLang="zh-CN" dirty="0"/>
              <a:t>-- </a:t>
            </a:r>
            <a:r>
              <a:rPr lang="zh-CN" altLang="en-US" dirty="0"/>
              <a:t>绑定变量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1400" dirty="0"/>
              <a:t>1. </a:t>
            </a:r>
            <a:r>
              <a:rPr lang="zh-CN" altLang="en-US" sz="1400" dirty="0">
                <a:latin typeface="+mn-ea"/>
                <a:ea typeface="+mn-ea"/>
              </a:rPr>
              <a:t>完全相同的语句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大小写，参数，注释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2. </a:t>
            </a:r>
            <a:r>
              <a:rPr lang="zh-CN" altLang="en-US" sz="1400" dirty="0">
                <a:latin typeface="+mn-ea"/>
                <a:ea typeface="+mn-ea"/>
              </a:rPr>
              <a:t>锁存器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串行方式执行，其他会话等待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轮询方式获取，会话被挂起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避免库高速缓存被多个会话修改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4D8246-BD7D-453D-BAA5-892F1B7F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0" y="1908977"/>
            <a:ext cx="4612440" cy="1765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2CCD86-583E-4C58-BEDB-9DE07DAE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1849149"/>
            <a:ext cx="3395390" cy="7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4DE942-3DC6-45F6-890C-0C1EDE20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2726862"/>
            <a:ext cx="339539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39093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AA95-E537-428A-88F4-E0E0E5DB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55B5F-E7B6-4671-8021-5DB11E05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1400" dirty="0"/>
              <a:t> </a:t>
            </a:r>
            <a:r>
              <a:rPr lang="zh-CN" altLang="en-US" sz="1400" dirty="0"/>
              <a:t>例</a:t>
            </a:r>
            <a:r>
              <a:rPr lang="en-US" altLang="zh-CN" sz="1400" dirty="0"/>
              <a:t>1: </a:t>
            </a:r>
            <a:r>
              <a:rPr lang="zh-CN" altLang="en-US" sz="1400" dirty="0"/>
              <a:t>转换为</a:t>
            </a:r>
            <a:r>
              <a:rPr lang="en-US" altLang="zh-CN" sz="1400" dirty="0"/>
              <a:t>JOIN</a:t>
            </a:r>
            <a:r>
              <a:rPr lang="zh-CN" altLang="en-US" sz="1400" dirty="0"/>
              <a:t>；改变脚本格式</a:t>
            </a:r>
            <a:endParaRPr lang="en-US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2FF3E-BB60-456B-976A-44FB15D4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5" y="1604211"/>
            <a:ext cx="8038095" cy="36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6092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D994-3C23-4FC7-91EE-33B6D5F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4565-F2D6-4E75-93F6-E068BA36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zh-CN" altLang="en-US" sz="1400" dirty="0"/>
              <a:t>不转换结果</a:t>
            </a:r>
            <a:endParaRPr lang="en-US" altLang="zh-CN" sz="1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FF108-8F39-4840-BDFB-26CA02A7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7" y="1596189"/>
            <a:ext cx="8117305" cy="33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27875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F7F4F-77A4-4F07-BA36-01BF0250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执行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FE38E-7E9B-452A-9AC1-03F9886A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谓词前移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把库表中判断的条件推入进视图中进行判断。后续不再对库表进行筛选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145CF-D38A-4C79-8C4C-D01C6815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7" y="1572519"/>
            <a:ext cx="7296675" cy="35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5834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6380B-FCFA-4108-B029-23F4777B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8EBC0-ABAA-41E7-8915-5F1F378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视图合并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E2793-1B88-4CF8-90BF-3D4F471A7497}"/>
              </a:ext>
            </a:extLst>
          </p:cNvPr>
          <p:cNvSpPr txBox="1"/>
          <p:nvPr/>
        </p:nvSpPr>
        <p:spPr>
          <a:xfrm>
            <a:off x="737937" y="1259306"/>
            <a:ext cx="8225329" cy="203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oracle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为了取得最优的执行计划会将这些视图进行合并，将视图中的表与外部查询的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表进行连接。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不正确的想法：视图总是作为独立的查询块对待并总是有自己的子查询计划，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并与其他查询块连接执行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No_merge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阻止合并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不含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group by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err="1">
                <a:latin typeface="+mn-ea"/>
              </a:rPr>
              <a:t>rownum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start with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connect by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union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union all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rollup</a:t>
            </a:r>
            <a:r>
              <a:rPr lang="zh-CN" altLang="en-US" sz="1400" dirty="0">
                <a:latin typeface="+mn-ea"/>
              </a:rPr>
              <a:t>，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    cube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等关键操作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56388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B0E90-90B5-4F09-9AC6-E7FA51F2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854CB-7883-4706-8C9B-50229E26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视图合并案例对比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72113-9F7E-4578-A2B0-4444397D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21" y="1612231"/>
            <a:ext cx="4676274" cy="33969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091D3-112B-495E-8603-8F8FE1A8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230"/>
            <a:ext cx="4387516" cy="33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904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50E1F-2D20-425F-8406-A7E18F85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BAB1684-7C31-417B-BF40-8F51194D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866900"/>
            <a:ext cx="2457450" cy="2457450"/>
          </a:xfrm>
        </p:spPr>
      </p:pic>
    </p:spTree>
    <p:extLst>
      <p:ext uri="{BB962C8B-B14F-4D97-AF65-F5344CB8AC3E}">
        <p14:creationId xmlns:p14="http://schemas.microsoft.com/office/powerpoint/2010/main" val="619687889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slide1546_image3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35661" y="0"/>
            <a:ext cx="917966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30675" y="2075934"/>
            <a:ext cx="5091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solidFill>
                  <a:schemeClr val="bg1"/>
                </a:solidFill>
              </a:rPr>
              <a:t>Thanks!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B52F98-31F0-4C80-992C-DCFFA523B48C}"/>
              </a:ext>
            </a:extLst>
          </p:cNvPr>
          <p:cNvSpPr/>
          <p:nvPr/>
        </p:nvSpPr>
        <p:spPr>
          <a:xfrm>
            <a:off x="2196351" y="2613965"/>
            <a:ext cx="37980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latin typeface="+mn-ea"/>
              </a:rPr>
              <a:t>二、</a:t>
            </a:r>
            <a:r>
              <a:rPr lang="zh-CN" altLang="en-US" sz="3200" dirty="0"/>
              <a:t>内存结构</a:t>
            </a:r>
            <a:endParaRPr lang="en-US" altLang="zh-CN" sz="32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8F8AE3-DE84-4F72-AF1A-AA1AE1D6F905}"/>
              </a:ext>
            </a:extLst>
          </p:cNvPr>
          <p:cNvSpPr/>
          <p:nvPr/>
        </p:nvSpPr>
        <p:spPr>
          <a:xfrm>
            <a:off x="2196350" y="3754927"/>
            <a:ext cx="2760692" cy="735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latin typeface="+mn-ea"/>
              </a:rPr>
              <a:t>三、</a:t>
            </a:r>
            <a:r>
              <a:rPr lang="en-US" altLang="zh-CN" sz="3200" dirty="0"/>
              <a:t> SQL</a:t>
            </a:r>
            <a:r>
              <a:rPr lang="zh-CN" altLang="en-US" sz="3200" dirty="0"/>
              <a:t>执行</a:t>
            </a:r>
            <a:endParaRPr lang="zh-CN" altLang="en-US" sz="32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DCCD93-1F3D-44A8-B53D-1E634AFD37CD}"/>
              </a:ext>
            </a:extLst>
          </p:cNvPr>
          <p:cNvSpPr/>
          <p:nvPr/>
        </p:nvSpPr>
        <p:spPr>
          <a:xfrm>
            <a:off x="2196350" y="1472798"/>
            <a:ext cx="2646878" cy="98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latin typeface="+mn-ea"/>
              </a:rPr>
              <a:t>一、</a:t>
            </a:r>
            <a:r>
              <a:rPr lang="zh-CN" altLang="en-US" sz="3200" dirty="0"/>
              <a:t>体系结构</a:t>
            </a:r>
            <a:endParaRPr lang="zh-CN" altLang="en-US" sz="32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体系结构</a:t>
            </a:r>
            <a:endParaRPr lang="en-US" altLang="zh-CN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>    从结构上理解：</a:t>
            </a:r>
            <a:endParaRPr lang="en-US" altLang="zh-CN" sz="1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数据库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, 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物理操作系统文件的集合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一组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Oracle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进程与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SGA(System Global Area)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C740C-9B45-4876-8DA0-204FD867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1" y="2197768"/>
            <a:ext cx="6302286" cy="31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4542-DED5-4D8E-9D1C-D5341F25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体系结构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22F1B-38AE-4C30-BF9B-65AF017F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</a:t>
            </a:r>
            <a:r>
              <a:rPr lang="zh-CN" altLang="en-US" sz="1400" dirty="0">
                <a:latin typeface="+mn-ea"/>
                <a:ea typeface="+mn-ea"/>
              </a:rPr>
              <a:t>一个连接即一个会话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1. </a:t>
            </a:r>
            <a:r>
              <a:rPr lang="zh-CN" altLang="en-US" sz="1400" dirty="0">
                <a:latin typeface="+mn-ea"/>
                <a:ea typeface="+mn-ea"/>
              </a:rPr>
              <a:t>专用服务器连接</a:t>
            </a:r>
            <a:r>
              <a:rPr lang="en-US" altLang="zh-CN" sz="1400" dirty="0">
                <a:latin typeface="+mn-ea"/>
                <a:ea typeface="+mn-ea"/>
              </a:rPr>
              <a:t>  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  <a:ea typeface="+mn-ea"/>
              </a:rPr>
              <a:t>     一个用户进程对应创建一个服务器进程，用户进程与服务器进程是一对一的关系。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2. </a:t>
            </a:r>
            <a:r>
              <a:rPr lang="zh-CN" altLang="en-US" sz="1400" dirty="0">
                <a:latin typeface="+mn-ea"/>
                <a:ea typeface="+mn-ea"/>
              </a:rPr>
              <a:t>共享服务器连接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  <a:ea typeface="+mn-ea"/>
              </a:rPr>
              <a:t>     多个用户进程同时对应一个服务器进程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3. </a:t>
            </a:r>
            <a:r>
              <a:rPr lang="zh-CN" altLang="en-US" sz="1400" dirty="0">
                <a:latin typeface="+mn-ea"/>
                <a:ea typeface="+mn-ea"/>
              </a:rPr>
              <a:t>用户进程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zh-CN" altLang="en-US" sz="1400" dirty="0">
                <a:latin typeface="+mn-ea"/>
                <a:ea typeface="+mn-ea"/>
              </a:rPr>
              <a:t>如：</a:t>
            </a:r>
            <a:r>
              <a:rPr lang="en-US" altLang="zh-CN" sz="1400" dirty="0">
                <a:latin typeface="+mn-ea"/>
                <a:ea typeface="+mn-ea"/>
              </a:rPr>
              <a:t>Oracle</a:t>
            </a:r>
            <a:r>
              <a:rPr lang="zh-CN" altLang="en-US" sz="1400" dirty="0">
                <a:latin typeface="+mn-ea"/>
                <a:ea typeface="+mn-ea"/>
              </a:rPr>
              <a:t>的</a:t>
            </a:r>
            <a:r>
              <a:rPr lang="en-US" altLang="zh-CN" sz="1400" dirty="0" err="1">
                <a:latin typeface="+mn-ea"/>
                <a:ea typeface="+mn-ea"/>
              </a:rPr>
              <a:t>SqlPlus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en-US" altLang="zh-CN" sz="1400" dirty="0" err="1">
                <a:latin typeface="+mn-ea"/>
                <a:ea typeface="+mn-ea"/>
              </a:rPr>
              <a:t>SqlDeveloper</a:t>
            </a:r>
            <a:r>
              <a:rPr lang="zh-CN" altLang="en-US" sz="1400" dirty="0">
                <a:latin typeface="+mn-ea"/>
                <a:ea typeface="+mn-ea"/>
              </a:rPr>
              <a:t>，或者驱动程序等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4. </a:t>
            </a:r>
            <a:r>
              <a:rPr lang="zh-CN" altLang="en-US" sz="1400" dirty="0">
                <a:latin typeface="+mn-ea"/>
                <a:ea typeface="+mn-ea"/>
              </a:rPr>
              <a:t>服务器进程（前台进程）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唯一目的响应请求，返回处理结果。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5. </a:t>
            </a:r>
            <a:r>
              <a:rPr lang="zh-CN" altLang="en-US" sz="1400" dirty="0">
                <a:latin typeface="+mn-ea"/>
                <a:ea typeface="+mn-ea"/>
              </a:rPr>
              <a:t>对比使用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专用服务：连接少，事务多。（配合连接池）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zh-CN" altLang="en-US" sz="1400" dirty="0">
                <a:latin typeface="+mn-ea"/>
                <a:ea typeface="+mn-ea"/>
              </a:rPr>
              <a:t>共享服务：连接较多，事务较少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6. </a:t>
            </a:r>
            <a:r>
              <a:rPr lang="zh-CN" altLang="en-US" sz="1400" dirty="0">
                <a:latin typeface="+mn-ea"/>
                <a:ea typeface="+mn-ea"/>
              </a:rPr>
              <a:t>通过视图</a:t>
            </a:r>
            <a:r>
              <a:rPr lang="en-US" altLang="zh-CN" sz="1400" dirty="0" err="1">
                <a:latin typeface="+mn-ea"/>
                <a:ea typeface="+mn-ea"/>
              </a:rPr>
              <a:t>V$Session</a:t>
            </a:r>
            <a:r>
              <a:rPr lang="zh-CN" altLang="en-US" sz="1400" dirty="0">
                <a:latin typeface="+mn-ea"/>
                <a:ea typeface="+mn-ea"/>
              </a:rPr>
              <a:t>查看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4" name="图片 3" descr="C:\Users\tangjian\AppData\Roaming\Tencent\Users\897863952\QQ\WinTemp\RichOle\0AIR`Z7P}{QV3)5SD]JWUEE.png">
            <a:extLst>
              <a:ext uri="{FF2B5EF4-FFF2-40B4-BE49-F238E27FC236}">
                <a16:creationId xmlns:a16="http://schemas.microsoft.com/office/drawing/2014/main" id="{7D326145-CF43-4422-AAD5-0776B9E34A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91" y="2857500"/>
            <a:ext cx="3457575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039163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1065-BDA7-483A-A6B5-FF8266E9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体系结构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FA63A-B8BB-4AF3-9C0F-5554F60A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物理数据库文件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78AD234D-D527-43C7-80C1-5F2E4D92EE79}"/>
              </a:ext>
            </a:extLst>
          </p:cNvPr>
          <p:cNvSpPr/>
          <p:nvPr/>
        </p:nvSpPr>
        <p:spPr>
          <a:xfrm>
            <a:off x="3842084" y="1361627"/>
            <a:ext cx="914400" cy="290710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9" name="减号 8">
            <a:extLst>
              <a:ext uri="{FF2B5EF4-FFF2-40B4-BE49-F238E27FC236}">
                <a16:creationId xmlns:a16="http://schemas.microsoft.com/office/drawing/2014/main" id="{BE18396F-BB67-4DC0-B29E-7A4055F4D4C5}"/>
              </a:ext>
            </a:extLst>
          </p:cNvPr>
          <p:cNvSpPr/>
          <p:nvPr/>
        </p:nvSpPr>
        <p:spPr>
          <a:xfrm>
            <a:off x="-1195137" y="1819385"/>
            <a:ext cx="11430000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CBFD20A-65AE-4F8E-9A90-7AC61F9E4142}"/>
              </a:ext>
            </a:extLst>
          </p:cNvPr>
          <p:cNvSpPr/>
          <p:nvPr/>
        </p:nvSpPr>
        <p:spPr>
          <a:xfrm>
            <a:off x="336884" y="1975103"/>
            <a:ext cx="914400" cy="2948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参数文件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3C5F243-F4F7-4A42-9373-F136496EA9B0}"/>
              </a:ext>
            </a:extLst>
          </p:cNvPr>
          <p:cNvSpPr/>
          <p:nvPr/>
        </p:nvSpPr>
        <p:spPr>
          <a:xfrm>
            <a:off x="1764631" y="1975103"/>
            <a:ext cx="914400" cy="2948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数据文件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F892A00-4B97-4D04-B628-9395304C2D23}"/>
              </a:ext>
            </a:extLst>
          </p:cNvPr>
          <p:cNvSpPr/>
          <p:nvPr/>
        </p:nvSpPr>
        <p:spPr>
          <a:xfrm>
            <a:off x="3185360" y="1975100"/>
            <a:ext cx="1250282" cy="2948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重做日志文件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52CBF3E-7EA8-4655-876D-09946C027185}"/>
              </a:ext>
            </a:extLst>
          </p:cNvPr>
          <p:cNvSpPr/>
          <p:nvPr/>
        </p:nvSpPr>
        <p:spPr>
          <a:xfrm>
            <a:off x="4877806" y="1975099"/>
            <a:ext cx="914400" cy="2948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控制文件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7EF4F529-C732-486A-9A23-276CE31F12B1}"/>
              </a:ext>
            </a:extLst>
          </p:cNvPr>
          <p:cNvSpPr/>
          <p:nvPr/>
        </p:nvSpPr>
        <p:spPr>
          <a:xfrm>
            <a:off x="6351672" y="1975099"/>
            <a:ext cx="914400" cy="2948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临时文件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8ECA36F-697D-49B5-A91B-384D4A2D1FBD}"/>
              </a:ext>
            </a:extLst>
          </p:cNvPr>
          <p:cNvSpPr/>
          <p:nvPr/>
        </p:nvSpPr>
        <p:spPr>
          <a:xfrm>
            <a:off x="7772400" y="1975100"/>
            <a:ext cx="914400" cy="2948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密码文件</a:t>
            </a:r>
          </a:p>
        </p:txBody>
      </p:sp>
      <p:sp>
        <p:nvSpPr>
          <p:cNvPr id="17" name="卷形: 垂直 16">
            <a:extLst>
              <a:ext uri="{FF2B5EF4-FFF2-40B4-BE49-F238E27FC236}">
                <a16:creationId xmlns:a16="http://schemas.microsoft.com/office/drawing/2014/main" id="{1BC632B4-0A9E-4E4B-A8DB-1D034C0A5ECC}"/>
              </a:ext>
            </a:extLst>
          </p:cNvPr>
          <p:cNvSpPr/>
          <p:nvPr/>
        </p:nvSpPr>
        <p:spPr>
          <a:xfrm>
            <a:off x="1459832" y="2935913"/>
            <a:ext cx="1331494" cy="1251075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至少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个文件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2. System</a:t>
            </a:r>
            <a:r>
              <a:rPr lang="zh-CN" altLang="en-US" sz="1200" dirty="0">
                <a:latin typeface="+mn-ea"/>
              </a:rPr>
              <a:t>表空间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3. </a:t>
            </a:r>
            <a:r>
              <a:rPr lang="en-US" altLang="zh-CN" sz="1200" dirty="0" err="1">
                <a:latin typeface="+mn-ea"/>
              </a:rPr>
              <a:t>Sysaux</a:t>
            </a:r>
            <a:r>
              <a:rPr lang="zh-CN" altLang="en-US" sz="1200" dirty="0">
                <a:latin typeface="+mn-ea"/>
              </a:rPr>
              <a:t>表空间</a:t>
            </a:r>
          </a:p>
        </p:txBody>
      </p:sp>
      <p:sp>
        <p:nvSpPr>
          <p:cNvPr id="18" name="卷形: 垂直 17">
            <a:extLst>
              <a:ext uri="{FF2B5EF4-FFF2-40B4-BE49-F238E27FC236}">
                <a16:creationId xmlns:a16="http://schemas.microsoft.com/office/drawing/2014/main" id="{83D5E7DE-A0BD-486C-8D3A-A97F8123FFA7}"/>
              </a:ext>
            </a:extLst>
          </p:cNvPr>
          <p:cNvSpPr/>
          <p:nvPr/>
        </p:nvSpPr>
        <p:spPr>
          <a:xfrm>
            <a:off x="3193381" y="2958258"/>
            <a:ext cx="1331494" cy="1251075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1.</a:t>
            </a:r>
            <a:r>
              <a:rPr lang="zh-CN" altLang="en-US" sz="1200" dirty="0">
                <a:latin typeface="+mn-ea"/>
              </a:rPr>
              <a:t>联机日志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2.</a:t>
            </a:r>
            <a:r>
              <a:rPr lang="zh-CN" altLang="en-US" sz="1200" dirty="0">
                <a:latin typeface="+mn-ea"/>
              </a:rPr>
              <a:t>归档日志</a:t>
            </a:r>
          </a:p>
        </p:txBody>
      </p:sp>
    </p:spTree>
    <p:extLst>
      <p:ext uri="{BB962C8B-B14F-4D97-AF65-F5344CB8AC3E}">
        <p14:creationId xmlns:p14="http://schemas.microsoft.com/office/powerpoint/2010/main" val="125460729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CBB99-32A5-45BC-83F3-832BAB4A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体系结构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C781-197D-4C7A-A373-62F49213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重做日志文件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一般设定数据库为归档模式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归档模式可以做热备份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并且可以做增量备份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可以做部分恢复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联机重做日志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当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LGWR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写入缓冲内容到重做日志文件；当磁盘满额情况下，且归档模式下，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ACRn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进程会写入归档日志文件，形成归档日志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当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LGWR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写入时候，非归档模式下，磁盘满额了，不进行归档了，内容会被下一次写入被覆盖，一般数据库处于归档模式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视图：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V$Log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V$LogFile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归档重做日志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归档模式下，将重做日志归档，（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ARCn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）持久化为固定的文件到磁盘，便于回复和查询；归档未完成不允许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LGWR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846372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657C7-4A99-4016-83ED-AE6DDE2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体系结构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1BF03-E024-4E44-B90E-AD75CD68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通过视图查看</a:t>
            </a:r>
            <a:endParaRPr lang="en-US" altLang="zh-CN" dirty="0"/>
          </a:p>
          <a:p>
            <a:r>
              <a:rPr lang="zh-CN" altLang="zh-CN" sz="1400" dirty="0">
                <a:latin typeface="+mn-ea"/>
                <a:ea typeface="+mn-ea"/>
              </a:rPr>
              <a:t>查看数据库信息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select name, </a:t>
            </a:r>
            <a:r>
              <a:rPr lang="en-US" altLang="zh-CN" sz="1400" dirty="0" err="1">
                <a:latin typeface="+mn-ea"/>
                <a:ea typeface="+mn-ea"/>
              </a:rPr>
              <a:t>open_mode</a:t>
            </a:r>
            <a:r>
              <a:rPr lang="en-US" altLang="zh-CN" sz="1400" dirty="0">
                <a:latin typeface="+mn-ea"/>
                <a:ea typeface="+mn-ea"/>
              </a:rPr>
              <a:t>, created, </a:t>
            </a:r>
            <a:r>
              <a:rPr lang="en-US" altLang="zh-CN" sz="1400" dirty="0" err="1">
                <a:latin typeface="+mn-ea"/>
                <a:ea typeface="+mn-ea"/>
              </a:rPr>
              <a:t>current_scn</a:t>
            </a:r>
            <a:r>
              <a:rPr lang="en-US" altLang="zh-CN" sz="1400" dirty="0">
                <a:latin typeface="+mn-ea"/>
                <a:ea typeface="+mn-ea"/>
              </a:rPr>
              <a:t> from </a:t>
            </a:r>
            <a:r>
              <a:rPr lang="en-US" altLang="zh-CN" sz="1400" dirty="0" err="1">
                <a:latin typeface="+mn-ea"/>
                <a:ea typeface="+mn-ea"/>
              </a:rPr>
              <a:t>v$database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</a:p>
          <a:p>
            <a:r>
              <a:rPr lang="zh-CN" altLang="en-US" sz="1400" dirty="0">
                <a:latin typeface="+mn-ea"/>
                <a:ea typeface="+mn-ea"/>
              </a:rPr>
              <a:t>查看参数文件与网络连接文件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show parameter </a:t>
            </a:r>
            <a:r>
              <a:rPr lang="en-US" altLang="zh-CN" sz="1400" dirty="0" err="1">
                <a:latin typeface="+mn-ea"/>
                <a:ea typeface="+mn-ea"/>
              </a:rPr>
              <a:t>spfile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</a:p>
          <a:p>
            <a:r>
              <a:rPr lang="zh-CN" altLang="en-US" sz="1400" dirty="0">
                <a:latin typeface="+mn-ea"/>
                <a:ea typeface="+mn-ea"/>
              </a:rPr>
              <a:t>控制文件查看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  <a:ea typeface="+mn-ea"/>
              </a:rPr>
              <a:t>   </a:t>
            </a:r>
            <a:r>
              <a:rPr lang="en-US" altLang="zh-CN" sz="1400" dirty="0">
                <a:latin typeface="+mn-ea"/>
                <a:ea typeface="+mn-ea"/>
              </a:rPr>
              <a:t>select * from </a:t>
            </a:r>
            <a:r>
              <a:rPr lang="en-US" altLang="zh-CN" sz="1400" dirty="0" err="1">
                <a:latin typeface="+mn-ea"/>
                <a:ea typeface="+mn-ea"/>
              </a:rPr>
              <a:t>v$controlfile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</a:p>
          <a:p>
            <a:r>
              <a:rPr lang="zh-CN" altLang="en-US" sz="1400" dirty="0">
                <a:latin typeface="+mn-ea"/>
                <a:ea typeface="+mn-ea"/>
              </a:rPr>
              <a:t>数据文件查看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select FILE_NAME from </a:t>
            </a:r>
            <a:r>
              <a:rPr lang="en-US" altLang="zh-CN" sz="1400" dirty="0" err="1">
                <a:latin typeface="+mn-ea"/>
                <a:ea typeface="+mn-ea"/>
              </a:rPr>
              <a:t>dba_data_files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</a:p>
          <a:p>
            <a:r>
              <a:rPr lang="zh-CN" altLang="zh-CN" sz="1400" dirty="0">
                <a:latin typeface="+mn-ea"/>
                <a:ea typeface="+mn-ea"/>
              </a:rPr>
              <a:t>日志文件</a:t>
            </a:r>
            <a:r>
              <a:rPr lang="en-US" altLang="zh-CN" sz="1400" dirty="0">
                <a:latin typeface="+mn-ea"/>
                <a:ea typeface="+mn-ea"/>
              </a:rPr>
              <a:t>(3</a:t>
            </a:r>
            <a:r>
              <a:rPr lang="zh-CN" altLang="zh-CN" sz="1400" dirty="0">
                <a:latin typeface="+mn-ea"/>
                <a:ea typeface="+mn-ea"/>
              </a:rPr>
              <a:t>组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   select * from </a:t>
            </a:r>
            <a:r>
              <a:rPr lang="en-US" altLang="zh-CN" sz="1400" dirty="0" err="1">
                <a:latin typeface="+mn-ea"/>
                <a:ea typeface="+mn-ea"/>
              </a:rPr>
              <a:t>v$logfile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  <a:endParaRPr lang="zh-CN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238585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A3C3-567F-4D85-9E3E-32583F25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体系结构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6A7F36-B47C-4D45-B8DC-6A892379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逻辑存储结构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1400" dirty="0">
                <a:latin typeface="+mn-ea"/>
                <a:ea typeface="+mn-ea"/>
              </a:rPr>
              <a:t>块</a:t>
            </a:r>
            <a:r>
              <a:rPr lang="en-US" altLang="zh-CN" sz="1400" dirty="0">
                <a:latin typeface="+mn-ea"/>
                <a:ea typeface="+mn-ea"/>
              </a:rPr>
              <a:t>(block)--&gt;</a:t>
            </a:r>
            <a:r>
              <a:rPr lang="zh-CN" altLang="en-US" sz="1400" dirty="0">
                <a:latin typeface="+mn-ea"/>
                <a:ea typeface="+mn-ea"/>
              </a:rPr>
              <a:t>区</a:t>
            </a:r>
            <a:r>
              <a:rPr lang="en-US" altLang="zh-CN" sz="1400" dirty="0">
                <a:latin typeface="+mn-ea"/>
                <a:ea typeface="+mn-ea"/>
              </a:rPr>
              <a:t>(extent)--&gt;</a:t>
            </a:r>
            <a:r>
              <a:rPr lang="zh-CN" altLang="en-US" sz="1400" dirty="0">
                <a:latin typeface="+mn-ea"/>
                <a:ea typeface="+mn-ea"/>
              </a:rPr>
              <a:t>段</a:t>
            </a:r>
            <a:r>
              <a:rPr lang="en-US" altLang="zh-CN" sz="1400" dirty="0">
                <a:latin typeface="+mn-ea"/>
                <a:ea typeface="+mn-ea"/>
              </a:rPr>
              <a:t>(segment)--&gt;</a:t>
            </a:r>
            <a:r>
              <a:rPr lang="zh-CN" altLang="en-US" sz="1400" dirty="0">
                <a:latin typeface="+mn-ea"/>
                <a:ea typeface="+mn-ea"/>
              </a:rPr>
              <a:t>表空间</a:t>
            </a:r>
            <a:r>
              <a:rPr lang="en-US" altLang="zh-CN" sz="1400" dirty="0">
                <a:latin typeface="+mn-ea"/>
                <a:ea typeface="+mn-ea"/>
              </a:rPr>
              <a:t>(tablespace)</a:t>
            </a: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F2F3CD-5B69-4C09-8B88-46BC75DF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1" y="1811431"/>
            <a:ext cx="6275851" cy="34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240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iflyte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lytek" id="{79ABD753-3791-4BC2-9507-812F0C9B074E}" vid="{A82AF66D-AA47-488C-B04A-735EA3BC640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iflytek</Template>
  <TotalTime>356</TotalTime>
  <Words>1308</Words>
  <Application>Microsoft Office PowerPoint</Application>
  <PresentationFormat>全屏显示(16:10)</PresentationFormat>
  <Paragraphs>212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方正大黑简体</vt:lpstr>
      <vt:lpstr>华文宋体</vt:lpstr>
      <vt:lpstr>宋体</vt:lpstr>
      <vt:lpstr>微软雅黑</vt:lpstr>
      <vt:lpstr>Arial</vt:lpstr>
      <vt:lpstr>Calibri</vt:lpstr>
      <vt:lpstr>Wingdings</vt:lpstr>
      <vt:lpstr>iflytek</vt:lpstr>
      <vt:lpstr>请微信扫以下二维码签到~</vt:lpstr>
      <vt:lpstr>PowerPoint 演示文稿</vt:lpstr>
      <vt:lpstr>目录</vt:lpstr>
      <vt:lpstr>体系结构</vt:lpstr>
      <vt:lpstr>体系结构</vt:lpstr>
      <vt:lpstr>体系结构</vt:lpstr>
      <vt:lpstr>体系结构</vt:lpstr>
      <vt:lpstr>体系结构</vt:lpstr>
      <vt:lpstr>体系结构</vt:lpstr>
      <vt:lpstr>体系结构</vt:lpstr>
      <vt:lpstr>内存结构-SGA</vt:lpstr>
      <vt:lpstr>内存结构- SGA</vt:lpstr>
      <vt:lpstr>内存结构- SGA</vt:lpstr>
      <vt:lpstr>内存结构- SGA</vt:lpstr>
      <vt:lpstr>内存结构- SGA</vt:lpstr>
      <vt:lpstr>内存结构- SGA</vt:lpstr>
      <vt:lpstr>SQL执行</vt:lpstr>
      <vt:lpstr>SQL执行</vt:lpstr>
      <vt:lpstr>SQL执行</vt:lpstr>
      <vt:lpstr>SQL执行</vt:lpstr>
      <vt:lpstr>SQL执行</vt:lpstr>
      <vt:lpstr>SQL执行</vt:lpstr>
      <vt:lpstr>SQL执行</vt:lpstr>
      <vt:lpstr>SQL执行</vt:lpstr>
      <vt:lpstr>PowerPoint 演示文稿</vt:lpstr>
      <vt:lpstr>PowerPoint 演示文稿</vt:lpstr>
      <vt:lpstr>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试用期6周述职报告</dc:title>
  <dc:creator>周懿</dc:creator>
  <cp:lastModifiedBy>唐剑</cp:lastModifiedBy>
  <cp:revision>698</cp:revision>
  <dcterms:created xsi:type="dcterms:W3CDTF">2014-07-10T03:42:35Z</dcterms:created>
  <dcterms:modified xsi:type="dcterms:W3CDTF">2018-07-03T04:41:36Z</dcterms:modified>
</cp:coreProperties>
</file>