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317" r:id="rId4"/>
    <p:sldId id="258" r:id="rId5"/>
    <p:sldId id="298" r:id="rId6"/>
    <p:sldId id="305" r:id="rId7"/>
    <p:sldId id="304" r:id="rId8"/>
    <p:sldId id="297" r:id="rId9"/>
    <p:sldId id="312" r:id="rId10"/>
    <p:sldId id="313" r:id="rId11"/>
    <p:sldId id="308" r:id="rId12"/>
    <p:sldId id="309" r:id="rId13"/>
    <p:sldId id="307" r:id="rId14"/>
    <p:sldId id="300" r:id="rId15"/>
    <p:sldId id="301" r:id="rId16"/>
    <p:sldId id="306" r:id="rId17"/>
    <p:sldId id="314" r:id="rId18"/>
    <p:sldId id="316" r:id="rId19"/>
    <p:sldId id="315" r:id="rId20"/>
    <p:sldId id="299" r:id="rId21"/>
    <p:sldId id="302" r:id="rId22"/>
    <p:sldId id="303" r:id="rId23"/>
    <p:sldId id="310" r:id="rId24"/>
    <p:sldId id="311" r:id="rId25"/>
    <p:sldId id="296" r:id="rId26"/>
    <p:sldId id="295" r:id="rId27"/>
    <p:sldId id="3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64475" autoAdjust="0"/>
  </p:normalViewPr>
  <p:slideViewPr>
    <p:cSldViewPr snapToGrid="0">
      <p:cViewPr varScale="1">
        <p:scale>
          <a:sx n="69" d="100"/>
          <a:sy n="69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D96662-4FD8-4504-957D-9EA97C48B9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5CA2A-0E75-4B0B-97F5-4D7BF6574C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0E79-3787-4666-8927-17643F6D6E22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5A53CE4-D061-4503-AF9F-CCABCC3AB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046B8C-A512-40D0-87FD-CAFD80BA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5AF62-8550-424F-B787-40519A7F6E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1034B-581B-4DE9-9107-A10FE2E05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7063-0871-48DF-B39B-A209CCECA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6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中传递的构造器参数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，全部支持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多出一个 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属性，封装 </a:t>
            </a:r>
            <a:r>
              <a:rPr kumimoji="1" lang="en-US" altLang="zh-CN" dirty="0"/>
              <a:t>UI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类似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模板中的 标签名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Value</a:t>
            </a:r>
            <a:r>
              <a:rPr kumimoji="1" lang="zh-CN" altLang="en-US" dirty="0"/>
              <a:t>对应该组件的 </a:t>
            </a:r>
            <a:r>
              <a:rPr kumimoji="1" lang="en-US" altLang="zh-CN" dirty="0"/>
              <a:t>Constructor</a:t>
            </a:r>
            <a:r>
              <a:rPr kumimoji="1" lang="zh-CN" altLang="en-US" dirty="0"/>
              <a:t>构造器函数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在解析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模板时，遇见定义标签</a:t>
            </a:r>
            <a:r>
              <a:rPr kumimoji="1" lang="en-US" altLang="zh-CN" dirty="0"/>
              <a:t>&lt;my-custom&gt; </a:t>
            </a:r>
            <a:r>
              <a:rPr kumimoji="1" lang="zh-CN" altLang="en-US" dirty="0"/>
              <a:t>调用 </a:t>
            </a:r>
            <a:r>
              <a:rPr kumimoji="1" lang="en-US" altLang="zh-CN" dirty="0"/>
              <a:t>constructor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【</a:t>
            </a:r>
          </a:p>
          <a:p>
            <a:r>
              <a:rPr kumimoji="1" lang="zh-CN" altLang="en-US" dirty="0"/>
              <a:t>看个例子：</a:t>
            </a:r>
            <a:endParaRPr kumimoji="1" lang="en-US" altLang="zh-CN" dirty="0"/>
          </a:p>
          <a:p>
            <a:r>
              <a:rPr kumimoji="1" lang="en-US" altLang="zh-CN" dirty="0"/>
              <a:t>  comp3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】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直接使用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函数可以突破这个限制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模式又称为 工厂方法 每次实例化都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每个组件实例 都具备自己独有的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如果直接返回个对象，相当于一个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成员，所有的该组件实例都会共享该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模式又称为 工厂方法 每次实例化都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每个组件实例 都具备自己独有的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模式又称为 工厂方法 每次实例化都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每个组件实例 都具备自己独有的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构造器参数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模式又称为 工厂方法 每次实例化都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每个组件实例 都具备自己独有的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支持扩展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  <a:r>
              <a:rPr kumimoji="1" lang="en-US" altLang="zh-CN" dirty="0"/>
              <a:t>UI</a:t>
            </a:r>
            <a:r>
              <a:rPr kumimoji="1" lang="zh-CN" altLang="en-US" dirty="0"/>
              <a:t> 交互</a:t>
            </a:r>
            <a:r>
              <a:rPr kumimoji="1" lang="en-US" altLang="zh-CN" dirty="0"/>
              <a:t>UI</a:t>
            </a:r>
            <a:r>
              <a:rPr kumimoji="1" lang="zh-CN" altLang="en-US" dirty="0"/>
              <a:t>事件 是异步触发的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看到例子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1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动态的渲染组件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Component</a:t>
            </a:r>
            <a:r>
              <a:rPr kumimoji="1" lang="zh-CN" altLang="en-US" dirty="0"/>
              <a:t>标签是 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的内置组件：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</a:t>
            </a:r>
            <a:r>
              <a:rPr kumimoji="1" lang="en-US" altLang="zh-CN" dirty="0" err="1"/>
              <a:t>currentTabComponent</a:t>
            </a:r>
            <a:r>
              <a:rPr kumimoji="1" lang="zh-CN" altLang="en-US" dirty="0"/>
              <a:t>是一个已注册组件的组件名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在运行时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注册组件的时候，可以传入一个工作函数 </a:t>
            </a:r>
            <a:r>
              <a:rPr kumimoji="1" lang="en-US" altLang="zh-CN" dirty="0"/>
              <a:t>function(){}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配合</a:t>
            </a:r>
            <a:r>
              <a:rPr kumimoji="1" lang="en-US" altLang="zh-CN" dirty="0" err="1"/>
              <a:t>webpack</a:t>
            </a:r>
            <a:r>
              <a:rPr kumimoji="1" lang="zh-CN" altLang="en-US" dirty="0"/>
              <a:t> 还可以做 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 代码拆分 实现按需加载</a:t>
            </a:r>
            <a:endParaRPr kumimoji="1" lang="en-US" altLang="zh-CN" dirty="0"/>
          </a:p>
          <a:p>
            <a:r>
              <a:rPr kumimoji="1" lang="zh-CN" altLang="en-US" dirty="0"/>
              <a:t>减少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首次加载代码量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MDV:model</a:t>
            </a:r>
            <a:r>
              <a:rPr kumimoji="1" lang="en-US" altLang="zh-CN" dirty="0"/>
              <a:t> driver View</a:t>
            </a:r>
          </a:p>
          <a:p>
            <a:r>
              <a:rPr kumimoji="1" lang="zh-CN" altLang="en-US" dirty="0"/>
              <a:t>为什么 不能监听数组的变化</a:t>
            </a:r>
            <a:r>
              <a:rPr kumimoji="1" lang="en-US" altLang="zh-CN" dirty="0"/>
              <a:t>??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框架实现 的限制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例子数据初始化在：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9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配合</a:t>
            </a:r>
            <a:r>
              <a:rPr kumimoji="1" lang="en-US" altLang="zh-CN" dirty="0" err="1"/>
              <a:t>webpack</a:t>
            </a:r>
            <a:r>
              <a:rPr kumimoji="1" lang="zh-CN" altLang="en-US" dirty="0"/>
              <a:t> 还可以做 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 代码拆分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Form</a:t>
            </a:r>
            <a:r>
              <a:rPr kumimoji="1" lang="zh-CN" altLang="en-US" dirty="0"/>
              <a:t>表单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为了保证业完整性，后台数据定义一些数据的约束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比如一个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表单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onsubmit</a:t>
            </a:r>
            <a:r>
              <a:rPr kumimoji="1" lang="zh-CN" altLang="en-US" dirty="0"/>
              <a:t>事件里面里面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通常使用第三方库，</a:t>
            </a:r>
            <a:endParaRPr kumimoji="1" lang="en-US" altLang="zh-CN" dirty="0"/>
          </a:p>
          <a:p>
            <a:r>
              <a:rPr kumimoji="1" lang="en-US" altLang="zh-CN" dirty="0" err="1"/>
              <a:t>Async</a:t>
            </a:r>
            <a:r>
              <a:rPr kumimoji="1" lang="en-US" altLang="zh-CN" dirty="0"/>
              <a:t>-validator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86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3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与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区别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compute</a:t>
            </a:r>
            <a:r>
              <a:rPr kumimoji="1" lang="zh-CN" altLang="en-US" dirty="0"/>
              <a:t> 有缓存，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表达的语义不同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computed</a:t>
            </a:r>
            <a:r>
              <a:rPr kumimoji="1" lang="zh-CN" altLang="en-US" baseline="0" dirty="0"/>
              <a:t> 返回一个 依赖响应式属性的值 必须要有返回值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Watch</a:t>
            </a:r>
            <a:r>
              <a:rPr kumimoji="1" lang="zh-CN" altLang="en-US" baseline="0" dirty="0"/>
              <a:t> 监听某个响应式的值 执行一个动作 浅显点就是可以进行异步操作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Watch</a:t>
            </a:r>
            <a:r>
              <a:rPr kumimoji="1" lang="zh-CN" altLang="en-US" dirty="0"/>
              <a:t>支持</a:t>
            </a:r>
            <a:r>
              <a:rPr kumimoji="1" lang="en-US" altLang="zh-CN" dirty="0" err="1"/>
              <a:t>keypath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不能用 箭头函数来定义 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  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无法指向 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endParaRPr kumimoji="1" lang="en-US" altLang="zh-CN" dirty="0"/>
          </a:p>
          <a:p>
            <a:r>
              <a:rPr kumimoji="1" lang="en-US" altLang="zh-CN" dirty="0"/>
              <a:t>[data2.a = ‘</a:t>
            </a:r>
            <a:r>
              <a:rPr kumimoji="1" lang="zh-CN" altLang="en-US" dirty="0"/>
              <a:t>大锤</a:t>
            </a:r>
            <a:r>
              <a:rPr kumimoji="1" lang="en-US" altLang="zh-CN" dirty="0"/>
              <a:t>’]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1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在一次 </a:t>
            </a:r>
            <a:r>
              <a:rPr kumimoji="1" lang="en-US" altLang="zh-CN" dirty="0"/>
              <a:t>tick</a:t>
            </a:r>
            <a:r>
              <a:rPr kumimoji="1" lang="zh-CN" altLang="en-US" dirty="0"/>
              <a:t>中 批量的修改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缓存了一次</a:t>
            </a:r>
            <a:r>
              <a:rPr kumimoji="1" lang="en-US" altLang="zh-CN" dirty="0"/>
              <a:t>tick</a:t>
            </a:r>
            <a:r>
              <a:rPr kumimoji="1" lang="zh-CN" altLang="en-US" dirty="0"/>
              <a:t>中 所有更新操作 在</a:t>
            </a:r>
            <a:r>
              <a:rPr kumimoji="1" lang="en-US" altLang="zh-CN" dirty="0"/>
              <a:t>microtask</a:t>
            </a:r>
            <a:r>
              <a:rPr kumimoji="1" lang="zh-CN" altLang="en-US" dirty="0"/>
              <a:t>任务队列中 批量修改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在一次</a:t>
            </a:r>
            <a:r>
              <a:rPr kumimoji="1" lang="en-US" altLang="zh-CN" dirty="0"/>
              <a:t>reflow </a:t>
            </a:r>
            <a:r>
              <a:rPr kumimoji="1" lang="zh-CN" altLang="en-US" dirty="0"/>
              <a:t>与 </a:t>
            </a:r>
            <a:r>
              <a:rPr kumimoji="1" lang="en-US" altLang="zh-CN" dirty="0"/>
              <a:t>repaint</a:t>
            </a:r>
            <a:r>
              <a:rPr kumimoji="1" lang="zh-CN" altLang="en-US" dirty="0"/>
              <a:t>中完成</a:t>
            </a:r>
            <a:r>
              <a:rPr kumimoji="1" lang="en-US" altLang="zh-CN" dirty="0"/>
              <a:t>DOM</a:t>
            </a:r>
            <a:r>
              <a:rPr kumimoji="1" lang="zh-CN" altLang="en-US" dirty="0"/>
              <a:t>的更新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集成依赖</a:t>
            </a:r>
            <a:r>
              <a:rPr kumimoji="1" lang="en-US" altLang="zh-CN" dirty="0"/>
              <a:t>DOM</a:t>
            </a:r>
            <a:r>
              <a:rPr kumimoji="1" lang="zh-CN" altLang="en-US" dirty="0"/>
              <a:t>的第三方库  比如</a:t>
            </a:r>
            <a:r>
              <a:rPr kumimoji="1" lang="en-US" altLang="zh-CN" dirty="0"/>
              <a:t>jQuery</a:t>
            </a:r>
            <a:r>
              <a:rPr kumimoji="1" lang="zh-CN" altLang="en-US" dirty="0"/>
              <a:t>插件</a:t>
            </a:r>
            <a:r>
              <a:rPr kumimoji="1" lang="en-US" altLang="zh-CN" dirty="0" err="1"/>
              <a:t>zTree</a:t>
            </a:r>
            <a:endParaRPr kumimoji="1" lang="en-US" altLang="zh-CN" dirty="0"/>
          </a:p>
          <a:p>
            <a:r>
              <a:rPr kumimoji="1" lang="en-US" altLang="zh-CN" dirty="0" err="1"/>
              <a:t>zTree</a:t>
            </a:r>
            <a:r>
              <a:rPr kumimoji="1" lang="zh-CN" altLang="en-US" dirty="0"/>
              <a:t>依赖于挂载</a:t>
            </a:r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en-US" altLang="zh-CN" dirty="0"/>
              <a:t>Id</a:t>
            </a:r>
            <a:r>
              <a:rPr kumimoji="1" lang="zh-CN" altLang="en-US" dirty="0"/>
              <a:t>是动态的生成的 ，在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nextTick</a:t>
            </a:r>
            <a:r>
              <a:rPr kumimoji="1" lang="zh-CN" altLang="en-US" dirty="0"/>
              <a:t>中保证拿到最新的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内容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JS runtime </a:t>
            </a:r>
            <a:r>
              <a:rPr kumimoji="1" lang="zh-CN" altLang="en-US" dirty="0"/>
              <a:t>提供的</a:t>
            </a:r>
            <a:r>
              <a:rPr kumimoji="1" lang="en-US" altLang="zh-CN" dirty="0" err="1"/>
              <a:t>EventLoop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高喊的 支持高并发 提供的了保证  </a:t>
            </a:r>
            <a:r>
              <a:rPr kumimoji="1" lang="en-US" altLang="zh-CN" dirty="0"/>
              <a:t>dirt</a:t>
            </a:r>
          </a:p>
          <a:p>
            <a:r>
              <a:rPr kumimoji="1" lang="zh-CN" altLang="en-US" dirty="0"/>
              <a:t>并发编程：多进程（各种复杂的</a:t>
            </a:r>
            <a:r>
              <a:rPr kumimoji="1" lang="en-US" altLang="zh-CN" dirty="0"/>
              <a:t>IPC</a:t>
            </a:r>
            <a:r>
              <a:rPr kumimoji="1" lang="zh-CN" altLang="en-US" dirty="0"/>
              <a:t>）、多线程（共享数据的锁机制，线程上下文切换）、单线程</a:t>
            </a:r>
            <a:r>
              <a:rPr kumimoji="1" lang="en-US" altLang="zh-CN" dirty="0" err="1"/>
              <a:t>EventLoop</a:t>
            </a:r>
            <a:r>
              <a:rPr kumimoji="1" lang="zh-CN" altLang="en-US" dirty="0"/>
              <a:t>（对异常错误很脆弱）、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EventLoop</a:t>
            </a:r>
            <a:r>
              <a:rPr kumimoji="1" lang="en-US" altLang="zh-CN" dirty="0"/>
              <a:t> </a:t>
            </a:r>
            <a:r>
              <a:rPr kumimoji="1" lang="zh-CN" altLang="en-US" dirty="0"/>
              <a:t>降低了并发编程 带来的心智负担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（用户态的线程）以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语言为代表 纤程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5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衡量 库 与 框架 标准：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 程序的执行流 是由谁控制。</a:t>
            </a:r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一般，框架接管了应用执行流程  提供诸如</a:t>
            </a:r>
            <a:r>
              <a:rPr kumimoji="1" lang="en-US" altLang="zh-CN" dirty="0"/>
              <a:t>IOC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AOP</a:t>
            </a:r>
            <a:r>
              <a:rPr kumimoji="1" lang="zh-CN" altLang="en-US" dirty="0"/>
              <a:t>等方式 让用户组织业务代码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前端</a:t>
            </a:r>
            <a:r>
              <a:rPr kumimoji="1" lang="en-US" altLang="zh-CN" dirty="0"/>
              <a:t>Angular</a:t>
            </a:r>
            <a:r>
              <a:rPr kumimoji="1" lang="zh-CN" altLang="en-US" dirty="0"/>
              <a:t>能称为 框架</a:t>
            </a:r>
            <a:endParaRPr kumimoji="1" lang="en-US" altLang="zh-CN" dirty="0"/>
          </a:p>
          <a:p>
            <a:r>
              <a:rPr kumimoji="1" lang="en-US" altLang="zh-CN" dirty="0"/>
              <a:t>Vue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抽象封装</a:t>
            </a:r>
            <a:r>
              <a:rPr kumimoji="1" lang="en-US" altLang="zh-CN" dirty="0"/>
              <a:t>UI</a:t>
            </a:r>
            <a:r>
              <a:rPr kumimoji="1" lang="zh-CN" altLang="en-US" dirty="0"/>
              <a:t>的库，对</a:t>
            </a:r>
            <a:r>
              <a:rPr kumimoji="1" lang="en-US" altLang="zh-CN" dirty="0"/>
              <a:t>MDV</a:t>
            </a:r>
            <a:r>
              <a:rPr kumimoji="1" lang="zh-CN" altLang="en-US" dirty="0"/>
              <a:t>实现方式不同，诞生了</a:t>
            </a:r>
            <a:r>
              <a:rPr kumimoji="1" lang="en-US" altLang="zh-CN" dirty="0"/>
              <a:t>Vue </a:t>
            </a:r>
            <a:r>
              <a:rPr kumimoji="1" lang="zh-CN" altLang="en-US" dirty="0"/>
              <a:t>与 </a:t>
            </a:r>
            <a:r>
              <a:rPr kumimoji="1" lang="en-US" altLang="zh-CN" dirty="0"/>
              <a:t>React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 A 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回顾下，前端开发历史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产生了大量的 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代码，它们连接着 各种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静态页面，和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样式文件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没有规范的代码组织方式，无法满足页面规模化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模块化的思想自然诞生了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模块化思想自然就诞生了，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[</a:t>
            </a:r>
            <a:r>
              <a:rPr kumimoji="1" lang="zh-CN" altLang="en-US" dirty="0"/>
              <a:t>单独的模块</a:t>
            </a:r>
            <a:r>
              <a:rPr kumimoji="1" lang="en-US" altLang="zh-CN" dirty="0"/>
              <a:t>]</a:t>
            </a:r>
            <a:r>
              <a:rPr kumimoji="1" lang="zh-CN" altLang="en-US" dirty="0"/>
              <a:t>都同时具备 </a:t>
            </a:r>
            <a:r>
              <a:rPr kumimoji="1" lang="en-US" altLang="zh-CN" dirty="0"/>
              <a:t>UI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）及 交互逻辑（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），这个单独的模块 我们称为组件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组件 从设计层面而诞生的 抽象概念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实质从程序的角度，它是称为 模块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分治：良好的代码组织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页面逻辑复杂后</a:t>
            </a:r>
            <a:r>
              <a:rPr kumimoji="1" lang="en-US" altLang="zh-CN" dirty="0"/>
              <a:t>  </a:t>
            </a:r>
            <a:r>
              <a:rPr kumimoji="1" lang="zh-CN" altLang="en-US" dirty="0"/>
              <a:t>开发流程优化为分工协作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集合开源的资源，容易生成社区，诞生了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包管理的中央仓库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组件化的优势自然通模块一样：</a:t>
            </a:r>
            <a:endParaRPr kumimoji="1" lang="en-US" altLang="zh-CN" dirty="0"/>
          </a:p>
          <a:p>
            <a:r>
              <a:rPr kumimoji="1" lang="zh-CN" altLang="en-US" dirty="0"/>
              <a:t>代码组织</a:t>
            </a:r>
            <a:endParaRPr kumimoji="1" lang="en-US" altLang="zh-CN" dirty="0"/>
          </a:p>
          <a:p>
            <a:r>
              <a:rPr kumimoji="1" lang="zh-CN" altLang="en-US" dirty="0"/>
              <a:t>解决依赖</a:t>
            </a:r>
            <a:endParaRPr kumimoji="1" lang="en-US" altLang="zh-CN" dirty="0"/>
          </a:p>
          <a:p>
            <a:r>
              <a:rPr kumimoji="1" lang="zh-CN" altLang="en-US" dirty="0"/>
              <a:t>分工协作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看下细节 </a:t>
            </a:r>
            <a:r>
              <a:rPr kumimoji="1" lang="en-US" altLang="zh-CN" dirty="0"/>
              <a:t>Vue</a:t>
            </a:r>
            <a:r>
              <a:rPr kumimoji="1" lang="zh-CN" altLang="en-US" dirty="0"/>
              <a:t>是如何做的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【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看到例子：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Comp1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Comp2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组件声明的例子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】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7063-0871-48DF-B39B-A209CCECAC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weixin_38704338/article/details/7910323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520" y="1059365"/>
            <a:ext cx="6508223" cy="145523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基础知识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作者：许炎</a:t>
            </a:r>
            <a:endParaRPr lang="en-US" altLang="zh-CN" sz="2400" dirty="0"/>
          </a:p>
          <a:p>
            <a:r>
              <a:rPr lang="zh-CN" altLang="en-US" sz="2400" dirty="0"/>
              <a:t>日期：</a:t>
            </a:r>
            <a:r>
              <a:rPr lang="en-US" altLang="zh-CN" sz="2400" dirty="0"/>
              <a:t>2018/08/14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069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32" y="1638774"/>
            <a:ext cx="6082666" cy="4765938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48" y="122143"/>
            <a:ext cx="9499680" cy="103587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将页面分割成单独的</a:t>
            </a:r>
            <a:r>
              <a:rPr lang="en-US" altLang="zh-CN" sz="6000" dirty="0"/>
              <a:t>“</a:t>
            </a:r>
            <a:r>
              <a:rPr lang="zh-CN" altLang="en-US" sz="6000" dirty="0"/>
              <a:t>模块</a:t>
            </a:r>
            <a:r>
              <a:rPr lang="en-US" altLang="zh-CN" sz="6000" dirty="0"/>
              <a:t>”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DF9B8-8F7F-4ED6-9E91-966408318565}"/>
              </a:ext>
            </a:extLst>
          </p:cNvPr>
          <p:cNvSpPr txBox="1"/>
          <p:nvPr/>
        </p:nvSpPr>
        <p:spPr>
          <a:xfrm>
            <a:off x="489048" y="1638774"/>
            <a:ext cx="4523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每个单独的模块都同时具备 </a:t>
            </a:r>
            <a:r>
              <a:rPr kumimoji="1" lang="en-US" altLang="zh-CN" dirty="0"/>
              <a:t>UI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）及 交互逻辑（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），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封装了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UI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及交互逻辑的模块称为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”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组件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”</a:t>
            </a:r>
            <a:endParaRPr kumimoji="1"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50" y="1518773"/>
            <a:ext cx="5732959" cy="5201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10" y="137289"/>
            <a:ext cx="9499680" cy="103587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页面组件化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A94FA3-6F74-436C-822E-43D79DEC7577}"/>
              </a:ext>
            </a:extLst>
          </p:cNvPr>
          <p:cNvSpPr txBox="1"/>
          <p:nvPr/>
        </p:nvSpPr>
        <p:spPr>
          <a:xfrm>
            <a:off x="506210" y="1638774"/>
            <a:ext cx="452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分工协作各自负责</a:t>
            </a:r>
            <a:r>
              <a:rPr lang="zh-CN" altLang="en-US" b="1" dirty="0"/>
              <a:t>部分页面</a:t>
            </a:r>
            <a:r>
              <a:rPr lang="zh-CN" altLang="en-US" dirty="0"/>
              <a:t>的渲染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站在巨人的肩膀上，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2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DA0C87-F93B-4784-8678-E77544A0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83" y="154745"/>
            <a:ext cx="4130365" cy="67032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5EC251-6815-4AEA-92AF-608DF58F4E46}"/>
              </a:ext>
            </a:extLst>
          </p:cNvPr>
          <p:cNvSpPr txBox="1"/>
          <p:nvPr/>
        </p:nvSpPr>
        <p:spPr>
          <a:xfrm>
            <a:off x="626462" y="1752046"/>
            <a:ext cx="620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JS</a:t>
            </a:r>
            <a:r>
              <a:rPr lang="zh-CN" altLang="en-US" dirty="0"/>
              <a:t>对象完成组件的定义，该对象的选项与</a:t>
            </a:r>
            <a:r>
              <a:rPr lang="en-US" altLang="zh-CN" dirty="0"/>
              <a:t>Vue</a:t>
            </a:r>
            <a:r>
              <a:rPr lang="zh-CN" altLang="en-US" dirty="0"/>
              <a:t>构造器参数的选项保存一致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新增了</a:t>
            </a:r>
            <a:r>
              <a:rPr lang="en-US" altLang="zh-CN" dirty="0"/>
              <a:t>template </a:t>
            </a:r>
            <a:r>
              <a:rPr lang="zh-CN" altLang="en-US" dirty="0"/>
              <a:t>及 </a:t>
            </a:r>
            <a:r>
              <a:rPr lang="en-US" altLang="zh-CN" dirty="0"/>
              <a:t>props</a:t>
            </a:r>
            <a:r>
              <a:rPr lang="zh-CN" altLang="en-US" dirty="0"/>
              <a:t>属性，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属性变更为函数</a:t>
            </a:r>
            <a:r>
              <a:rPr lang="en-US" altLang="zh-CN" dirty="0"/>
              <a:t>(</a:t>
            </a:r>
            <a:r>
              <a:rPr lang="zh-CN" altLang="en-US" dirty="0"/>
              <a:t>工厂函数</a:t>
            </a:r>
            <a:r>
              <a:rPr lang="en-US" altLang="zh-CN" dirty="0"/>
              <a:t>)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C8A4D2E-BF7A-42CF-B947-D7EB445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48" y="120128"/>
            <a:ext cx="9499680" cy="103587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组件声明</a:t>
            </a:r>
          </a:p>
        </p:txBody>
      </p:sp>
    </p:spTree>
    <p:extLst>
      <p:ext uri="{BB962C8B-B14F-4D97-AF65-F5344CB8AC3E}">
        <p14:creationId xmlns:p14="http://schemas.microsoft.com/office/powerpoint/2010/main" val="312371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1842868"/>
            <a:ext cx="4358881" cy="474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96" y="3074738"/>
            <a:ext cx="6150706" cy="351444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48" y="120128"/>
            <a:ext cx="9499680" cy="103587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组件注册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A1E85-42EA-47D9-AA7B-CF6D384D69FB}"/>
              </a:ext>
            </a:extLst>
          </p:cNvPr>
          <p:cNvSpPr txBox="1"/>
          <p:nvPr/>
        </p:nvSpPr>
        <p:spPr>
          <a:xfrm>
            <a:off x="5718196" y="1287082"/>
            <a:ext cx="5310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组件注册自定义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全局注册使用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en-US" dirty="0"/>
              <a:t>，需要</a:t>
            </a:r>
            <a:r>
              <a:rPr lang="zh-CN" altLang="en-US" b="1" dirty="0">
                <a:solidFill>
                  <a:srgbClr val="00B050"/>
                </a:solidFill>
              </a:rPr>
              <a:t>在</a:t>
            </a:r>
            <a:r>
              <a:rPr lang="en-US" altLang="zh-CN" b="1" dirty="0">
                <a:solidFill>
                  <a:srgbClr val="00B050"/>
                </a:solidFill>
              </a:rPr>
              <a:t>Vue</a:t>
            </a:r>
            <a:r>
              <a:rPr lang="zh-CN" altLang="en-US" b="1" dirty="0">
                <a:solidFill>
                  <a:srgbClr val="00B050"/>
                </a:solidFill>
              </a:rPr>
              <a:t>的根实例之前</a:t>
            </a:r>
            <a:r>
              <a:rPr lang="zh-CN" altLang="en-US" dirty="0"/>
              <a:t>进行操作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局部注册在 </a:t>
            </a:r>
            <a:r>
              <a:rPr lang="en-US" altLang="zh-CN" dirty="0"/>
              <a:t>new Vue(options) </a:t>
            </a:r>
            <a:r>
              <a:rPr lang="zh-CN" altLang="en-US" dirty="0"/>
              <a:t>构造器</a:t>
            </a:r>
            <a:r>
              <a:rPr lang="zh-CN" altLang="en-US" b="1" dirty="0">
                <a:solidFill>
                  <a:srgbClr val="00B050"/>
                </a:solidFill>
              </a:rPr>
              <a:t>参数中</a:t>
            </a:r>
            <a:r>
              <a:rPr lang="en-US" altLang="zh-CN" b="1" dirty="0">
                <a:solidFill>
                  <a:srgbClr val="00B050"/>
                </a:solidFill>
              </a:rPr>
              <a:t>components</a:t>
            </a:r>
            <a:r>
              <a:rPr lang="zh-CN" altLang="en-US" b="1" dirty="0">
                <a:solidFill>
                  <a:srgbClr val="00B050"/>
                </a:solidFill>
              </a:rPr>
              <a:t>指定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7BA21B-7567-4BC7-AF8D-119ED02EC2F4}"/>
              </a:ext>
            </a:extLst>
          </p:cNvPr>
          <p:cNvSpPr txBox="1"/>
          <p:nvPr/>
        </p:nvSpPr>
        <p:spPr>
          <a:xfrm>
            <a:off x="540553" y="1287082"/>
            <a:ext cx="457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组件的本质：构造器函数</a:t>
            </a:r>
          </a:p>
        </p:txBody>
      </p:sp>
    </p:spTree>
    <p:extLst>
      <p:ext uri="{BB962C8B-B14F-4D97-AF65-F5344CB8AC3E}">
        <p14:creationId xmlns:p14="http://schemas.microsoft.com/office/powerpoint/2010/main" val="296187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773" y="171611"/>
            <a:ext cx="5123171" cy="1104516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单一根元素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59298-E0B6-49C1-991D-72F49DBF4964}"/>
              </a:ext>
            </a:extLst>
          </p:cNvPr>
          <p:cNvSpPr txBox="1"/>
          <p:nvPr/>
        </p:nvSpPr>
        <p:spPr>
          <a:xfrm>
            <a:off x="986772" y="2026116"/>
            <a:ext cx="614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自定义组件模块必须保证有且仅有一个顶层根节点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ADF56-B1E4-4E58-B4B6-CE4D3870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38" y="2817230"/>
            <a:ext cx="6192776" cy="34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1" y="282827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Data</a:t>
            </a:r>
            <a:r>
              <a:rPr lang="zh-CN" altLang="en-US" sz="6000" dirty="0"/>
              <a:t>属性必须是函数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C17356-05ED-436C-9EDF-B755B111C95D}"/>
              </a:ext>
            </a:extLst>
          </p:cNvPr>
          <p:cNvSpPr txBox="1"/>
          <p:nvPr/>
        </p:nvSpPr>
        <p:spPr>
          <a:xfrm>
            <a:off x="677841" y="2028565"/>
            <a:ext cx="86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响应数据是组件的私有属性表示当前组件的状态，每个组件应当具备独立的拷贝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使用工厂方法每次创建独立的</a:t>
            </a:r>
            <a:r>
              <a:rPr lang="en-US" altLang="zh-CN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使用引用类型数据很方便创建组件之间的共享数据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15AEF7-10DF-463D-9DCE-3E207F51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0" y="3629108"/>
            <a:ext cx="5660330" cy="25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1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D9E9D7-4EA6-46B0-9F4D-4FE0E9768DA3}"/>
              </a:ext>
            </a:extLst>
          </p:cNvPr>
          <p:cNvSpPr txBox="1"/>
          <p:nvPr/>
        </p:nvSpPr>
        <p:spPr>
          <a:xfrm>
            <a:off x="2772427" y="2271673"/>
            <a:ext cx="82381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en-US" sz="2800" dirty="0"/>
              <a:t>属性-props</a:t>
            </a: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/>
              <a:t>事件-Event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/>
              <a:t>方法-methods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zh-CN" altLang="en-US" sz="2800" dirty="0"/>
              <a:t>插槽</a:t>
            </a:r>
            <a:r>
              <a:rPr lang="en-US" altLang="zh-CN" sz="2800" dirty="0"/>
              <a:t>-slots</a:t>
            </a:r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00FD4AB-338F-4304-8BA5-90F9A8D9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1" y="282827"/>
            <a:ext cx="7388657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组件对外暴露</a:t>
            </a:r>
            <a:r>
              <a:rPr lang="en-US" altLang="zh-CN" sz="6000" dirty="0"/>
              <a:t>API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944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1" y="282827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zh-CN" sz="6000" dirty="0" err="1"/>
              <a:t>Prop</a:t>
            </a:r>
            <a:r>
              <a:rPr lang="en-US" altLang="en-US" sz="6000" dirty="0" err="1"/>
              <a:t>接受外部输入</a:t>
            </a:r>
            <a:endParaRPr lang="zh-CN" altLang="en-US" sz="6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4F9786-15CB-4D9B-962B-FAD1BE62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3" y="2061887"/>
            <a:ext cx="6904908" cy="1448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270CC1-AF33-4425-8DEE-6C5D56DB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43" y="4943228"/>
            <a:ext cx="6904908" cy="12246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5F7CA4-CA35-4FAB-9A8C-C940E6072434}"/>
              </a:ext>
            </a:extLst>
          </p:cNvPr>
          <p:cNvSpPr txBox="1"/>
          <p:nvPr/>
        </p:nvSpPr>
        <p:spPr>
          <a:xfrm>
            <a:off x="852543" y="4224566"/>
            <a:ext cx="86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</a:t>
            </a:r>
            <a:r>
              <a:rPr lang="en-US" altLang="zh-CN" dirty="0"/>
              <a:t>v-bind</a:t>
            </a:r>
            <a:r>
              <a:rPr lang="zh-CN" altLang="en-US" dirty="0"/>
              <a:t>可以给组件传入动态的内容，</a:t>
            </a:r>
            <a:r>
              <a:rPr lang="en-US" altLang="zh-CN" dirty="0"/>
              <a:t>prop</a:t>
            </a:r>
            <a:r>
              <a:rPr lang="zh-CN" altLang="en-US" dirty="0"/>
              <a:t>也是响应式，变更同样驱动视图变化</a:t>
            </a:r>
          </a:p>
        </p:txBody>
      </p:sp>
    </p:spTree>
    <p:extLst>
      <p:ext uri="{BB962C8B-B14F-4D97-AF65-F5344CB8AC3E}">
        <p14:creationId xmlns:p14="http://schemas.microsoft.com/office/powerpoint/2010/main" val="15836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1" y="282827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Event</a:t>
            </a:r>
            <a:r>
              <a:rPr lang="zh-CN" altLang="en-US" sz="6000" dirty="0"/>
              <a:t>对外输出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16" y="1591962"/>
            <a:ext cx="7504349" cy="3590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14" y="5572046"/>
            <a:ext cx="7493713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5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41" y="282827"/>
            <a:ext cx="7388657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容器组件</a:t>
            </a:r>
            <a:r>
              <a:rPr lang="en-US" altLang="zh-CN" sz="6000" dirty="0"/>
              <a:t>Slot</a:t>
            </a:r>
            <a:r>
              <a:rPr lang="zh-CN" altLang="en-US" sz="6000" dirty="0"/>
              <a:t>插槽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83175B-8D35-49C9-80F1-32E94852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61" y="1817652"/>
            <a:ext cx="5083478" cy="1361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2BFB14-7AFC-4E4F-879B-45080C117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61" y="3995493"/>
            <a:ext cx="5083478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9F8DD0-4FB5-4828-93BB-E030CAD8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67" y="0"/>
            <a:ext cx="7071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44" y="211645"/>
            <a:ext cx="11577936" cy="945478"/>
          </a:xfrm>
        </p:spPr>
        <p:txBody>
          <a:bodyPr>
            <a:normAutofit fontScale="90000"/>
          </a:bodyPr>
          <a:lstStyle/>
          <a:p>
            <a:br>
              <a:rPr lang="en-US" altLang="zh-CN" sz="6000" dirty="0"/>
            </a:br>
            <a:r>
              <a:rPr lang="zh-CN" altLang="en-US" sz="5300" dirty="0"/>
              <a:t>发布</a:t>
            </a:r>
            <a:r>
              <a:rPr lang="en-US" altLang="zh-CN" sz="5300" dirty="0"/>
              <a:t>-</a:t>
            </a:r>
            <a:r>
              <a:rPr lang="zh-CN" altLang="en-US" sz="5300" dirty="0"/>
              <a:t>订阅模式</a:t>
            </a:r>
            <a:r>
              <a:rPr lang="en-US" altLang="zh-CN" sz="5300" dirty="0" err="1"/>
              <a:t>this.$on</a:t>
            </a:r>
            <a:r>
              <a:rPr lang="zh-CN" altLang="en-US" sz="5300" dirty="0"/>
              <a:t> </a:t>
            </a:r>
            <a:r>
              <a:rPr lang="en-US" altLang="zh-CN" sz="5300" dirty="0"/>
              <a:t>&amp;&amp;</a:t>
            </a:r>
            <a:r>
              <a:rPr lang="zh-CN" altLang="en-US" sz="5300" dirty="0"/>
              <a:t> </a:t>
            </a:r>
            <a:r>
              <a:rPr lang="en-US" altLang="zh-CN" sz="5300" dirty="0"/>
              <a:t>this.</a:t>
            </a:r>
            <a:r>
              <a:rPr lang="zh-CN" altLang="en-US" sz="5300" dirty="0"/>
              <a:t>$</a:t>
            </a:r>
            <a:r>
              <a:rPr lang="en-US" altLang="zh-CN" sz="5300" dirty="0"/>
              <a:t>emit </a:t>
            </a:r>
            <a:endParaRPr lang="zh-CN" altLang="en-US" sz="53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0" y="2000506"/>
            <a:ext cx="5439830" cy="20410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1855D4-B1D4-4301-B533-2A948E535F61}"/>
              </a:ext>
            </a:extLst>
          </p:cNvPr>
          <p:cNvSpPr txBox="1"/>
          <p:nvPr/>
        </p:nvSpPr>
        <p:spPr>
          <a:xfrm>
            <a:off x="656171" y="1508082"/>
            <a:ext cx="543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Vue</a:t>
            </a:r>
            <a:r>
              <a:rPr lang="zh-CN" altLang="en-US" dirty="0"/>
              <a:t>实例就是一个事件对象：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C0DBD-7776-42A4-922E-249550610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64" y="2000506"/>
            <a:ext cx="4108699" cy="43219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5610B8-93D6-445C-90DE-92DE8A727A50}"/>
              </a:ext>
            </a:extLst>
          </p:cNvPr>
          <p:cNvSpPr txBox="1"/>
          <p:nvPr/>
        </p:nvSpPr>
        <p:spPr>
          <a:xfrm>
            <a:off x="6759205" y="1508082"/>
            <a:ext cx="53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组件之间的通信</a:t>
            </a:r>
            <a:r>
              <a:rPr lang="en-US" altLang="zh-CN" dirty="0"/>
              <a:t>:</a:t>
            </a:r>
            <a:r>
              <a:rPr lang="zh-CN" altLang="en-US" dirty="0"/>
              <a:t>全局的</a:t>
            </a:r>
            <a:r>
              <a:rPr lang="en-US" altLang="zh-CN" dirty="0" err="1"/>
              <a:t>EventBus</a:t>
            </a:r>
            <a:r>
              <a:rPr lang="zh-CN" altLang="en-US" dirty="0"/>
              <a:t>对象解决</a:t>
            </a:r>
          </a:p>
        </p:txBody>
      </p:sp>
    </p:spTree>
    <p:extLst>
      <p:ext uri="{BB962C8B-B14F-4D97-AF65-F5344CB8AC3E}">
        <p14:creationId xmlns:p14="http://schemas.microsoft.com/office/powerpoint/2010/main" val="317572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143" y="540243"/>
            <a:ext cx="7388657" cy="1224644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动态</a:t>
            </a:r>
            <a:r>
              <a:rPr lang="zh-CN" altLang="en-US" sz="6000" dirty="0"/>
              <a:t>组件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33" y="2116837"/>
            <a:ext cx="7634101" cy="9206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79" y="3895043"/>
            <a:ext cx="7632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25" y="344694"/>
            <a:ext cx="5964148" cy="122464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异步组件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1E984-FFD8-469C-B07F-E27406F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89" y="2167128"/>
            <a:ext cx="8213705" cy="3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33" y="626048"/>
            <a:ext cx="5964148" cy="1224644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递归</a:t>
            </a:r>
            <a:r>
              <a:rPr lang="zh-CN" altLang="en-US" sz="6000" dirty="0"/>
              <a:t>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D9E9D7-4EA6-46B0-9F4D-4FE0E9768DA3}"/>
              </a:ext>
            </a:extLst>
          </p:cNvPr>
          <p:cNvSpPr txBox="1"/>
          <p:nvPr/>
        </p:nvSpPr>
        <p:spPr>
          <a:xfrm>
            <a:off x="2450971" y="2826231"/>
            <a:ext cx="8238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en-US" sz="2800" dirty="0" err="1"/>
              <a:t>组件必须具备name属性</a:t>
            </a: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en-US" sz="2800" dirty="0"/>
              <a:t>在组件的模板/渲染函数中指定递归出口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64" y="2359318"/>
            <a:ext cx="4694102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三、表单验证</a:t>
            </a:r>
          </a:p>
        </p:txBody>
      </p:sp>
    </p:spTree>
    <p:extLst>
      <p:ext uri="{BB962C8B-B14F-4D97-AF65-F5344CB8AC3E}">
        <p14:creationId xmlns:p14="http://schemas.microsoft.com/office/powerpoint/2010/main" val="2359826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80" y="1132631"/>
            <a:ext cx="4925712" cy="47707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549154"/>
            <a:ext cx="5421148" cy="59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00" y="1504856"/>
            <a:ext cx="6145850" cy="1455234"/>
          </a:xfrm>
        </p:spPr>
        <p:txBody>
          <a:bodyPr/>
          <a:lstStyle/>
          <a:p>
            <a:r>
              <a:rPr lang="zh-CN" altLang="en-US" dirty="0"/>
              <a:t>完结</a:t>
            </a:r>
            <a:r>
              <a:rPr lang="en-US" altLang="zh-CN" dirty="0"/>
              <a:t>-FAQ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98EA6-17FF-415D-9C2C-3D9DBB45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048" y="4625527"/>
            <a:ext cx="4279391" cy="11731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谢谢！</a:t>
            </a:r>
            <a:r>
              <a:rPr lang="en-US" altLang="zh-CN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  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1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9320D13-4E4D-4126-A1A8-9E83B260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6" y="6927"/>
            <a:ext cx="7038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465" y="411866"/>
            <a:ext cx="9317504" cy="106052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D9E9D7-4EA6-46B0-9F4D-4FE0E9768DA3}"/>
              </a:ext>
            </a:extLst>
          </p:cNvPr>
          <p:cNvSpPr txBox="1"/>
          <p:nvPr/>
        </p:nvSpPr>
        <p:spPr>
          <a:xfrm>
            <a:off x="2711718" y="2145137"/>
            <a:ext cx="82381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Vue常用实例方法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/>
              <a:t>组件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/>
              <a:t>表单验证</a:t>
            </a:r>
            <a:endParaRPr lang="en-US" altLang="zh-CN" sz="28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5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701" y="2530929"/>
            <a:ext cx="7239026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一、</a:t>
            </a:r>
            <a:r>
              <a:rPr lang="en-US" altLang="zh-CN" sz="6000" dirty="0" err="1"/>
              <a:t>Vue</a:t>
            </a:r>
            <a:r>
              <a:rPr lang="zh-CN" altLang="en-US" sz="6000" dirty="0"/>
              <a:t>常用实例方法</a:t>
            </a:r>
          </a:p>
        </p:txBody>
      </p:sp>
    </p:spTree>
    <p:extLst>
      <p:ext uri="{BB962C8B-B14F-4D97-AF65-F5344CB8AC3E}">
        <p14:creationId xmlns:p14="http://schemas.microsoft.com/office/powerpoint/2010/main" val="11894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89" y="140676"/>
            <a:ext cx="7926524" cy="1083967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监听数组变化</a:t>
            </a:r>
            <a:r>
              <a:rPr lang="en-US" altLang="zh-CN" sz="6000" dirty="0" err="1"/>
              <a:t>this.$set</a:t>
            </a:r>
            <a:endParaRPr lang="zh-CN" altLang="en-US" sz="6000" dirty="0"/>
          </a:p>
        </p:txBody>
      </p:sp>
      <p:pic>
        <p:nvPicPr>
          <p:cNvPr id="4" name="图片 3" descr="3A4611C5-DD2D-45E9-8F25-4D63C3BFE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36" y="2019938"/>
            <a:ext cx="4403188" cy="4234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86938E-F33C-484B-AEF1-B27D44D5E193}"/>
              </a:ext>
            </a:extLst>
          </p:cNvPr>
          <p:cNvSpPr txBox="1"/>
          <p:nvPr/>
        </p:nvSpPr>
        <p:spPr>
          <a:xfrm>
            <a:off x="558018" y="1828801"/>
            <a:ext cx="6182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Vue</a:t>
            </a:r>
            <a:r>
              <a:rPr lang="zh-CN" altLang="en-US" dirty="0">
                <a:latin typeface="+mn-ea"/>
              </a:rPr>
              <a:t>包装数组的</a:t>
            </a:r>
            <a:r>
              <a:rPr lang="en-US" altLang="zh-CN" dirty="0">
                <a:latin typeface="+mn-ea"/>
              </a:rPr>
              <a:t> mutable</a:t>
            </a:r>
            <a:r>
              <a:rPr lang="zh-CN" altLang="en-US" dirty="0">
                <a:latin typeface="+mn-ea"/>
              </a:rPr>
              <a:t>方法 </a:t>
            </a:r>
            <a:r>
              <a:rPr lang="en-US" altLang="zh-CN" dirty="0">
                <a:latin typeface="+mn-ea"/>
              </a:rPr>
              <a:t>push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pop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shift</a:t>
            </a:r>
            <a:r>
              <a:rPr lang="zh-CN" altLang="en-US" dirty="0">
                <a:latin typeface="+mn-ea"/>
              </a:rPr>
              <a:t>等等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数组的</a:t>
            </a:r>
            <a:r>
              <a:rPr lang="en-US" altLang="zh-CN" dirty="0">
                <a:latin typeface="+mn-ea"/>
              </a:rPr>
              <a:t>immutable</a:t>
            </a:r>
            <a:r>
              <a:rPr lang="zh-CN" altLang="en-US" dirty="0">
                <a:latin typeface="+mn-ea"/>
              </a:rPr>
              <a:t>方法</a:t>
            </a:r>
            <a:r>
              <a:rPr lang="en-US" altLang="zh-CN" dirty="0">
                <a:latin typeface="+mn-ea"/>
              </a:rPr>
              <a:t>filter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concat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slice</a:t>
            </a:r>
            <a:r>
              <a:rPr lang="zh-CN" altLang="en-US" dirty="0">
                <a:latin typeface="+mn-ea"/>
              </a:rPr>
              <a:t>使用产生的新数组替换原值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通过索引改变数组的值使用</a:t>
            </a:r>
            <a:r>
              <a:rPr lang="en-US" altLang="zh-CN" dirty="0" err="1">
                <a:latin typeface="+mn-ea"/>
              </a:rPr>
              <a:t>this.$set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改变数组长度使用</a:t>
            </a:r>
            <a:r>
              <a:rPr lang="en-US" altLang="zh-CN" dirty="0">
                <a:latin typeface="+mn-ea"/>
              </a:rPr>
              <a:t>splice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65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00" y="188772"/>
            <a:ext cx="10769725" cy="1232894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监听数据变化</a:t>
            </a:r>
            <a:r>
              <a:rPr lang="en-US" altLang="zh-CN" sz="6000" dirty="0" err="1"/>
              <a:t>this.$watch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8" y="2885806"/>
            <a:ext cx="4762500" cy="3698798"/>
          </a:xfrm>
          <a:prstGeom prst="rect">
            <a:avLst/>
          </a:prstGeom>
        </p:spPr>
      </p:pic>
      <p:pic>
        <p:nvPicPr>
          <p:cNvPr id="5" name="图片 4" descr="F1489B62-BD32-4E2C-9C8A-86356AB8767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7" y="2885806"/>
            <a:ext cx="4658925" cy="2042050"/>
          </a:xfrm>
          <a:prstGeom prst="rect">
            <a:avLst/>
          </a:prstGeom>
        </p:spPr>
      </p:pic>
      <p:pic>
        <p:nvPicPr>
          <p:cNvPr id="7" name="图片 6" descr="0977D61C-550B-4D04-B905-327A629370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67" y="4827938"/>
            <a:ext cx="4656527" cy="1630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1CD619-33BE-46A8-9247-8685319CD8FA}"/>
              </a:ext>
            </a:extLst>
          </p:cNvPr>
          <p:cNvSpPr txBox="1"/>
          <p:nvPr/>
        </p:nvSpPr>
        <p:spPr>
          <a:xfrm>
            <a:off x="893708" y="1559114"/>
            <a:ext cx="807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监控的对象支持 </a:t>
            </a:r>
            <a:r>
              <a:rPr lang="en-US" altLang="zh-CN" dirty="0"/>
              <a:t>keypath</a:t>
            </a:r>
            <a:r>
              <a:rPr lang="zh-CN" altLang="en-US" dirty="0"/>
              <a:t>、计算属性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相比计算属性</a:t>
            </a:r>
            <a:r>
              <a:rPr lang="en-US" altLang="zh-CN" dirty="0"/>
              <a:t>computed</a:t>
            </a:r>
          </a:p>
          <a:p>
            <a:r>
              <a:rPr lang="en-US" altLang="zh-CN" dirty="0"/>
              <a:t>     	1.</a:t>
            </a:r>
            <a:r>
              <a:rPr lang="zh-CN" altLang="en-US" dirty="0"/>
              <a:t>能进行异步操作支持更灵活的业务逻辑，</a:t>
            </a:r>
            <a:endParaRPr lang="en-US" altLang="zh-CN" dirty="0"/>
          </a:p>
          <a:p>
            <a:r>
              <a:rPr lang="en-US" altLang="zh-CN" dirty="0"/>
              <a:t>      	2.</a:t>
            </a:r>
            <a:r>
              <a:rPr lang="zh-CN" altLang="en-US" dirty="0"/>
              <a:t>无缓存</a:t>
            </a:r>
          </a:p>
        </p:txBody>
      </p:sp>
    </p:spTree>
    <p:extLst>
      <p:ext uri="{BB962C8B-B14F-4D97-AF65-F5344CB8AC3E}">
        <p14:creationId xmlns:p14="http://schemas.microsoft.com/office/powerpoint/2010/main" val="2068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01" y="120128"/>
            <a:ext cx="10701074" cy="110451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DOM</a:t>
            </a:r>
            <a:r>
              <a:rPr lang="zh-CN" altLang="en-US" sz="6000" dirty="0"/>
              <a:t>操作</a:t>
            </a:r>
            <a:r>
              <a:rPr lang="en-US" altLang="zh-CN" sz="6000" dirty="0"/>
              <a:t>this.$</a:t>
            </a:r>
            <a:r>
              <a:rPr lang="en-US" altLang="zh-CN" sz="6000" dirty="0" err="1"/>
              <a:t>nextTick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73" y="2178858"/>
            <a:ext cx="4556603" cy="36356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ED33CF-C2FD-4B3D-8F52-498246CFF9A6}"/>
              </a:ext>
            </a:extLst>
          </p:cNvPr>
          <p:cNvSpPr txBox="1"/>
          <p:nvPr/>
        </p:nvSpPr>
        <p:spPr>
          <a:xfrm>
            <a:off x="557701" y="1664796"/>
            <a:ext cx="654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en-US" altLang="zh-CN" b="1" dirty="0"/>
              <a:t>Vue</a:t>
            </a:r>
            <a:r>
              <a:rPr lang="zh-CN" altLang="en-US" b="1" dirty="0"/>
              <a:t>异步的、批量的</a:t>
            </a:r>
            <a:r>
              <a:rPr lang="zh-CN" altLang="en-US" dirty="0"/>
              <a:t>修改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变更响应数据将对应修改视图的</a:t>
            </a:r>
            <a:r>
              <a:rPr lang="en-US" altLang="zh-CN" dirty="0"/>
              <a:t>hander</a:t>
            </a:r>
            <a:r>
              <a:rPr lang="zh-CN" altLang="en-US" dirty="0"/>
              <a:t>压入缓存队列</a:t>
            </a:r>
            <a:r>
              <a:rPr lang="en-US" altLang="zh-CN" dirty="0"/>
              <a:t>microtask</a:t>
            </a:r>
          </a:p>
          <a:p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在本轮</a:t>
            </a:r>
            <a:r>
              <a:rPr lang="en-US" altLang="zh-CN" dirty="0"/>
              <a:t>tick</a:t>
            </a:r>
            <a:r>
              <a:rPr lang="zh-CN" altLang="en-US" dirty="0"/>
              <a:t>执行末尾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当前的函数栈帧为空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/>
              <a:t>，取出</a:t>
            </a:r>
            <a:r>
              <a:rPr lang="en-US" altLang="zh-CN" dirty="0"/>
              <a:t>microtask</a:t>
            </a:r>
            <a:r>
              <a:rPr lang="zh-CN" altLang="en-US" dirty="0"/>
              <a:t>中的全部任务执行，完成</a:t>
            </a:r>
            <a:r>
              <a:rPr lang="en-US" altLang="zh-CN" dirty="0"/>
              <a:t>DOM</a:t>
            </a:r>
            <a:r>
              <a:rPr lang="zh-CN" altLang="en-US" dirty="0"/>
              <a:t>的批量更新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8EFC18-8A61-496B-B93A-C1EFA9274472}"/>
              </a:ext>
            </a:extLst>
          </p:cNvPr>
          <p:cNvSpPr txBox="1"/>
          <p:nvPr/>
        </p:nvSpPr>
        <p:spPr>
          <a:xfrm>
            <a:off x="7413673" y="1664796"/>
            <a:ext cx="45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nextTick</a:t>
            </a:r>
            <a:r>
              <a:rPr lang="zh-CN" altLang="en-US" dirty="0"/>
              <a:t>手动的往</a:t>
            </a:r>
            <a:r>
              <a:rPr lang="en-US" altLang="zh-CN" dirty="0"/>
              <a:t>microtask</a:t>
            </a:r>
            <a:r>
              <a:rPr lang="zh-CN" altLang="en-US" dirty="0"/>
              <a:t>中插入</a:t>
            </a:r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3FB31-61E0-4914-8C3A-92EAE3712AD5}"/>
              </a:ext>
            </a:extLst>
          </p:cNvPr>
          <p:cNvSpPr/>
          <p:nvPr/>
        </p:nvSpPr>
        <p:spPr>
          <a:xfrm>
            <a:off x="720153" y="5814542"/>
            <a:ext cx="10376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深入学习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EventLoop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CN" dirty="0">
                <a:solidFill>
                  <a:srgbClr val="00B0F0"/>
                </a:solidFill>
              </a:rPr>
              <a:t> https://github.com/vtronxy/blogs/blob/master/JAVASCRIPT%E7%B3%BB%E5%88%97/%E5%BC%82%E6%AD%A5%E5%A4%84%E7%90%86-eventloop(%E4%B8%89).md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583" y="225718"/>
            <a:ext cx="3029314" cy="122464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二、组件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34C529-92C1-40E1-9AAF-41C4B115DE18}"/>
              </a:ext>
            </a:extLst>
          </p:cNvPr>
          <p:cNvSpPr txBox="1"/>
          <p:nvPr/>
        </p:nvSpPr>
        <p:spPr>
          <a:xfrm>
            <a:off x="647583" y="1792712"/>
            <a:ext cx="113088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en-US" altLang="zh-CN" sz="2400" dirty="0"/>
              <a:t>Vue</a:t>
            </a:r>
            <a:r>
              <a:rPr lang="zh-CN" altLang="en-US" sz="2400" dirty="0"/>
              <a:t>是</a:t>
            </a:r>
            <a:r>
              <a:rPr lang="zh-CN" altLang="en-US" sz="2800" dirty="0"/>
              <a:t>抽象封装</a:t>
            </a:r>
            <a:r>
              <a:rPr lang="en-US" altLang="zh-CN" sz="2800" dirty="0"/>
              <a:t>UI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库</a:t>
            </a:r>
            <a:r>
              <a:rPr lang="zh-CN" altLang="en-US" b="1" dirty="0"/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不是框架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数据双向绑定</a:t>
            </a:r>
            <a:r>
              <a:rPr lang="zh-CN" altLang="en-US" dirty="0"/>
              <a:t>：开箱即用的</a:t>
            </a:r>
            <a:r>
              <a:rPr lang="en-US" altLang="zh-CN" dirty="0"/>
              <a:t>MDV(Model-Driver-View)</a:t>
            </a:r>
            <a:r>
              <a:rPr lang="zh-CN" altLang="en-US" dirty="0"/>
              <a:t>，解决</a:t>
            </a:r>
            <a:r>
              <a:rPr lang="en-US" altLang="zh-CN" dirty="0"/>
              <a:t>View</a:t>
            </a:r>
            <a:r>
              <a:rPr lang="zh-CN" altLang="en-US" dirty="0"/>
              <a:t>与</a:t>
            </a:r>
            <a:r>
              <a:rPr lang="en-US" altLang="zh-CN" dirty="0"/>
              <a:t>Model</a:t>
            </a:r>
            <a:r>
              <a:rPr lang="zh-CN" altLang="en-US" dirty="0"/>
              <a:t>的同步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组件化：</a:t>
            </a:r>
            <a:r>
              <a:rPr lang="zh-CN" altLang="en-US" dirty="0"/>
              <a:t>改善前端代码组织方式及开发工作流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6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80" y="1540221"/>
            <a:ext cx="5543574" cy="479222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287B445-4D88-40A2-B575-E1832EA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977" y="326060"/>
            <a:ext cx="10752563" cy="78670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现代的</a:t>
            </a:r>
            <a:r>
              <a:rPr lang="en-US" altLang="zh-CN" sz="4000" dirty="0"/>
              <a:t>WEB</a:t>
            </a:r>
            <a:r>
              <a:rPr lang="zh-CN" altLang="en-US" sz="4000" dirty="0"/>
              <a:t>页面更加动态化、功能更加复杂化</a:t>
            </a:r>
          </a:p>
        </p:txBody>
      </p:sp>
    </p:spTree>
    <p:extLst>
      <p:ext uri="{BB962C8B-B14F-4D97-AF65-F5344CB8AC3E}">
        <p14:creationId xmlns:p14="http://schemas.microsoft.com/office/powerpoint/2010/main" val="3839415152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3479</TotalTime>
  <Words>1336</Words>
  <Application>Microsoft Office PowerPoint</Application>
  <PresentationFormat>宽屏</PresentationFormat>
  <Paragraphs>256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Century Schoolbook</vt:lpstr>
      <vt:lpstr>Wingdings</vt:lpstr>
      <vt:lpstr>Wingdings 2</vt:lpstr>
      <vt:lpstr>查看</vt:lpstr>
      <vt:lpstr>Vue基础知识(三)</vt:lpstr>
      <vt:lpstr>PowerPoint 演示文稿</vt:lpstr>
      <vt:lpstr>目录</vt:lpstr>
      <vt:lpstr>一、Vue常用实例方法</vt:lpstr>
      <vt:lpstr>监听数组变化this.$set</vt:lpstr>
      <vt:lpstr>监听数据变化this.$watch</vt:lpstr>
      <vt:lpstr>DOM操作this.$nextTick</vt:lpstr>
      <vt:lpstr>二、组件</vt:lpstr>
      <vt:lpstr>现代的WEB页面更加动态化、功能更加复杂化</vt:lpstr>
      <vt:lpstr>将页面分割成单独的“模块”</vt:lpstr>
      <vt:lpstr>页面组件化</vt:lpstr>
      <vt:lpstr>组件声明</vt:lpstr>
      <vt:lpstr>组件注册</vt:lpstr>
      <vt:lpstr>单一根元素</vt:lpstr>
      <vt:lpstr>Data属性必须是函数</vt:lpstr>
      <vt:lpstr>组件对外暴露API</vt:lpstr>
      <vt:lpstr>Prop接受外部输入</vt:lpstr>
      <vt:lpstr>Event对外输出</vt:lpstr>
      <vt:lpstr>容器组件Slot插槽</vt:lpstr>
      <vt:lpstr> 发布-订阅模式this.$on &amp;&amp; this.$emit </vt:lpstr>
      <vt:lpstr>动态组件</vt:lpstr>
      <vt:lpstr>异步组件</vt:lpstr>
      <vt:lpstr>递归组件</vt:lpstr>
      <vt:lpstr>三、表单验证</vt:lpstr>
      <vt:lpstr>PowerPoint 演示文稿</vt:lpstr>
      <vt:lpstr>完结-FAQ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函数式编程初级介绍</dc:title>
  <dc:creator>XY</dc:creator>
  <cp:lastModifiedBy>XY</cp:lastModifiedBy>
  <cp:revision>172</cp:revision>
  <dcterms:created xsi:type="dcterms:W3CDTF">2018-07-23T01:02:42Z</dcterms:created>
  <dcterms:modified xsi:type="dcterms:W3CDTF">2018-10-11T08:36:22Z</dcterms:modified>
</cp:coreProperties>
</file>