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3244850" cx="5765800"/>
  <p:notesSz cx="5765800" cy="3244850"/>
  <p:embeddedFontLs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938d46e9e_1_4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938d46e9e_1_4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938d46e9e_1_6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938d46e9e_1_6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7e784b6be_0_2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e7e784b6be_0_2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7e784b6be_0_1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7e784b6be_0_1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e784b6be_0_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e7e784b6be_0_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7e784b6be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7e784b6be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7d82315a7_0_3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7d82315a7_0_3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9383dcd13_0_6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e9383dcd13_0_6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9383dcd13_0_7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9383dcd13_0_7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7b02ef5cf_1_2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e7b02ef5cf_1_2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7b02ef5cf_1_3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e7b02ef5cf_1_3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7b02ef5cf_1_3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e7b02ef5cf_1_3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7b02ef5cf_1_4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e7b02ef5cf_1_4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7d82315a7_0_7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e7d82315a7_0_7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938d46e9e_0_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e938d46e9e_0_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938d46e9e_0_1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e938d46e9e_0_1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938d46e9e_0_2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e938d46e9e_0_2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938d46e9e_1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e938d46e9e_1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938d46e9e_1_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e938d46e9e_1_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938d46e9e_1_1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e938d46e9e_1_1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938d46e9e_1_2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e938d46e9e_1_2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7e784b6be_0_14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e7e784b6be_0_14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938d46e9e_1_3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e938d46e9e_1_3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938d46e9e_0_4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e938d46e9e_0_4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81a2b3105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e81a2b3105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938d46e9e_0_6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e938d46e9e_0_6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383dcd13_0_3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e9383dcd13_0_3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38d46e9e_0_3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e938d46e9e_0_3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938d46e9e_0_5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e938d46e9e_0_5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383dcd13_0_3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e9383dcd13_0_3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383dcd13_0_5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e9383dcd13_0_5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383dcd13_0_7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9383dcd13_0_7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489989" y="1003726"/>
            <a:ext cx="278582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5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07632" y="1036609"/>
            <a:ext cx="5150535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12689" y="3125241"/>
            <a:ext cx="3175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412689" y="3125241"/>
            <a:ext cx="3175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89989" y="1003726"/>
            <a:ext cx="278582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5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5412689" y="3125241"/>
            <a:ext cx="3175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264388" y="167266"/>
            <a:ext cx="5237022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5412689" y="3125241"/>
            <a:ext cx="3175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489989" y="1003726"/>
            <a:ext cx="278582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50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5412689" y="3125241"/>
            <a:ext cx="3175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89989" y="1003726"/>
            <a:ext cx="278582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50" u="none" cap="none" strike="noStrike">
                <a:solidFill>
                  <a:srgbClr val="0C26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7632" y="1036609"/>
            <a:ext cx="5150535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12689" y="3125241"/>
            <a:ext cx="3175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07707" y="876159"/>
            <a:ext cx="51504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5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Architecture </a:t>
            </a:r>
            <a:r>
              <a:rPr b="1" lang="en-US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orientée</a:t>
            </a:r>
            <a:r>
              <a:rPr b="1" lang="en-US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événement</a:t>
            </a:r>
            <a:r>
              <a:rPr b="1" lang="en-US" sz="15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 application pour la gestion des tickets</a:t>
            </a:r>
            <a:endParaRPr b="1"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3827150" y="2526482"/>
            <a:ext cx="2835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0" lvl="0" marL="12700" marR="5080" rtl="0" algn="l">
              <a:lnSpc>
                <a:spcPct val="11875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27305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800">
                <a:latin typeface="Trebuchet MS"/>
                <a:ea typeface="Trebuchet MS"/>
                <a:cs typeface="Trebuchet MS"/>
                <a:sym typeface="Trebuchet MS"/>
              </a:rPr>
              <a:t>Juillet 01</a:t>
            </a:r>
            <a:r>
              <a:rPr b="0" i="0" lang="en-US" sz="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, 2024</a:t>
            </a:r>
            <a:endParaRPr b="0" i="0" sz="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40100" y="2106475"/>
            <a:ext cx="3000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Réalisé par :</a:t>
            </a:r>
            <a:endParaRPr b="1" i="1"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BEKKOUCH Chahrazad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BOUABDELLAH Wissal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BOUR Fedoua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718500" y="2142150"/>
            <a:ext cx="300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Encadré par :</a:t>
            </a:r>
            <a:endParaRPr b="1" i="1"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M.M. AISSAOUI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M.A. LAABIDI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5" y="76200"/>
            <a:ext cx="479150" cy="64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7"/>
          <p:cNvCxnSpPr/>
          <p:nvPr/>
        </p:nvCxnSpPr>
        <p:spPr>
          <a:xfrm>
            <a:off x="307707" y="1623459"/>
            <a:ext cx="51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Google Shape;5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975" y="72925"/>
            <a:ext cx="620443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264419" y="167275"/>
            <a:ext cx="282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C2659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277100" y="609600"/>
            <a:ext cx="52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1</a:t>
            </a:r>
            <a:r>
              <a:rPr b="1" lang="en-US" sz="1200">
                <a:solidFill>
                  <a:schemeClr val="dk1"/>
                </a:solidFill>
              </a:rPr>
              <a:t>.</a:t>
            </a:r>
            <a:r>
              <a:rPr b="1" lang="en-US" sz="1200">
                <a:solidFill>
                  <a:schemeClr val="dk1"/>
                </a:solidFill>
              </a:rPr>
              <a:t> Architecture globale 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33" name="Google Shape;133;p16"/>
          <p:cNvSpPr txBox="1"/>
          <p:nvPr/>
        </p:nvSpPr>
        <p:spPr>
          <a:xfrm>
            <a:off x="310475" y="826500"/>
            <a:ext cx="5249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00" y="965072"/>
            <a:ext cx="4078726" cy="21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264419" y="167275"/>
            <a:ext cx="282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C2659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3" name="Google Shape;143;p17"/>
          <p:cNvSpPr txBox="1"/>
          <p:nvPr/>
        </p:nvSpPr>
        <p:spPr>
          <a:xfrm>
            <a:off x="293900" y="706075"/>
            <a:ext cx="52491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entre les composants: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</a:rPr>
              <a:t>L’utilisateur effectue une action sur un ticket via l’interface utilisateur.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</a:rPr>
              <a:t>Un événement est créé et envoyé à RabbitMQ qui achemine l’événement vers la file d’attente.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</a:rPr>
              <a:t>Le serveur récupère et traite l’événement.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</a:rPr>
              <a:t>La base de données est mise à jour.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</a:rPr>
              <a:t>Un événement de réponse est généré et envoyé à RabbitMQ.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>
                <a:solidFill>
                  <a:schemeClr val="dk1"/>
                </a:solidFill>
              </a:rPr>
              <a:t>Le client met à jour l’interface utilisateur.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241550" y="540325"/>
            <a:ext cx="5282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2.  Choix technologiques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-US" sz="1200"/>
              <a:t>Django :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p18"/>
          <p:cNvSpPr txBox="1"/>
          <p:nvPr/>
        </p:nvSpPr>
        <p:spPr>
          <a:xfrm>
            <a:off x="301025" y="1243900"/>
            <a:ext cx="515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Framework web Python de haut niveau.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Encourage le développement rapide et une conception propre et pragmatique.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Offre de nombreux modules intégrés pour des fonctionnalités courantes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Réduit le temps de développement avec des outils éprouvés et bien documentés.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Simplifie les opérations CRUD (Create, Read, Update, Delete).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Intègre des mesures de sécurité robustes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Assure la protection des données des utilisateurs et des tickets.</a:t>
            </a:r>
            <a:endParaRPr sz="10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241550" y="66015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-US" sz="1200"/>
              <a:t>RabbitMQ :</a:t>
            </a:r>
            <a:endParaRPr b="1" sz="1200"/>
          </a:p>
        </p:txBody>
      </p:sp>
      <p:sp>
        <p:nvSpPr>
          <p:cNvPr id="161" name="Google Shape;161;p19"/>
          <p:cNvSpPr txBox="1"/>
          <p:nvPr/>
        </p:nvSpPr>
        <p:spPr>
          <a:xfrm>
            <a:off x="425750" y="1029450"/>
            <a:ext cx="49143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Courtier de messages open-source pour la communication entre applications distribuées.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Solution de messagerie fiable et éprouvée.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Capable de gérer un grand nombre de messages avec une faible latence.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Cruciale pour le traitement correct des événements de création et de mise à jour des tickets.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Gère la charge de travail en répartissant les messages entre plusieurs consommateurs</a:t>
            </a:r>
            <a:r>
              <a:rPr lang="en-US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241550" y="66015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-US" sz="1200"/>
              <a:t>Docker:</a:t>
            </a:r>
            <a:endParaRPr b="1" sz="1200"/>
          </a:p>
        </p:txBody>
      </p:sp>
      <p:sp>
        <p:nvSpPr>
          <p:cNvPr id="170" name="Google Shape;170;p20"/>
          <p:cNvSpPr txBox="1"/>
          <p:nvPr/>
        </p:nvSpPr>
        <p:spPr>
          <a:xfrm>
            <a:off x="391325" y="1029450"/>
            <a:ext cx="49779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Plateforme de conteneurisation pour créer, déployer et exécuter des applications.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Créer</a:t>
            </a:r>
            <a:r>
              <a:rPr lang="en-US" sz="1000"/>
              <a:t> des environnements isolés pour chaque service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Garantit que les dépendances et configurations spécifiques n'interfèrent pas entre elles.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Facilite le déploiement d'applications en encapsulant toutes les dépendances nécessaires dans des conteneurs.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Réduit les problèmes liés aux configurations des environnements.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Essentiel pour l'architecture événementielle.</a:t>
            </a:r>
            <a:endParaRPr sz="1000"/>
          </a:p>
          <a:p>
            <a:pPr indent="0" lvl="0" marL="381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41550" y="58395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3</a:t>
            </a:r>
            <a:r>
              <a:rPr b="1" lang="en-US" sz="1200">
                <a:solidFill>
                  <a:schemeClr val="dk1"/>
                </a:solidFill>
              </a:rPr>
              <a:t>. Modèle de Données:</a:t>
            </a:r>
            <a:endParaRPr b="1" sz="12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5" y="1218250"/>
            <a:ext cx="5128325" cy="14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Conception du Système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241550" y="58395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4. Flux de Données et Communication:</a:t>
            </a:r>
            <a:r>
              <a:rPr lang="en-US" sz="1200"/>
              <a:t> </a:t>
            </a:r>
            <a:endParaRPr b="1" sz="12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00" y="1121250"/>
            <a:ext cx="3841259" cy="181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1</a:t>
            </a:r>
            <a:r>
              <a:rPr b="1" lang="en-US" sz="1200"/>
              <a:t>. Client :</a:t>
            </a:r>
            <a:endParaRPr b="1" sz="1200"/>
          </a:p>
        </p:txBody>
      </p:sp>
      <p:sp>
        <p:nvSpPr>
          <p:cNvPr id="197" name="Google Shape;197;p23"/>
          <p:cNvSpPr txBox="1"/>
          <p:nvPr/>
        </p:nvSpPr>
        <p:spPr>
          <a:xfrm>
            <a:off x="310475" y="826500"/>
            <a:ext cx="524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.1 Environnement de Développement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Langage de Programmation : PHP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Outils de Développement : Visual Studio Code (VS Code)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1. Client :</a:t>
            </a:r>
            <a:endParaRPr b="1" sz="1200"/>
          </a:p>
        </p:txBody>
      </p:sp>
      <p:sp>
        <p:nvSpPr>
          <p:cNvPr id="206" name="Google Shape;206;p24"/>
          <p:cNvSpPr txBox="1"/>
          <p:nvPr/>
        </p:nvSpPr>
        <p:spPr>
          <a:xfrm>
            <a:off x="310475" y="826500"/>
            <a:ext cx="5249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1.2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Description des principales fonctionnalités de l’interface Utilisateur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29000" y="1190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Page de connexion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29000" y="1475875"/>
            <a:ext cx="4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Interface de création de tickets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429000" y="1802550"/>
            <a:ext cx="4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Interface de résolution des tickets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429000" y="2120650"/>
            <a:ext cx="3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Interface de clôture des tickets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75" y="396300"/>
            <a:ext cx="3091575" cy="26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295400" y="0"/>
            <a:ext cx="51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de connexion (identification.html)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264409" y="167275"/>
            <a:ext cx="163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Plan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8"/>
          <p:cNvSpPr txBox="1"/>
          <p:nvPr/>
        </p:nvSpPr>
        <p:spPr>
          <a:xfrm>
            <a:off x="401600" y="667575"/>
            <a:ext cx="37140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45109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659"/>
              </a:buClr>
              <a:buSzPts val="1400"/>
              <a:buAutoNum type="arabicPeriod"/>
            </a:pPr>
            <a:r>
              <a:rPr b="1" lang="en-US"/>
              <a:t>Introduction</a:t>
            </a:r>
            <a:endParaRPr b="1" sz="1500"/>
          </a:p>
          <a:p>
            <a:pPr indent="-245109" lvl="0" marL="257175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C2659"/>
              </a:buClr>
              <a:buSzPts val="1400"/>
              <a:buAutoNum type="arabicPeriod"/>
            </a:pPr>
            <a:r>
              <a:rPr b="1" lang="en-US"/>
              <a:t>Concepts de base</a:t>
            </a:r>
            <a:endParaRPr b="1"/>
          </a:p>
          <a:p>
            <a:pPr indent="-245109" lvl="0" marL="257175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Conception du Système</a:t>
            </a:r>
            <a:endParaRPr b="1"/>
          </a:p>
          <a:p>
            <a:pPr indent="-245109" lvl="0" marL="257175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Implémentation </a:t>
            </a:r>
            <a:endParaRPr b="1"/>
          </a:p>
          <a:p>
            <a:pPr indent="-245109" lvl="0" marL="257175" marR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Conclusion</a:t>
            </a:r>
            <a:endParaRPr b="1"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5412689" y="3125241"/>
            <a:ext cx="317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8531" r="5550" t="0"/>
          <a:stretch/>
        </p:blipFill>
        <p:spPr>
          <a:xfrm>
            <a:off x="103300" y="326100"/>
            <a:ext cx="2189925" cy="27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4">
            <a:alphaModFix/>
          </a:blip>
          <a:srcRect b="0" l="7201" r="0" t="0"/>
          <a:stretch/>
        </p:blipFill>
        <p:spPr>
          <a:xfrm>
            <a:off x="2409625" y="324000"/>
            <a:ext cx="3185400" cy="27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lang="en-US"/>
              <a:t>Choix de l’action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29072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de </a:t>
            </a:r>
            <a:r>
              <a:rPr lang="en-US"/>
              <a:t>creation de ticket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505275" y="1732275"/>
            <a:ext cx="1020900" cy="18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6138" l="11856" r="12092" t="8834"/>
          <a:stretch/>
        </p:blipFill>
        <p:spPr>
          <a:xfrm>
            <a:off x="112575" y="374875"/>
            <a:ext cx="2173374" cy="2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743725" y="0"/>
            <a:ext cx="44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</a:t>
            </a:r>
            <a:r>
              <a:rPr lang="en-US"/>
              <a:t>Interface de résolution des tickets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4">
            <a:alphaModFix/>
          </a:blip>
          <a:srcRect b="-7129" l="-92018" r="-5065" t="-12890"/>
          <a:stretch/>
        </p:blipFill>
        <p:spPr>
          <a:xfrm>
            <a:off x="-609200" y="33713"/>
            <a:ext cx="6426601" cy="31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-186575" y="-32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Choix de l’action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446600" y="2236900"/>
            <a:ext cx="1015200" cy="20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5602" r="3891" t="9321"/>
          <a:stretch/>
        </p:blipFill>
        <p:spPr>
          <a:xfrm>
            <a:off x="149450" y="344725"/>
            <a:ext cx="2036376" cy="27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27991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de clôture des tickets 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800" y="307100"/>
            <a:ext cx="3208475" cy="28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-2135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Choix de l’action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457225" y="2473825"/>
            <a:ext cx="1020900" cy="19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2. Serveur :</a:t>
            </a:r>
            <a:endParaRPr b="1" sz="1200"/>
          </a:p>
        </p:txBody>
      </p:sp>
      <p:sp>
        <p:nvSpPr>
          <p:cNvPr id="256" name="Google Shape;256;p29"/>
          <p:cNvSpPr txBox="1"/>
          <p:nvPr/>
        </p:nvSpPr>
        <p:spPr>
          <a:xfrm>
            <a:off x="310475" y="826500"/>
            <a:ext cx="524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2.1 Environnement de Développement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Langage de Programmation : Python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Framework : Django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 de Données : SQLite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❖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Outils de Développement : Visual Studio Code (VS Code)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2. Serveur :</a:t>
            </a:r>
            <a:endParaRPr b="1" sz="1200"/>
          </a:p>
        </p:txBody>
      </p:sp>
      <p:sp>
        <p:nvSpPr>
          <p:cNvPr id="265" name="Google Shape;265;p30"/>
          <p:cNvSpPr txBox="1"/>
          <p:nvPr/>
        </p:nvSpPr>
        <p:spPr>
          <a:xfrm>
            <a:off x="293900" y="837625"/>
            <a:ext cx="52491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2.2 Structure du Projet Django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 projet Django est organisé selon la structure suivante 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❖"/>
            </a:pPr>
            <a:r>
              <a:rPr lang="en-US" sz="11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manage.py: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Point d’entrée principal pour les commandes de gestion de projet Django, telles que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runserver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makemigrations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et </a:t>
            </a:r>
            <a:r>
              <a:rPr b="1"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migrate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❖"/>
            </a:pPr>
            <a:r>
              <a:rPr lang="en-US" sz="11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settings.py: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Fichier de configuration principal contenant les paramètres essentiels de l’application, y compris la configuration de la base de données SQLite et les paramètres de connexion RabbitMQ.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❖"/>
            </a:pPr>
            <a:r>
              <a:rPr lang="en-US" sz="11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urls.py: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Définition des routes URL pour l’application, dirigeant les requêtes vers les vues appropriées dans le dossier </a:t>
            </a:r>
            <a:r>
              <a:rPr b="1"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tickets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❖"/>
            </a:pPr>
            <a:r>
              <a:rPr lang="en-US" sz="11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tickets: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Une application Django contenant les modèles de données, les vues, les URLs, et les consumers nécessaires pour la gestion des tickets.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2. Serveur :</a:t>
            </a:r>
            <a:endParaRPr b="1" sz="1200"/>
          </a:p>
        </p:txBody>
      </p:sp>
      <p:sp>
        <p:nvSpPr>
          <p:cNvPr id="274" name="Google Shape;274;p31"/>
          <p:cNvSpPr txBox="1"/>
          <p:nvPr/>
        </p:nvSpPr>
        <p:spPr>
          <a:xfrm>
            <a:off x="310475" y="826500"/>
            <a:ext cx="52491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2.3 Gestion de la Base de Données et Migrations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Utilisation de SQLite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Modélisation des Données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Gestion des Migrations de Schéma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32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2. Serveur :</a:t>
            </a:r>
            <a:endParaRPr b="1" sz="1200"/>
          </a:p>
        </p:txBody>
      </p:sp>
      <p:sp>
        <p:nvSpPr>
          <p:cNvPr id="283" name="Google Shape;283;p32"/>
          <p:cNvSpPr txBox="1"/>
          <p:nvPr/>
        </p:nvSpPr>
        <p:spPr>
          <a:xfrm>
            <a:off x="310475" y="826500"/>
            <a:ext cx="5249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2.3 Gestion de la Base de Données et Migrations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0" y="1296725"/>
            <a:ext cx="2647600" cy="10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829400" y="2373400"/>
            <a:ext cx="180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3.8:Table des tickets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3565275" y="2373400"/>
            <a:ext cx="187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3.9: Table des utilisateurs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075" y="1681024"/>
            <a:ext cx="2410000" cy="6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277100" y="609600"/>
            <a:ext cx="52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3. Communication asynchrone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96" name="Google Shape;296;p33"/>
          <p:cNvSpPr txBox="1"/>
          <p:nvPr/>
        </p:nvSpPr>
        <p:spPr>
          <a:xfrm>
            <a:off x="310475" y="826500"/>
            <a:ext cx="52491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3.1 Utilisation de RabbitMQ pour la gestion des événements: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Envoie de messages du client au serveur: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●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Send.php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Le fichier envoie les informations des tickets à RabbitMQ.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●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resolve_ticket_action.php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Le fichier sert à l’envoie des mises à jour des tickets à RabbitMQ.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●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close_ticket_action.php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:Le fichier est utilisé pour clôturer les tickets et envoyer ce message à RabbitMQ.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277100" y="609600"/>
            <a:ext cx="52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3. Communication asynchrone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05" name="Google Shape;305;p34"/>
          <p:cNvSpPr txBox="1"/>
          <p:nvPr/>
        </p:nvSpPr>
        <p:spPr>
          <a:xfrm>
            <a:off x="310475" y="826500"/>
            <a:ext cx="5249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3.1 Utilisation de RabbitMQ pour la gestion des événements: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Réception de messages dans le serveur : 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13" y="1480000"/>
            <a:ext cx="4296324" cy="1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35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36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277100" y="609600"/>
            <a:ext cx="52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3. Communication asynchrone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15" name="Google Shape;315;p35"/>
          <p:cNvSpPr txBox="1"/>
          <p:nvPr/>
        </p:nvSpPr>
        <p:spPr>
          <a:xfrm>
            <a:off x="310475" y="826500"/>
            <a:ext cx="52491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3.1 Utilisation de RabbitMQ pour la gestion des événements: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Réception de messages dans le client :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62" y="1479950"/>
            <a:ext cx="3391876" cy="1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264388" y="167266"/>
            <a:ext cx="2718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Introductio</a:t>
            </a:r>
            <a:r>
              <a:rPr lang="en-US" sz="1700"/>
              <a:t>n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4" name="Google Shape;64;p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9400" y="734025"/>
            <a:ext cx="5360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88"/>
              <a:t>- </a:t>
            </a:r>
            <a:r>
              <a:rPr lang="en-US" sz="4588"/>
              <a:t>La gestion efficace des tickets est cruciale pour les entreprises modernes.</a:t>
            </a:r>
            <a:endParaRPr sz="4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88"/>
              <a:t>- </a:t>
            </a:r>
            <a:r>
              <a:rPr lang="en-US" sz="4588"/>
              <a:t>les entreprises doivent gérer efficacement les demandes et les incidents.</a:t>
            </a:r>
            <a:endParaRPr sz="4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4588"/>
              <a:t>- </a:t>
            </a:r>
            <a:r>
              <a:rPr lang="en-US" sz="4588"/>
              <a:t>Une gestion inadéquate des tickets peut entraîner des retards, une diminution de la productivité et une insatisfaction générale.</a:t>
            </a:r>
            <a:endParaRPr sz="4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238250" y="1828175"/>
            <a:ext cx="520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</a:t>
            </a:r>
            <a:r>
              <a:rPr b="1" lang="en-US" sz="1500"/>
              <a:t>omment l'architecture orientée événements (EDA) peut-elle améliorer ce processus ?</a:t>
            </a:r>
            <a:endParaRPr b="1" sz="1500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277100" y="609600"/>
            <a:ext cx="52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3. Communication asynchrone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5" name="Google Shape;325;p36"/>
          <p:cNvSpPr txBox="1"/>
          <p:nvPr/>
        </p:nvSpPr>
        <p:spPr>
          <a:xfrm>
            <a:off x="310475" y="826500"/>
            <a:ext cx="5249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3.2 Description des Files d’Attente et des Messages Échangés 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" y="1449125"/>
            <a:ext cx="5461000" cy="105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293675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3. Communication asynchrone</a:t>
            </a:r>
            <a:endParaRPr b="1" sz="1200"/>
          </a:p>
        </p:txBody>
      </p:sp>
      <p:sp>
        <p:nvSpPr>
          <p:cNvPr id="335" name="Google Shape;335;p37"/>
          <p:cNvSpPr txBox="1"/>
          <p:nvPr/>
        </p:nvSpPr>
        <p:spPr>
          <a:xfrm>
            <a:off x="310475" y="937825"/>
            <a:ext cx="5249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150" y="1004675"/>
            <a:ext cx="2706926" cy="20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/>
          <p:nvPr/>
        </p:nvSpPr>
        <p:spPr>
          <a:xfrm>
            <a:off x="1719900" y="2700450"/>
            <a:ext cx="1020900" cy="18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277100" y="609600"/>
            <a:ext cx="528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4</a:t>
            </a:r>
            <a:r>
              <a:rPr b="1" lang="en-US" sz="1200">
                <a:solidFill>
                  <a:schemeClr val="dk1"/>
                </a:solidFill>
              </a:rPr>
              <a:t>. </a:t>
            </a:r>
            <a:r>
              <a:rPr b="1" lang="en-US" sz="1200">
                <a:solidFill>
                  <a:schemeClr val="dk1"/>
                </a:solidFill>
              </a:rPr>
              <a:t>Gestion des États des Tickets 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46" name="Google Shape;346;p38"/>
          <p:cNvSpPr txBox="1"/>
          <p:nvPr/>
        </p:nvSpPr>
        <p:spPr>
          <a:xfrm>
            <a:off x="310475" y="826500"/>
            <a:ext cx="5249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Created 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Le ticket est créé mais pas encore pris en charge.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In_progress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Le ticket est en cours de résolution. 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Resolved 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Le ticket a été résolu.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Char char="➢"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Closed </a:t>
            </a: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Le ticket est clôturé.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Implementation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39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277100" y="609600"/>
            <a:ext cx="528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5. Conteneurisation: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72" y="908925"/>
            <a:ext cx="3978952" cy="2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293713" y="214191"/>
            <a:ext cx="27183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00"/>
              <a:t>C</a:t>
            </a:r>
            <a:r>
              <a:rPr lang="en-US" sz="1700"/>
              <a:t>onclusion</a:t>
            </a:r>
            <a:endParaRPr b="0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277100" y="881425"/>
            <a:ext cx="517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 projet démontre comment l'architecture orientée événements peut transformer la gestion des tickets, en apportant des solutions innovantes et efficaces aux défis rencontrés par les entreprises modernes.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1452728" y="1310275"/>
            <a:ext cx="343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Merci Pour Votre Attention!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9" name="Google Shape;369;p41"/>
          <p:cNvSpPr/>
          <p:nvPr/>
        </p:nvSpPr>
        <p:spPr>
          <a:xfrm>
            <a:off x="277088" y="17114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41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277088" y="11018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Concepts de base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1.Gestion de Tickets  :</a:t>
            </a:r>
            <a:endParaRPr b="1" sz="1200"/>
          </a:p>
        </p:txBody>
      </p:sp>
      <p:sp>
        <p:nvSpPr>
          <p:cNvPr id="76" name="Google Shape;76;p10"/>
          <p:cNvSpPr txBox="1"/>
          <p:nvPr/>
        </p:nvSpPr>
        <p:spPr>
          <a:xfrm>
            <a:off x="353300" y="858325"/>
            <a:ext cx="52065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1-1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Système de gestion de tickets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Un système logiciel utilisé pour enregistrer, suivre, et gérer les demandes et incidents soumis par les utilisateurs.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Concepts</a:t>
            </a:r>
            <a:r>
              <a:rPr b="1" lang="en-US" sz="1700">
                <a:solidFill>
                  <a:srgbClr val="0C2659"/>
                </a:solidFill>
              </a:rPr>
              <a:t> de base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1</a:t>
            </a:r>
            <a:r>
              <a:rPr b="1" lang="en-US" sz="1200"/>
              <a:t>.Gestion de Tickets  :</a:t>
            </a:r>
            <a:endParaRPr b="1" sz="1200"/>
          </a:p>
        </p:txBody>
      </p:sp>
      <p:sp>
        <p:nvSpPr>
          <p:cNvPr id="85" name="Google Shape;85;p11"/>
          <p:cNvSpPr txBox="1"/>
          <p:nvPr/>
        </p:nvSpPr>
        <p:spPr>
          <a:xfrm>
            <a:off x="353300" y="858325"/>
            <a:ext cx="5206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1-2 Fonctionnement général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Les tickets sont créés lorsqu'une demande ou un incident est signalé, puis sont assignés à des équipes ou individus pour résolution.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Concepts de base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277100" y="609600"/>
            <a:ext cx="52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1.Gestion de Tickets  :</a:t>
            </a:r>
            <a:endParaRPr b="1" sz="1200"/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25" y="1181525"/>
            <a:ext cx="4735526" cy="19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353300" y="858325"/>
            <a:ext cx="5206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1-3 Cycle de vie d’un ticket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Concepts de base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277100" y="609600"/>
            <a:ext cx="528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2- Architecture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Orientée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Événements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04" name="Google Shape;104;p13"/>
          <p:cNvSpPr txBox="1"/>
          <p:nvPr/>
        </p:nvSpPr>
        <p:spPr>
          <a:xfrm>
            <a:off x="353300" y="858325"/>
            <a:ext cx="52065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2-1 Concepts Fondamentaux et Fonctionnement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Système réactif capable de réagir en temps réel à des événements.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Composants indépendants et faiblement couplés.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Communication via émission et consommation d'événements.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Concepts de base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</a:t>
            </a:r>
            <a:r>
              <a:rPr lang="en-US"/>
              <a:t>35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77100" y="609600"/>
            <a:ext cx="528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2- Architecture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Orientée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Événements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13" name="Google Shape;113;p14"/>
          <p:cNvSpPr txBox="1"/>
          <p:nvPr/>
        </p:nvSpPr>
        <p:spPr>
          <a:xfrm>
            <a:off x="353300" y="858325"/>
            <a:ext cx="520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2-1 Concepts Fondamentaux et Fonctionnement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" y="1257525"/>
            <a:ext cx="5415424" cy="180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264419" y="167275"/>
            <a:ext cx="28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C2659"/>
                </a:solidFill>
              </a:rPr>
              <a:t>Concepts de base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277088" y="492239"/>
            <a:ext cx="5206365" cy="0"/>
          </a:xfrm>
          <a:custGeom>
            <a:rect b="b" l="l" r="r" t="t"/>
            <a:pathLst>
              <a:path extrusionOk="0" h="120000" w="5206365">
                <a:moveTo>
                  <a:pt x="0" y="0"/>
                </a:moveTo>
                <a:lnTo>
                  <a:pt x="5205818" y="0"/>
                </a:lnTo>
              </a:path>
            </a:pathLst>
          </a:custGeom>
          <a:noFill/>
          <a:ln cap="flat" cmpd="sng" w="9525">
            <a:solidFill>
              <a:srgbClr val="0C2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5412689" y="3125241"/>
            <a:ext cx="3174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35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277100" y="609600"/>
            <a:ext cx="528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2- Architecture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Orientée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Événements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23" name="Google Shape;123;p15"/>
          <p:cNvSpPr txBox="1"/>
          <p:nvPr/>
        </p:nvSpPr>
        <p:spPr>
          <a:xfrm>
            <a:off x="353300" y="858325"/>
            <a:ext cx="520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2-2 Lien entre l'EDA et la Gestion de Tickets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66000" y="1267375"/>
            <a:ext cx="53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4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Utilisation de l'EDA pour traiter les tickets de manière asynchrone, permettant une réponse rapide et une meilleure gestion des charges de travail fluctuantes.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