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534-74CC-1DF5-087C-99803BF30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ED6F4-780C-1944-BEFE-10B2D2D46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6B71-6DE3-0EB0-4225-B771D414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E44-EE26-5142-8347-9468370B95B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1728-6188-6BE3-5230-88352DE2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BCFB-849B-00D0-0D25-C16DA225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FEE0-562B-0E41-AC15-4216BF4BB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9EF-B1FC-1336-457F-41F3D081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97629-61D6-4658-151A-CF6C6A19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245B-1176-F045-CF66-C1916E92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E44-EE26-5142-8347-9468370B95B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C06FE-D204-0DE0-B1EE-99A35B12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8B01-8FC1-96D4-CBDD-2C87364C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FEE0-562B-0E41-AC15-4216BF4BB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32370-B5C4-B823-6763-93FA2DB12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E1321-D63F-CA33-ACEA-4B8395A35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7A961-4D5B-35E3-7DDC-7ACF292B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E44-EE26-5142-8347-9468370B95B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4707C-8FC1-05CF-AA19-85D607CB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C82A-9550-6802-55B7-D32A2D10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FEE0-562B-0E41-AC15-4216BF4BB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8047-D543-BE79-4189-5B7DC97D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DD55-C05E-4B1E-B4F1-9B36A33E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67056-2E9A-6B5B-D396-6EEA7E68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E44-EE26-5142-8347-9468370B95B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7D48-7975-D399-C6D0-E1176F59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C04A-E765-B4EA-963E-31CB360C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FEE0-562B-0E41-AC15-4216BF4BB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7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79AB-5317-CE60-E641-6CBEC7C4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ABAA-AFEA-D902-41A8-FC4788A7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CC23-5BC4-DB30-7223-0587A2A5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E44-EE26-5142-8347-9468370B95B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A420-F182-C2A7-355B-06362427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9572F-11F7-B12A-D06F-5E8D564F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FEE0-562B-0E41-AC15-4216BF4BB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7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C9C0-F1CE-29A7-2CF1-FF7073D0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FF83-FFE9-0F0B-ADFE-BD361033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5450C-E37A-AF92-97FA-EF1503F69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451E-0E22-6965-6EF2-0580D2D2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E44-EE26-5142-8347-9468370B95B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4D565-23D1-DE9B-7228-A30B755F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2949D-9A25-21F8-2E26-F2430ACA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FEE0-562B-0E41-AC15-4216BF4BB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131-6044-A662-AD32-8CB67DA7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F379-09F7-12BD-E195-824328C20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939A4-06F8-A98B-E1F7-C7CDCF528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12797-509D-A2F6-6413-77392C131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1E1F3-58F6-656D-DC7C-833F6CEA1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A8D93-1757-E24E-A75A-03A51907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E44-EE26-5142-8347-9468370B95B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6CFF9-B2D0-B605-044C-EBDF90C4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D7B82-B288-33B8-4228-04C4113F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FEE0-562B-0E41-AC15-4216BF4BB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1AC5-3ADC-1A48-B9EE-06E23115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EEE9E-1868-06EB-B0C8-9D1F2D1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E44-EE26-5142-8347-9468370B95B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86B5F-64A2-25D7-CE75-E0683DC5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D6216-F28D-9848-2F98-5C8E05B0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FEE0-562B-0E41-AC15-4216BF4BB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F7209-D29E-0102-799A-65E7BE1F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E44-EE26-5142-8347-9468370B95B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09551-8052-E4EC-E835-A5D52CD3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5177-2BDA-EC24-32CC-E4514CA4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FEE0-562B-0E41-AC15-4216BF4BB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EE1F-5D47-7609-D9B3-06032D43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46D1-2A78-30E0-9973-9F643112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3AF12-C99E-3342-A486-38ACAC81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FA7F1-4DB9-CF04-D775-42A1821B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E44-EE26-5142-8347-9468370B95B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61446-E7F3-0152-A7EF-E444EF71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AB1C6-DBD5-B62A-7CFD-492C005C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FEE0-562B-0E41-AC15-4216BF4BB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0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D84F-02E8-57B0-FECF-20DF42D1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0DD41-0504-6E42-5C8B-D71AE9F79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F65CF-A2B9-EAAD-6031-603F96165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A740-1EAA-3AAB-E342-D52FD616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E44-EE26-5142-8347-9468370B95B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6BCDD-2EA9-1EAC-AB12-A6C7FE1E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BEA19-CA58-C16B-735E-56838E48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FEE0-562B-0E41-AC15-4216BF4BB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58009-2BA7-CAEF-9FC0-72249712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0988F-9BDD-7C2E-DE0C-9F83712C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2307-57FD-8657-B55B-63EDB9617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0E44-EE26-5142-8347-9468370B95B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A567-673B-41EC-3638-61BE13021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87C37-0621-54BF-D299-B4DF9D4E8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EFEE0-562B-0E41-AC15-4216BF4BB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6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70405-963A-A3FC-444E-3FAB588D78FD}"/>
              </a:ext>
            </a:extLst>
          </p:cNvPr>
          <p:cNvSpPr txBox="1"/>
          <p:nvPr/>
        </p:nvSpPr>
        <p:spPr>
          <a:xfrm>
            <a:off x="804672" y="3777859"/>
            <a:ext cx="5946579" cy="151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TUTORIAL 1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 BASICS</a:t>
            </a:r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33" name="Freeform: Shape 20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blue circle with a black background&#10;&#10;Description automatically generated">
            <a:extLst>
              <a:ext uri="{FF2B5EF4-FFF2-40B4-BE49-F238E27FC236}">
                <a16:creationId xmlns:a16="http://schemas.microsoft.com/office/drawing/2014/main" id="{C7EFB559-9585-7659-5FAA-DC834C6A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05" y="533375"/>
            <a:ext cx="2378315" cy="832410"/>
          </a:xfrm>
          <a:prstGeom prst="rect">
            <a:avLst/>
          </a:prstGeom>
        </p:spPr>
      </p:pic>
      <p:pic>
        <p:nvPicPr>
          <p:cNvPr id="6" name="Picture 5" descr="A blue and grey logo&#10;&#10;Description automatically generated">
            <a:extLst>
              <a:ext uri="{FF2B5EF4-FFF2-40B4-BE49-F238E27FC236}">
                <a16:creationId xmlns:a16="http://schemas.microsoft.com/office/drawing/2014/main" id="{6391C4E7-B898-1E42-B17B-61EA9485A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/>
          <a:stretch/>
        </p:blipFill>
        <p:spPr>
          <a:xfrm>
            <a:off x="8837061" y="3918973"/>
            <a:ext cx="2633156" cy="26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1B7BC-67B1-7777-6EBB-ECB360E36969}"/>
              </a:ext>
            </a:extLst>
          </p:cNvPr>
          <p:cNvSpPr txBox="1"/>
          <p:nvPr/>
        </p:nvSpPr>
        <p:spPr>
          <a:xfrm>
            <a:off x="341376" y="304800"/>
            <a:ext cx="11509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a dataframe in R?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Table of rows and columns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FD758D9-0D5D-6AA8-DDA9-0F5DB1C3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5438"/>
              </p:ext>
            </p:extLst>
          </p:nvPr>
        </p:nvGraphicFramePr>
        <p:xfrm>
          <a:off x="2032000" y="1841330"/>
          <a:ext cx="81280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88831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89314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951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2026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log2FoldChange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baseMean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4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29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56ADA2-C9A2-0633-1625-72B70BF0D83F}"/>
              </a:ext>
            </a:extLst>
          </p:cNvPr>
          <p:cNvSpPr txBox="1"/>
          <p:nvPr/>
        </p:nvSpPr>
        <p:spPr>
          <a:xfrm>
            <a:off x="10424160" y="1843176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names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DCCE2-1DF2-9F4D-F48B-FFDD559C0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01449"/>
              </p:ext>
            </p:extLst>
          </p:nvPr>
        </p:nvGraphicFramePr>
        <p:xfrm>
          <a:off x="751840" y="2212170"/>
          <a:ext cx="1089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52">
                  <a:extLst>
                    <a:ext uri="{9D8B030D-6E8A-4147-A177-3AD203B41FA5}">
                      <a16:colId xmlns:a16="http://schemas.microsoft.com/office/drawing/2014/main" val="1801209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0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3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204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E9CF39-2E60-57D1-CD26-640F600C4700}"/>
              </a:ext>
            </a:extLst>
          </p:cNvPr>
          <p:cNvSpPr txBox="1"/>
          <p:nvPr/>
        </p:nvSpPr>
        <p:spPr>
          <a:xfrm>
            <a:off x="546608" y="3962459"/>
            <a:ext cx="149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Row names</a:t>
            </a:r>
          </a:p>
          <a:p>
            <a:r>
              <a:rPr lang="en-US" b="1" dirty="0">
                <a:solidFill>
                  <a:srgbClr val="FF0000"/>
                </a:solidFill>
              </a:rPr>
              <a:t>Row indices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118200-E83C-5115-7364-38B8ABF06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69972"/>
              </p:ext>
            </p:extLst>
          </p:nvPr>
        </p:nvGraphicFramePr>
        <p:xfrm>
          <a:off x="2032000" y="117337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330606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55631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01822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6176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26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1657BA-2425-66BE-DB72-AB38961FF8EB}"/>
              </a:ext>
            </a:extLst>
          </p:cNvPr>
          <p:cNvSpPr txBox="1"/>
          <p:nvPr/>
        </p:nvSpPr>
        <p:spPr>
          <a:xfrm>
            <a:off x="10424160" y="1163890"/>
            <a:ext cx="162153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indices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B68C96-BB87-B336-62A5-81DF01E5C274}"/>
              </a:ext>
            </a:extLst>
          </p:cNvPr>
          <p:cNvCxnSpPr/>
          <p:nvPr/>
        </p:nvCxnSpPr>
        <p:spPr>
          <a:xfrm>
            <a:off x="10160000" y="1349310"/>
            <a:ext cx="2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A52150-D8C7-F1E2-683D-09260A434586}"/>
              </a:ext>
            </a:extLst>
          </p:cNvPr>
          <p:cNvCxnSpPr/>
          <p:nvPr/>
        </p:nvCxnSpPr>
        <p:spPr>
          <a:xfrm>
            <a:off x="10160000" y="2027842"/>
            <a:ext cx="2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76CABD-E9CB-7070-1E74-EA2A764C716B}"/>
              </a:ext>
            </a:extLst>
          </p:cNvPr>
          <p:cNvCxnSpPr>
            <a:cxnSpLocks/>
          </p:cNvCxnSpPr>
          <p:nvPr/>
        </p:nvCxnSpPr>
        <p:spPr>
          <a:xfrm>
            <a:off x="1296416" y="3706950"/>
            <a:ext cx="0" cy="30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C8F382-3808-003D-0072-EC77E0003743}"/>
              </a:ext>
            </a:extLst>
          </p:cNvPr>
          <p:cNvSpPr txBox="1"/>
          <p:nvPr/>
        </p:nvSpPr>
        <p:spPr>
          <a:xfrm>
            <a:off x="4913376" y="36955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a 4x4 dataframe</a:t>
            </a:r>
          </a:p>
        </p:txBody>
      </p:sp>
    </p:spTree>
    <p:extLst>
      <p:ext uri="{BB962C8B-B14F-4D97-AF65-F5344CB8AC3E}">
        <p14:creationId xmlns:p14="http://schemas.microsoft.com/office/powerpoint/2010/main" val="17357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562F11-19FB-DB35-0989-8BA83348D37A}"/>
              </a:ext>
            </a:extLst>
          </p:cNvPr>
          <p:cNvSpPr txBox="1"/>
          <p:nvPr/>
        </p:nvSpPr>
        <p:spPr>
          <a:xfrm>
            <a:off x="341376" y="3403980"/>
            <a:ext cx="1107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When do we use dataframes?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Almost every time we read in files in a table format (tab delimited text files, csv files, excel files,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ABB9AD-1804-F1DC-D2F1-FF2E0A098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30592"/>
              </p:ext>
            </p:extLst>
          </p:nvPr>
        </p:nvGraphicFramePr>
        <p:xfrm>
          <a:off x="1826768" y="861157"/>
          <a:ext cx="81280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88831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89314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951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2026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log2FoldChange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baseMean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4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29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2150BA-FFE4-9A13-8863-EB1A4BB52530}"/>
              </a:ext>
            </a:extLst>
          </p:cNvPr>
          <p:cNvSpPr txBox="1"/>
          <p:nvPr/>
        </p:nvSpPr>
        <p:spPr>
          <a:xfrm>
            <a:off x="10218928" y="863003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names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162BDA-54CC-3F11-8829-2316770C9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10872"/>
              </p:ext>
            </p:extLst>
          </p:nvPr>
        </p:nvGraphicFramePr>
        <p:xfrm>
          <a:off x="546608" y="1231997"/>
          <a:ext cx="1089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52">
                  <a:extLst>
                    <a:ext uri="{9D8B030D-6E8A-4147-A177-3AD203B41FA5}">
                      <a16:colId xmlns:a16="http://schemas.microsoft.com/office/drawing/2014/main" val="1801209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0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3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20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F74F9E-C145-8316-78F1-E2D7E5B7BAD0}"/>
              </a:ext>
            </a:extLst>
          </p:cNvPr>
          <p:cNvSpPr txBox="1"/>
          <p:nvPr/>
        </p:nvSpPr>
        <p:spPr>
          <a:xfrm>
            <a:off x="341376" y="2982286"/>
            <a:ext cx="149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Row names</a:t>
            </a:r>
          </a:p>
          <a:p>
            <a:r>
              <a:rPr lang="en-US" b="1" dirty="0">
                <a:solidFill>
                  <a:srgbClr val="FF0000"/>
                </a:solidFill>
              </a:rPr>
              <a:t>Row indices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17A7CC-D26F-959D-22D4-430F3C79A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993237"/>
              </p:ext>
            </p:extLst>
          </p:nvPr>
        </p:nvGraphicFramePr>
        <p:xfrm>
          <a:off x="1826768" y="19319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330606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55631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01822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6176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26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0B64A1-09EE-5349-E3C5-C1C05D0A7724}"/>
              </a:ext>
            </a:extLst>
          </p:cNvPr>
          <p:cNvSpPr txBox="1"/>
          <p:nvPr/>
        </p:nvSpPr>
        <p:spPr>
          <a:xfrm>
            <a:off x="10218928" y="183717"/>
            <a:ext cx="162153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indices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EB60C8-B9D7-3A01-A587-3EC474921C9C}"/>
              </a:ext>
            </a:extLst>
          </p:cNvPr>
          <p:cNvCxnSpPr/>
          <p:nvPr/>
        </p:nvCxnSpPr>
        <p:spPr>
          <a:xfrm>
            <a:off x="9954768" y="369137"/>
            <a:ext cx="2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D3B38-EF1A-644E-D385-982BA34A7DAA}"/>
              </a:ext>
            </a:extLst>
          </p:cNvPr>
          <p:cNvCxnSpPr/>
          <p:nvPr/>
        </p:nvCxnSpPr>
        <p:spPr>
          <a:xfrm>
            <a:off x="9954768" y="1047669"/>
            <a:ext cx="2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24D26D-ACBB-3253-E56E-8104B0A14BE1}"/>
              </a:ext>
            </a:extLst>
          </p:cNvPr>
          <p:cNvCxnSpPr>
            <a:cxnSpLocks/>
          </p:cNvCxnSpPr>
          <p:nvPr/>
        </p:nvCxnSpPr>
        <p:spPr>
          <a:xfrm>
            <a:off x="1091184" y="2726777"/>
            <a:ext cx="0" cy="30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702BAC-BC07-E5A6-0D05-854B6DCD665D}"/>
              </a:ext>
            </a:extLst>
          </p:cNvPr>
          <p:cNvSpPr txBox="1"/>
          <p:nvPr/>
        </p:nvSpPr>
        <p:spPr>
          <a:xfrm>
            <a:off x="4708144" y="2715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a 4x4 dataframe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FC290C-4274-38D9-2A7D-BDFB5127991C}"/>
              </a:ext>
            </a:extLst>
          </p:cNvPr>
          <p:cNvSpPr txBox="1"/>
          <p:nvPr/>
        </p:nvSpPr>
        <p:spPr>
          <a:xfrm>
            <a:off x="778256" y="4548088"/>
            <a:ext cx="10501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df</a:t>
            </a:r>
            <a:r>
              <a:rPr lang="en-US" sz="2400" dirty="0"/>
              <a:t> &lt;- </a:t>
            </a:r>
            <a:r>
              <a:rPr lang="en-US" sz="2400" dirty="0" err="1"/>
              <a:t>read.table</a:t>
            </a:r>
            <a:r>
              <a:rPr lang="en-US" sz="2400" dirty="0"/>
              <a:t>(file="</a:t>
            </a:r>
            <a:r>
              <a:rPr lang="en-US" sz="2400" dirty="0" err="1"/>
              <a:t>pseudobulk_allcells_kovswt.txt</a:t>
            </a:r>
            <a:r>
              <a:rPr lang="en-US" sz="2400" dirty="0"/>
              <a:t>", header = TRUE, </a:t>
            </a:r>
            <a:r>
              <a:rPr lang="en-US" sz="2400" dirty="0" err="1"/>
              <a:t>sep</a:t>
            </a:r>
            <a:r>
              <a:rPr lang="en-US" sz="2400" dirty="0"/>
              <a:t> = "\t")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89C572-3F74-0380-41E6-6E7E62F7B0EA}"/>
              </a:ext>
            </a:extLst>
          </p:cNvPr>
          <p:cNvCxnSpPr/>
          <p:nvPr/>
        </p:nvCxnSpPr>
        <p:spPr>
          <a:xfrm flipH="1">
            <a:off x="536449" y="4997865"/>
            <a:ext cx="445008" cy="47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07C6E4-587E-9031-A0C0-0291670F1DA1}"/>
              </a:ext>
            </a:extLst>
          </p:cNvPr>
          <p:cNvCxnSpPr>
            <a:cxnSpLocks/>
          </p:cNvCxnSpPr>
          <p:nvPr/>
        </p:nvCxnSpPr>
        <p:spPr>
          <a:xfrm>
            <a:off x="2133600" y="4956047"/>
            <a:ext cx="0" cy="56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271C84-6D65-C87F-EB8A-FED4E7961031}"/>
              </a:ext>
            </a:extLst>
          </p:cNvPr>
          <p:cNvCxnSpPr>
            <a:cxnSpLocks/>
          </p:cNvCxnSpPr>
          <p:nvPr/>
        </p:nvCxnSpPr>
        <p:spPr>
          <a:xfrm>
            <a:off x="1347216" y="4997865"/>
            <a:ext cx="0" cy="136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61FBEF-5BEB-0A0C-349F-250B38D0926F}"/>
              </a:ext>
            </a:extLst>
          </p:cNvPr>
          <p:cNvCxnSpPr>
            <a:cxnSpLocks/>
          </p:cNvCxnSpPr>
          <p:nvPr/>
        </p:nvCxnSpPr>
        <p:spPr>
          <a:xfrm>
            <a:off x="10086848" y="4956047"/>
            <a:ext cx="0" cy="56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2E1D68-B20B-5A83-647B-B9C20210DA4B}"/>
              </a:ext>
            </a:extLst>
          </p:cNvPr>
          <p:cNvCxnSpPr>
            <a:cxnSpLocks/>
          </p:cNvCxnSpPr>
          <p:nvPr/>
        </p:nvCxnSpPr>
        <p:spPr>
          <a:xfrm>
            <a:off x="5364480" y="4956047"/>
            <a:ext cx="0" cy="56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03DA9B-D2AC-2FEC-1F0C-9E47E7767A1F}"/>
              </a:ext>
            </a:extLst>
          </p:cNvPr>
          <p:cNvSpPr txBox="1"/>
          <p:nvPr/>
        </p:nvSpPr>
        <p:spPr>
          <a:xfrm>
            <a:off x="12193" y="5403309"/>
            <a:ext cx="109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 the dataframe “</a:t>
            </a:r>
            <a:r>
              <a:rPr lang="en-US" sz="1600" dirty="0" err="1"/>
              <a:t>df</a:t>
            </a:r>
            <a:r>
              <a:rPr lang="en-US" sz="1600" dirty="0"/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BBE2A-0DF5-D9FA-13F3-E27D80473D0C}"/>
              </a:ext>
            </a:extLst>
          </p:cNvPr>
          <p:cNvSpPr txBox="1"/>
          <p:nvPr/>
        </p:nvSpPr>
        <p:spPr>
          <a:xfrm>
            <a:off x="758953" y="6316199"/>
            <a:ext cx="137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99A330-063B-3D34-75D1-A7365DD5127A}"/>
              </a:ext>
            </a:extLst>
          </p:cNvPr>
          <p:cNvSpPr txBox="1"/>
          <p:nvPr/>
        </p:nvSpPr>
        <p:spPr>
          <a:xfrm>
            <a:off x="1475232" y="5443698"/>
            <a:ext cx="191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Inbuilt R function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B36C28-53B4-284B-3547-366AE8EC69AA}"/>
              </a:ext>
            </a:extLst>
          </p:cNvPr>
          <p:cNvSpPr txBox="1"/>
          <p:nvPr/>
        </p:nvSpPr>
        <p:spPr>
          <a:xfrm>
            <a:off x="4495800" y="5463994"/>
            <a:ext cx="224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tab delimited text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3DF254-620A-CC76-4FE8-B3EEBFF658DA}"/>
              </a:ext>
            </a:extLst>
          </p:cNvPr>
          <p:cNvSpPr txBox="1"/>
          <p:nvPr/>
        </p:nvSpPr>
        <p:spPr>
          <a:xfrm>
            <a:off x="9093204" y="5469605"/>
            <a:ext cx="256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columns in this file are separated by tabs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71AB6D-DD74-92D5-885F-3FA2EA29DB99}"/>
              </a:ext>
            </a:extLst>
          </p:cNvPr>
          <p:cNvSpPr txBox="1"/>
          <p:nvPr/>
        </p:nvSpPr>
        <p:spPr>
          <a:xfrm>
            <a:off x="2987040" y="6363689"/>
            <a:ext cx="8292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QUESTION- What would you change if you have a csv file?</a:t>
            </a:r>
          </a:p>
        </p:txBody>
      </p:sp>
    </p:spTree>
    <p:extLst>
      <p:ext uri="{BB962C8B-B14F-4D97-AF65-F5344CB8AC3E}">
        <p14:creationId xmlns:p14="http://schemas.microsoft.com/office/powerpoint/2010/main" val="259354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3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FB2620-7668-A9F0-F06D-B307334C3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1059"/>
              </p:ext>
            </p:extLst>
          </p:nvPr>
        </p:nvGraphicFramePr>
        <p:xfrm>
          <a:off x="1826768" y="861157"/>
          <a:ext cx="81280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88831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89314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951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2026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log2FoldChange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baseMean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4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29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59ECC6-D9D9-DA7E-3EC9-D7BCC55B2E70}"/>
              </a:ext>
            </a:extLst>
          </p:cNvPr>
          <p:cNvSpPr txBox="1"/>
          <p:nvPr/>
        </p:nvSpPr>
        <p:spPr>
          <a:xfrm>
            <a:off x="10218928" y="863003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names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244345-9B9F-7A6E-72D5-0D9BBCDF9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92689"/>
              </p:ext>
            </p:extLst>
          </p:nvPr>
        </p:nvGraphicFramePr>
        <p:xfrm>
          <a:off x="546608" y="1231997"/>
          <a:ext cx="1089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52">
                  <a:extLst>
                    <a:ext uri="{9D8B030D-6E8A-4147-A177-3AD203B41FA5}">
                      <a16:colId xmlns:a16="http://schemas.microsoft.com/office/drawing/2014/main" val="1801209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0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3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204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F36EEF-D8EC-3FC9-DFBC-4F8B77C86E2D}"/>
              </a:ext>
            </a:extLst>
          </p:cNvPr>
          <p:cNvSpPr txBox="1"/>
          <p:nvPr/>
        </p:nvSpPr>
        <p:spPr>
          <a:xfrm>
            <a:off x="341376" y="2982286"/>
            <a:ext cx="149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Row names</a:t>
            </a:r>
          </a:p>
          <a:p>
            <a:r>
              <a:rPr lang="en-US" b="1" dirty="0">
                <a:solidFill>
                  <a:srgbClr val="FF0000"/>
                </a:solidFill>
              </a:rPr>
              <a:t>Row indices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6A92C9-61F7-9130-0CCF-C11564801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93671"/>
              </p:ext>
            </p:extLst>
          </p:nvPr>
        </p:nvGraphicFramePr>
        <p:xfrm>
          <a:off x="1826768" y="19319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330606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55631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01822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6176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26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BF43CA-BB2D-5229-1CD9-AE5A436C86D7}"/>
              </a:ext>
            </a:extLst>
          </p:cNvPr>
          <p:cNvSpPr txBox="1"/>
          <p:nvPr/>
        </p:nvSpPr>
        <p:spPr>
          <a:xfrm>
            <a:off x="10218928" y="183717"/>
            <a:ext cx="162153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indices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B8FC47-9586-C54D-A43F-0B3103D4D790}"/>
              </a:ext>
            </a:extLst>
          </p:cNvPr>
          <p:cNvCxnSpPr/>
          <p:nvPr/>
        </p:nvCxnSpPr>
        <p:spPr>
          <a:xfrm>
            <a:off x="9954768" y="369137"/>
            <a:ext cx="2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1C26E4-2140-D569-5F75-9B0AFA929F67}"/>
              </a:ext>
            </a:extLst>
          </p:cNvPr>
          <p:cNvCxnSpPr/>
          <p:nvPr/>
        </p:nvCxnSpPr>
        <p:spPr>
          <a:xfrm>
            <a:off x="9954768" y="1047669"/>
            <a:ext cx="2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855685-F536-01A0-6E91-3F1B5E7E60FD}"/>
              </a:ext>
            </a:extLst>
          </p:cNvPr>
          <p:cNvSpPr txBox="1"/>
          <p:nvPr/>
        </p:nvSpPr>
        <p:spPr>
          <a:xfrm>
            <a:off x="4708144" y="2715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a 4x4 dataframe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536AB-A6B0-4D91-DE05-61DB2EBF1DBE}"/>
              </a:ext>
            </a:extLst>
          </p:cNvPr>
          <p:cNvSpPr txBox="1"/>
          <p:nvPr/>
        </p:nvSpPr>
        <p:spPr>
          <a:xfrm>
            <a:off x="341376" y="3742944"/>
            <a:ext cx="11499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reference items in the dataframe?</a:t>
            </a:r>
          </a:p>
          <a:p>
            <a:pPr marL="342900" indent="-342900">
              <a:buAutoNum type="arabicPeriod"/>
            </a:pPr>
            <a:r>
              <a:rPr lang="en-US" dirty="0"/>
              <a:t>Row names : </a:t>
            </a:r>
            <a:r>
              <a:rPr lang="en-US" b="1" dirty="0" err="1">
                <a:solidFill>
                  <a:srgbClr val="00B050"/>
                </a:solidFill>
              </a:rPr>
              <a:t>rownames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df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Column names : </a:t>
            </a:r>
            <a:r>
              <a:rPr lang="en-US" b="1" dirty="0" err="1">
                <a:solidFill>
                  <a:srgbClr val="00B050"/>
                </a:solidFill>
              </a:rPr>
              <a:t>colnames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df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Columns : </a:t>
            </a:r>
            <a:r>
              <a:rPr lang="en-US" b="1" dirty="0" err="1">
                <a:solidFill>
                  <a:srgbClr val="00B050"/>
                </a:solidFill>
              </a:rPr>
              <a:t>df$columnname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Example- </a:t>
            </a:r>
            <a:r>
              <a:rPr lang="en-US" dirty="0" err="1"/>
              <a:t>df$gene</a:t>
            </a:r>
            <a:r>
              <a:rPr lang="en-US" dirty="0"/>
              <a:t>. This is also a way to CREATE a new column. Example- </a:t>
            </a:r>
            <a:r>
              <a:rPr lang="en-US" dirty="0" err="1"/>
              <a:t>df$score</a:t>
            </a:r>
            <a:r>
              <a:rPr lang="en-US" dirty="0"/>
              <a:t> will create an empty column “score”.</a:t>
            </a:r>
          </a:p>
          <a:p>
            <a:pPr marL="342900" indent="-342900">
              <a:buAutoNum type="arabicPeriod"/>
            </a:pPr>
            <a:r>
              <a:rPr lang="en-US" dirty="0"/>
              <a:t>Any particular item : remember </a:t>
            </a:r>
            <a:r>
              <a:rPr lang="en-US" b="1" dirty="0" err="1">
                <a:solidFill>
                  <a:srgbClr val="00B050"/>
                </a:solidFill>
              </a:rPr>
              <a:t>df</a:t>
            </a:r>
            <a:r>
              <a:rPr lang="en-US" b="1" dirty="0">
                <a:solidFill>
                  <a:srgbClr val="00B050"/>
                </a:solidFill>
              </a:rPr>
              <a:t>[R,C] </a:t>
            </a:r>
            <a:r>
              <a:rPr lang="en-US" dirty="0"/>
              <a:t>where R and C are the row indices and column indices respectively.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df</a:t>
            </a:r>
            <a:r>
              <a:rPr lang="en-US" dirty="0"/>
              <a:t>[1,1] 	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0.008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df</a:t>
            </a:r>
            <a:r>
              <a:rPr lang="en-US" dirty="0"/>
              <a:t>[1:2,1:2]	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df</a:t>
            </a:r>
            <a:r>
              <a:rPr lang="en-US" dirty="0"/>
              <a:t>[1,]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df</a:t>
            </a:r>
            <a:r>
              <a:rPr lang="en-US" dirty="0"/>
              <a:t>[,3]  OR </a:t>
            </a:r>
            <a:r>
              <a:rPr lang="en-US" dirty="0" err="1"/>
              <a:t>df$padj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6416-4FB0-DF22-24F9-FED702B0586A}"/>
              </a:ext>
            </a:extLst>
          </p:cNvPr>
          <p:cNvCxnSpPr>
            <a:cxnSpLocks/>
          </p:cNvCxnSpPr>
          <p:nvPr/>
        </p:nvCxnSpPr>
        <p:spPr>
          <a:xfrm>
            <a:off x="1091184" y="2726777"/>
            <a:ext cx="0" cy="30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DE2998-7D64-5A9E-A67A-0C917DF6DB4C}"/>
              </a:ext>
            </a:extLst>
          </p:cNvPr>
          <p:cNvSpPr txBox="1"/>
          <p:nvPr/>
        </p:nvSpPr>
        <p:spPr>
          <a:xfrm>
            <a:off x="5043488" y="5410693"/>
            <a:ext cx="135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8C113-D3A3-7B2D-9212-9AE2D3E7A864}"/>
              </a:ext>
            </a:extLst>
          </p:cNvPr>
          <p:cNvSpPr txBox="1"/>
          <p:nvPr/>
        </p:nvSpPr>
        <p:spPr>
          <a:xfrm>
            <a:off x="5043489" y="5679320"/>
            <a:ext cx="135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[4,3]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F7C8-1697-1028-5AA0-36EB2177CF7C}"/>
              </a:ext>
            </a:extLst>
          </p:cNvPr>
          <p:cNvSpPr/>
          <p:nvPr/>
        </p:nvSpPr>
        <p:spPr>
          <a:xfrm>
            <a:off x="2286000" y="1231997"/>
            <a:ext cx="2757488" cy="741680"/>
          </a:xfrm>
          <a:prstGeom prst="rect">
            <a:avLst/>
          </a:prstGeom>
          <a:noFill/>
          <a:ln w="412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8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694611-DCEF-ED6F-7FB8-85BDDD913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50075"/>
              </p:ext>
            </p:extLst>
          </p:nvPr>
        </p:nvGraphicFramePr>
        <p:xfrm>
          <a:off x="1826768" y="861157"/>
          <a:ext cx="81280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88831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89314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951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2026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log2FoldChange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baseMean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4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29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928400-9595-AED0-A128-E29C1CD1421E}"/>
              </a:ext>
            </a:extLst>
          </p:cNvPr>
          <p:cNvSpPr txBox="1"/>
          <p:nvPr/>
        </p:nvSpPr>
        <p:spPr>
          <a:xfrm>
            <a:off x="10218928" y="863003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names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A71574-656C-49BF-C1C5-F39CEFBA3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57747"/>
              </p:ext>
            </p:extLst>
          </p:nvPr>
        </p:nvGraphicFramePr>
        <p:xfrm>
          <a:off x="546608" y="1231997"/>
          <a:ext cx="1089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52">
                  <a:extLst>
                    <a:ext uri="{9D8B030D-6E8A-4147-A177-3AD203B41FA5}">
                      <a16:colId xmlns:a16="http://schemas.microsoft.com/office/drawing/2014/main" val="1801209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0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3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204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A79C96-C19D-81CD-8B5F-4FD541AB5432}"/>
              </a:ext>
            </a:extLst>
          </p:cNvPr>
          <p:cNvSpPr txBox="1"/>
          <p:nvPr/>
        </p:nvSpPr>
        <p:spPr>
          <a:xfrm>
            <a:off x="341376" y="2982286"/>
            <a:ext cx="149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Row names</a:t>
            </a:r>
          </a:p>
          <a:p>
            <a:r>
              <a:rPr lang="en-US" b="1" dirty="0">
                <a:solidFill>
                  <a:srgbClr val="FF0000"/>
                </a:solidFill>
              </a:rPr>
              <a:t>Row indices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1EA095-DB81-9B20-9ABA-5EF919CE5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98279"/>
              </p:ext>
            </p:extLst>
          </p:nvPr>
        </p:nvGraphicFramePr>
        <p:xfrm>
          <a:off x="1826768" y="19319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330606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55631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01822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6176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26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A42ADF-078F-DE13-8DBA-F94D79236D92}"/>
              </a:ext>
            </a:extLst>
          </p:cNvPr>
          <p:cNvSpPr txBox="1"/>
          <p:nvPr/>
        </p:nvSpPr>
        <p:spPr>
          <a:xfrm>
            <a:off x="10218928" y="183717"/>
            <a:ext cx="162153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indices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58264-C5F1-5BC7-AC4B-AB70E51CBA81}"/>
              </a:ext>
            </a:extLst>
          </p:cNvPr>
          <p:cNvCxnSpPr/>
          <p:nvPr/>
        </p:nvCxnSpPr>
        <p:spPr>
          <a:xfrm>
            <a:off x="9954768" y="369137"/>
            <a:ext cx="2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C77384-8F0E-E6FC-910E-D1C0908F102F}"/>
              </a:ext>
            </a:extLst>
          </p:cNvPr>
          <p:cNvCxnSpPr/>
          <p:nvPr/>
        </p:nvCxnSpPr>
        <p:spPr>
          <a:xfrm>
            <a:off x="9954768" y="1047669"/>
            <a:ext cx="2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14B9E8-9F21-20E0-DA15-267094DC1445}"/>
              </a:ext>
            </a:extLst>
          </p:cNvPr>
          <p:cNvSpPr txBox="1"/>
          <p:nvPr/>
        </p:nvSpPr>
        <p:spPr>
          <a:xfrm>
            <a:off x="4708144" y="2715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a 4x4 dataframe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72B0C-693A-FD33-6862-D3EFDD2BA8E2}"/>
              </a:ext>
            </a:extLst>
          </p:cNvPr>
          <p:cNvCxnSpPr>
            <a:cxnSpLocks/>
          </p:cNvCxnSpPr>
          <p:nvPr/>
        </p:nvCxnSpPr>
        <p:spPr>
          <a:xfrm>
            <a:off x="1091184" y="2726777"/>
            <a:ext cx="0" cy="30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580650-A6EE-0FAB-D7DE-4423D747A6BD}"/>
              </a:ext>
            </a:extLst>
          </p:cNvPr>
          <p:cNvSpPr txBox="1"/>
          <p:nvPr/>
        </p:nvSpPr>
        <p:spPr>
          <a:xfrm>
            <a:off x="341376" y="3877056"/>
            <a:ext cx="11618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subset dataframes?</a:t>
            </a:r>
          </a:p>
          <a:p>
            <a:r>
              <a:rPr lang="en-US" dirty="0"/>
              <a:t>STEP 1- Conditional/Logical operators</a:t>
            </a:r>
          </a:p>
          <a:p>
            <a:r>
              <a:rPr lang="en-US" dirty="0"/>
              <a:t>&gt; 	:	greater than</a:t>
            </a:r>
          </a:p>
          <a:p>
            <a:r>
              <a:rPr lang="en-US" dirty="0"/>
              <a:t>&lt;  	:	lesser than</a:t>
            </a:r>
          </a:p>
          <a:p>
            <a:r>
              <a:rPr lang="en-US" dirty="0"/>
              <a:t>=/==	:	equal to when you check numbers/ equal to when you check words</a:t>
            </a:r>
          </a:p>
          <a:p>
            <a:r>
              <a:rPr lang="en-US" dirty="0"/>
              <a:t>!	:	NOT</a:t>
            </a:r>
          </a:p>
          <a:p>
            <a:r>
              <a:rPr lang="en-US" dirty="0"/>
              <a:t>&amp;	:	AND</a:t>
            </a:r>
          </a:p>
          <a:p>
            <a:r>
              <a:rPr lang="en-US" dirty="0"/>
              <a:t>|	:	OR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QUESTION- What do these operators mean &gt;= , &lt;= , !=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48E652-56A6-FC28-4EBC-2F7A8DCBE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55545"/>
              </p:ext>
            </p:extLst>
          </p:nvPr>
        </p:nvGraphicFramePr>
        <p:xfrm>
          <a:off x="1826768" y="861157"/>
          <a:ext cx="81280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88831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89314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951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2026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log2FoldChange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baseMean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4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29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8BFFC4-BB7F-65BB-BADD-0607AAC617CE}"/>
              </a:ext>
            </a:extLst>
          </p:cNvPr>
          <p:cNvSpPr txBox="1"/>
          <p:nvPr/>
        </p:nvSpPr>
        <p:spPr>
          <a:xfrm>
            <a:off x="10218928" y="863003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names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A3174B-6454-D106-6F3B-342202CD6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69369"/>
              </p:ext>
            </p:extLst>
          </p:nvPr>
        </p:nvGraphicFramePr>
        <p:xfrm>
          <a:off x="546608" y="1231997"/>
          <a:ext cx="1089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52">
                  <a:extLst>
                    <a:ext uri="{9D8B030D-6E8A-4147-A177-3AD203B41FA5}">
                      <a16:colId xmlns:a16="http://schemas.microsoft.com/office/drawing/2014/main" val="1801209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0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3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204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3FC9FD-1174-9C04-104E-5A118C3D74BE}"/>
              </a:ext>
            </a:extLst>
          </p:cNvPr>
          <p:cNvSpPr txBox="1"/>
          <p:nvPr/>
        </p:nvSpPr>
        <p:spPr>
          <a:xfrm>
            <a:off x="341376" y="2982286"/>
            <a:ext cx="149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Row names</a:t>
            </a:r>
          </a:p>
          <a:p>
            <a:r>
              <a:rPr lang="en-US" b="1" dirty="0">
                <a:solidFill>
                  <a:srgbClr val="FF0000"/>
                </a:solidFill>
              </a:rPr>
              <a:t>Row indices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34AA09-AEC0-79CA-A344-F8C6A26B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316"/>
              </p:ext>
            </p:extLst>
          </p:nvPr>
        </p:nvGraphicFramePr>
        <p:xfrm>
          <a:off x="1826768" y="19319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330606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55631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01822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6176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26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2F4158-56DE-5E86-31CE-F5BBB35A9B89}"/>
              </a:ext>
            </a:extLst>
          </p:cNvPr>
          <p:cNvSpPr txBox="1"/>
          <p:nvPr/>
        </p:nvSpPr>
        <p:spPr>
          <a:xfrm>
            <a:off x="10218928" y="183717"/>
            <a:ext cx="162153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indices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D255C3-4522-FF73-0B3C-CFE2B20ECA1F}"/>
              </a:ext>
            </a:extLst>
          </p:cNvPr>
          <p:cNvCxnSpPr/>
          <p:nvPr/>
        </p:nvCxnSpPr>
        <p:spPr>
          <a:xfrm>
            <a:off x="9954768" y="369137"/>
            <a:ext cx="2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F7B43F-DE0A-35E7-77EC-444AAD8E59DE}"/>
              </a:ext>
            </a:extLst>
          </p:cNvPr>
          <p:cNvCxnSpPr/>
          <p:nvPr/>
        </p:nvCxnSpPr>
        <p:spPr>
          <a:xfrm>
            <a:off x="9954768" y="1047669"/>
            <a:ext cx="2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2C9F6-359C-CA21-DC43-6DD1D8CF6FCF}"/>
              </a:ext>
            </a:extLst>
          </p:cNvPr>
          <p:cNvSpPr txBox="1"/>
          <p:nvPr/>
        </p:nvSpPr>
        <p:spPr>
          <a:xfrm>
            <a:off x="4708144" y="2715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a 4x4 dataframe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814F9C-B23D-AC55-34FB-FB2BF3A3A22A}"/>
              </a:ext>
            </a:extLst>
          </p:cNvPr>
          <p:cNvCxnSpPr>
            <a:cxnSpLocks/>
          </p:cNvCxnSpPr>
          <p:nvPr/>
        </p:nvCxnSpPr>
        <p:spPr>
          <a:xfrm>
            <a:off x="1091184" y="2726777"/>
            <a:ext cx="0" cy="30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DF43D2-F793-B91A-8A91-C6EB44B861E7}"/>
              </a:ext>
            </a:extLst>
          </p:cNvPr>
          <p:cNvSpPr txBox="1"/>
          <p:nvPr/>
        </p:nvSpPr>
        <p:spPr>
          <a:xfrm>
            <a:off x="341376" y="3557786"/>
            <a:ext cx="11253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STEP 2- We want to subset this dataframe to retain all items with log2FoldChange greater than 0 and p value lesser than 0.5.</a:t>
            </a:r>
          </a:p>
          <a:p>
            <a:pPr algn="ctr"/>
            <a:r>
              <a:rPr lang="en-US" sz="2400" dirty="0" err="1"/>
              <a:t>dfsub</a:t>
            </a:r>
            <a:r>
              <a:rPr lang="en-US" sz="2400" dirty="0"/>
              <a:t>&lt;-</a:t>
            </a:r>
            <a:r>
              <a:rPr lang="en-US" sz="2400" dirty="0" err="1"/>
              <a:t>df</a:t>
            </a:r>
            <a:r>
              <a:rPr lang="en-US" sz="2400" dirty="0"/>
              <a:t>[df$log2FoldChange &gt;0 &amp; </a:t>
            </a:r>
            <a:r>
              <a:rPr lang="en-US" sz="2400" dirty="0" err="1"/>
              <a:t>df$padj</a:t>
            </a:r>
            <a:r>
              <a:rPr lang="en-US" sz="2400" dirty="0"/>
              <a:t> &lt;0.5,]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F0B3E-C705-021A-9CCE-242D91D6988C}"/>
              </a:ext>
            </a:extLst>
          </p:cNvPr>
          <p:cNvCxnSpPr>
            <a:cxnSpLocks/>
          </p:cNvCxnSpPr>
          <p:nvPr/>
        </p:nvCxnSpPr>
        <p:spPr>
          <a:xfrm flipH="1">
            <a:off x="4535424" y="4457772"/>
            <a:ext cx="615696" cy="58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E67D59-6FD4-BEA8-D0CB-A2FB1A060E61}"/>
              </a:ext>
            </a:extLst>
          </p:cNvPr>
          <p:cNvCxnSpPr>
            <a:cxnSpLocks/>
          </p:cNvCxnSpPr>
          <p:nvPr/>
        </p:nvCxnSpPr>
        <p:spPr>
          <a:xfrm>
            <a:off x="8852410" y="4490751"/>
            <a:ext cx="364742" cy="50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E6D524-A32C-C3FF-683F-0F6943091D4D}"/>
              </a:ext>
            </a:extLst>
          </p:cNvPr>
          <p:cNvSpPr txBox="1"/>
          <p:nvPr/>
        </p:nvSpPr>
        <p:spPr>
          <a:xfrm>
            <a:off x="3081019" y="4995451"/>
            <a:ext cx="254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Gives all rows that satisfy this condition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9DC2C-C7BB-8E0D-B885-6EF33312F19A}"/>
              </a:ext>
            </a:extLst>
          </p:cNvPr>
          <p:cNvSpPr txBox="1"/>
          <p:nvPr/>
        </p:nvSpPr>
        <p:spPr>
          <a:xfrm>
            <a:off x="8549131" y="4964283"/>
            <a:ext cx="254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Gives all columns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E4940E0-B636-820A-3D8A-66E729239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24321"/>
              </p:ext>
            </p:extLst>
          </p:nvPr>
        </p:nvGraphicFramePr>
        <p:xfrm>
          <a:off x="2032000" y="6028581"/>
          <a:ext cx="8128000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138103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3501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91219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926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7651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FEFF570-EC7A-789E-1688-B2414C575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32818"/>
              </p:ext>
            </p:extLst>
          </p:nvPr>
        </p:nvGraphicFramePr>
        <p:xfrm>
          <a:off x="2032000" y="5641782"/>
          <a:ext cx="8128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01612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07057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27660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881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log2FoldChange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baseMean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2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33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3B01C7-D09A-B8B1-6633-9849F7C8383D}"/>
              </a:ext>
            </a:extLst>
          </p:cNvPr>
          <p:cNvSpPr txBox="1"/>
          <p:nvPr/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LET US MAKE A VOLCANO PLOT!</a:t>
            </a:r>
          </a:p>
        </p:txBody>
      </p:sp>
      <p:pic>
        <p:nvPicPr>
          <p:cNvPr id="4" name="Picture 3" descr="A diagram of a number of genes&#10;&#10;Description automatically generated with medium confidence">
            <a:extLst>
              <a:ext uri="{FF2B5EF4-FFF2-40B4-BE49-F238E27FC236}">
                <a16:creationId xmlns:a16="http://schemas.microsoft.com/office/drawing/2014/main" id="{906FC073-2D75-2773-4E50-721AEE1D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5807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577</Words>
  <Application>Microsoft Macintosh PowerPoint</Application>
  <PresentationFormat>Widescreen</PresentationFormat>
  <Paragraphs>217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Gogate, Ashlesha A</dc:creator>
  <cp:lastModifiedBy>Gogate, Ashlesha A</cp:lastModifiedBy>
  <cp:revision>11</cp:revision>
  <dcterms:created xsi:type="dcterms:W3CDTF">2023-08-24T14:32:32Z</dcterms:created>
  <dcterms:modified xsi:type="dcterms:W3CDTF">2023-08-24T17:06:27Z</dcterms:modified>
</cp:coreProperties>
</file>