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1442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16754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04981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996350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503377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0F9F7-A74A-478F-AA7E-D091C0931766}"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3340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E50F9F7-A74A-478F-AA7E-D091C0931766}" type="datetimeFigureOut">
              <a:rPr lang="en-IN" smtClean="0"/>
              <a:t>23-04-2024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868342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943666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84785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33605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0F9F7-A74A-478F-AA7E-D091C0931766}"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47787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0F9F7-A74A-478F-AA7E-D091C093176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66682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0F9F7-A74A-478F-AA7E-D091C0931766}"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1550814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0F9F7-A74A-478F-AA7E-D091C0931766}"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72853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0F9F7-A74A-478F-AA7E-D091C0931766}"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213529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343386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0F9F7-A74A-478F-AA7E-D091C0931766}"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E5BBC0E-0577-48D8-80C1-A3D6B5942981}" type="slidenum">
              <a:rPr lang="en-IN" smtClean="0"/>
              <a:t>‹#›</a:t>
            </a:fld>
            <a:endParaRPr lang="en-IN"/>
          </a:p>
        </p:txBody>
      </p:sp>
    </p:spTree>
    <p:extLst>
      <p:ext uri="{BB962C8B-B14F-4D97-AF65-F5344CB8AC3E}">
        <p14:creationId xmlns:p14="http://schemas.microsoft.com/office/powerpoint/2010/main" val="372683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E50F9F7-A74A-478F-AA7E-D091C0931766}" type="datetimeFigureOut">
              <a:rPr lang="en-IN" smtClean="0"/>
              <a:t>23-04-2024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E5BBC0E-0577-48D8-80C1-A3D6B5942981}" type="slidenum">
              <a:rPr lang="en-IN" smtClean="0"/>
              <a:t>‹#›</a:t>
            </a:fld>
            <a:endParaRPr lang="en-IN"/>
          </a:p>
        </p:txBody>
      </p:sp>
    </p:spTree>
    <p:extLst>
      <p:ext uri="{BB962C8B-B14F-4D97-AF65-F5344CB8AC3E}">
        <p14:creationId xmlns:p14="http://schemas.microsoft.com/office/powerpoint/2010/main" val="705512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C1BD-9338-8297-57CA-39593217262E}"/>
              </a:ext>
            </a:extLst>
          </p:cNvPr>
          <p:cNvSpPr>
            <a:spLocks noGrp="1"/>
          </p:cNvSpPr>
          <p:nvPr>
            <p:ph type="title"/>
          </p:nvPr>
        </p:nvSpPr>
        <p:spPr>
          <a:xfrm>
            <a:off x="1877330" y="827364"/>
            <a:ext cx="8761413" cy="706964"/>
          </a:xfrm>
        </p:spPr>
        <p:txBody>
          <a:bodyPr/>
          <a:lstStyle/>
          <a:p>
            <a:r>
              <a:rPr lang="en-US" sz="2400" dirty="0">
                <a:latin typeface="Algerian" panose="04020705040A02060702" pitchFamily="82" charset="0"/>
              </a:rPr>
              <a:t>                             Automatic object control</a:t>
            </a:r>
            <a:endParaRPr lang="en-IN" sz="2400" dirty="0">
              <a:latin typeface="Algerian" panose="04020705040A02060702" pitchFamily="82" charset="0"/>
            </a:endParaRPr>
          </a:p>
        </p:txBody>
      </p:sp>
      <p:sp>
        <p:nvSpPr>
          <p:cNvPr id="3" name="TextBox 2">
            <a:extLst>
              <a:ext uri="{FF2B5EF4-FFF2-40B4-BE49-F238E27FC236}">
                <a16:creationId xmlns:a16="http://schemas.microsoft.com/office/drawing/2014/main" id="{DF956AFA-765A-D446-D611-57C4ECDE4956}"/>
              </a:ext>
            </a:extLst>
          </p:cNvPr>
          <p:cNvSpPr txBox="1"/>
          <p:nvPr/>
        </p:nvSpPr>
        <p:spPr>
          <a:xfrm>
            <a:off x="2962656" y="2788920"/>
            <a:ext cx="9229344" cy="369332"/>
          </a:xfrm>
          <a:prstGeom prst="rect">
            <a:avLst/>
          </a:prstGeom>
          <a:noFill/>
        </p:spPr>
        <p:txBody>
          <a:bodyPr wrap="square" rtlCol="0">
            <a:spAutoFit/>
          </a:bodyPr>
          <a:lstStyle/>
          <a:p>
            <a:r>
              <a:rPr lang="en-US" dirty="0"/>
              <a:t>VISHWAKARMA INSTITUTE OF INFORMATION TECHNOLOGY</a:t>
            </a:r>
            <a:endParaRPr lang="en-IN" dirty="0"/>
          </a:p>
        </p:txBody>
      </p:sp>
      <p:sp>
        <p:nvSpPr>
          <p:cNvPr id="4" name="TextBox 3">
            <a:extLst>
              <a:ext uri="{FF2B5EF4-FFF2-40B4-BE49-F238E27FC236}">
                <a16:creationId xmlns:a16="http://schemas.microsoft.com/office/drawing/2014/main" id="{312EC620-A534-EA98-FA34-2E8BC01D9D66}"/>
              </a:ext>
            </a:extLst>
          </p:cNvPr>
          <p:cNvSpPr txBox="1"/>
          <p:nvPr/>
        </p:nvSpPr>
        <p:spPr>
          <a:xfrm>
            <a:off x="5527548" y="2384798"/>
            <a:ext cx="1655064" cy="369332"/>
          </a:xfrm>
          <a:prstGeom prst="rect">
            <a:avLst/>
          </a:prstGeom>
          <a:noFill/>
        </p:spPr>
        <p:txBody>
          <a:bodyPr wrap="square" rtlCol="0">
            <a:spAutoFit/>
          </a:bodyPr>
          <a:lstStyle/>
          <a:p>
            <a:r>
              <a:rPr lang="en-US" dirty="0"/>
              <a:t>BRACT’S</a:t>
            </a:r>
            <a:endParaRPr lang="en-IN" dirty="0"/>
          </a:p>
        </p:txBody>
      </p:sp>
      <p:sp>
        <p:nvSpPr>
          <p:cNvPr id="5" name="TextBox 4">
            <a:extLst>
              <a:ext uri="{FF2B5EF4-FFF2-40B4-BE49-F238E27FC236}">
                <a16:creationId xmlns:a16="http://schemas.microsoft.com/office/drawing/2014/main" id="{CAF2A6AD-0614-3610-2B55-431EB32BB56D}"/>
              </a:ext>
            </a:extLst>
          </p:cNvPr>
          <p:cNvSpPr txBox="1"/>
          <p:nvPr/>
        </p:nvSpPr>
        <p:spPr>
          <a:xfrm>
            <a:off x="3200400" y="3158252"/>
            <a:ext cx="6839712" cy="369332"/>
          </a:xfrm>
          <a:prstGeom prst="rect">
            <a:avLst/>
          </a:prstGeom>
          <a:noFill/>
        </p:spPr>
        <p:txBody>
          <a:bodyPr wrap="square" rtlCol="0">
            <a:spAutoFit/>
          </a:bodyPr>
          <a:lstStyle/>
          <a:p>
            <a:r>
              <a:rPr lang="en-US" dirty="0"/>
              <a:t>DEPARTMENT OF ENGINEERING AMD APPLIED SCIENCE</a:t>
            </a:r>
            <a:endParaRPr lang="en-IN" dirty="0"/>
          </a:p>
        </p:txBody>
      </p:sp>
      <p:sp>
        <p:nvSpPr>
          <p:cNvPr id="7" name="TextBox 6">
            <a:extLst>
              <a:ext uri="{FF2B5EF4-FFF2-40B4-BE49-F238E27FC236}">
                <a16:creationId xmlns:a16="http://schemas.microsoft.com/office/drawing/2014/main" id="{7D34A5BE-2679-9D96-C5C5-C6F81D2C8478}"/>
              </a:ext>
            </a:extLst>
          </p:cNvPr>
          <p:cNvSpPr txBox="1"/>
          <p:nvPr/>
        </p:nvSpPr>
        <p:spPr>
          <a:xfrm>
            <a:off x="2029730" y="4038600"/>
            <a:ext cx="1917430"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F1308D47-1D24-DA09-1564-F9B998BEAC23}"/>
              </a:ext>
            </a:extLst>
          </p:cNvPr>
          <p:cNvSpPr txBox="1"/>
          <p:nvPr/>
        </p:nvSpPr>
        <p:spPr>
          <a:xfrm>
            <a:off x="2013086" y="3669268"/>
            <a:ext cx="2655046" cy="369332"/>
          </a:xfrm>
          <a:prstGeom prst="rect">
            <a:avLst/>
          </a:prstGeom>
          <a:noFill/>
        </p:spPr>
        <p:txBody>
          <a:bodyPr wrap="square" rtlCol="0">
            <a:spAutoFit/>
          </a:bodyPr>
          <a:lstStyle/>
          <a:p>
            <a:r>
              <a:rPr lang="en-US" dirty="0"/>
              <a:t>Academic year:2024</a:t>
            </a:r>
            <a:endParaRPr lang="en-IN" dirty="0"/>
          </a:p>
        </p:txBody>
      </p:sp>
      <p:sp>
        <p:nvSpPr>
          <p:cNvPr id="9" name="TextBox 8">
            <a:extLst>
              <a:ext uri="{FF2B5EF4-FFF2-40B4-BE49-F238E27FC236}">
                <a16:creationId xmlns:a16="http://schemas.microsoft.com/office/drawing/2014/main" id="{559637A9-E31A-107C-7C86-EE2D79F556F4}"/>
              </a:ext>
            </a:extLst>
          </p:cNvPr>
          <p:cNvSpPr txBox="1"/>
          <p:nvPr/>
        </p:nvSpPr>
        <p:spPr>
          <a:xfrm>
            <a:off x="5480796" y="3669268"/>
            <a:ext cx="1554480" cy="369332"/>
          </a:xfrm>
          <a:prstGeom prst="rect">
            <a:avLst/>
          </a:prstGeom>
          <a:noFill/>
        </p:spPr>
        <p:txBody>
          <a:bodyPr wrap="square" rtlCol="0">
            <a:spAutoFit/>
          </a:bodyPr>
          <a:lstStyle/>
          <a:p>
            <a:r>
              <a:rPr lang="en-US" dirty="0"/>
              <a:t>Semester : 2</a:t>
            </a:r>
            <a:endParaRPr lang="en-IN" dirty="0"/>
          </a:p>
        </p:txBody>
      </p:sp>
      <p:sp>
        <p:nvSpPr>
          <p:cNvPr id="10" name="TextBox 9">
            <a:extLst>
              <a:ext uri="{FF2B5EF4-FFF2-40B4-BE49-F238E27FC236}">
                <a16:creationId xmlns:a16="http://schemas.microsoft.com/office/drawing/2014/main" id="{DE4CE512-0DCD-C3D7-73BE-51EB9F751652}"/>
              </a:ext>
            </a:extLst>
          </p:cNvPr>
          <p:cNvSpPr txBox="1"/>
          <p:nvPr/>
        </p:nvSpPr>
        <p:spPr>
          <a:xfrm>
            <a:off x="8851392" y="3669268"/>
            <a:ext cx="2377440" cy="369332"/>
          </a:xfrm>
          <a:prstGeom prst="rect">
            <a:avLst/>
          </a:prstGeom>
          <a:noFill/>
        </p:spPr>
        <p:txBody>
          <a:bodyPr wrap="square" rtlCol="0">
            <a:spAutoFit/>
          </a:bodyPr>
          <a:lstStyle/>
          <a:p>
            <a:r>
              <a:rPr lang="en-US" dirty="0"/>
              <a:t>Batch: B3</a:t>
            </a:r>
            <a:endParaRPr lang="en-IN" dirty="0"/>
          </a:p>
        </p:txBody>
      </p:sp>
      <p:graphicFrame>
        <p:nvGraphicFramePr>
          <p:cNvPr id="12" name="Table 11">
            <a:extLst>
              <a:ext uri="{FF2B5EF4-FFF2-40B4-BE49-F238E27FC236}">
                <a16:creationId xmlns:a16="http://schemas.microsoft.com/office/drawing/2014/main" id="{F54EA814-8045-1118-6CBC-ED95A463E577}"/>
              </a:ext>
            </a:extLst>
          </p:cNvPr>
          <p:cNvGraphicFramePr>
            <a:graphicFrameLocks noGrp="1"/>
          </p:cNvGraphicFramePr>
          <p:nvPr>
            <p:extLst>
              <p:ext uri="{D42A27DB-BD31-4B8C-83A1-F6EECF244321}">
                <p14:modId xmlns:p14="http://schemas.microsoft.com/office/powerpoint/2010/main" val="2577663684"/>
              </p:ext>
            </p:extLst>
          </p:nvPr>
        </p:nvGraphicFramePr>
        <p:xfrm>
          <a:off x="1225296" y="4319340"/>
          <a:ext cx="9747504" cy="2001491"/>
        </p:xfrm>
        <a:graphic>
          <a:graphicData uri="http://schemas.openxmlformats.org/drawingml/2006/table">
            <a:tbl>
              <a:tblPr firstRow="1" bandRow="1">
                <a:tableStyleId>{5C22544A-7EE6-4342-B048-85BDC9FD1C3A}</a:tableStyleId>
              </a:tblPr>
              <a:tblGrid>
                <a:gridCol w="2436876">
                  <a:extLst>
                    <a:ext uri="{9D8B030D-6E8A-4147-A177-3AD203B41FA5}">
                      <a16:colId xmlns:a16="http://schemas.microsoft.com/office/drawing/2014/main" val="1997146349"/>
                    </a:ext>
                  </a:extLst>
                </a:gridCol>
                <a:gridCol w="2436876">
                  <a:extLst>
                    <a:ext uri="{9D8B030D-6E8A-4147-A177-3AD203B41FA5}">
                      <a16:colId xmlns:a16="http://schemas.microsoft.com/office/drawing/2014/main" val="1354603475"/>
                    </a:ext>
                  </a:extLst>
                </a:gridCol>
                <a:gridCol w="2093976">
                  <a:extLst>
                    <a:ext uri="{9D8B030D-6E8A-4147-A177-3AD203B41FA5}">
                      <a16:colId xmlns:a16="http://schemas.microsoft.com/office/drawing/2014/main" val="3951572247"/>
                    </a:ext>
                  </a:extLst>
                </a:gridCol>
                <a:gridCol w="2779776">
                  <a:extLst>
                    <a:ext uri="{9D8B030D-6E8A-4147-A177-3AD203B41FA5}">
                      <a16:colId xmlns:a16="http://schemas.microsoft.com/office/drawing/2014/main" val="785948989"/>
                    </a:ext>
                  </a:extLst>
                </a:gridCol>
              </a:tblGrid>
              <a:tr h="518131">
                <a:tc>
                  <a:txBody>
                    <a:bodyPr/>
                    <a:lstStyle/>
                    <a:p>
                      <a:pPr algn="ctr"/>
                      <a:r>
                        <a:rPr lang="en-US" dirty="0"/>
                        <a:t>Sr.no.</a:t>
                      </a:r>
                      <a:endParaRPr lang="en-IN" dirty="0"/>
                    </a:p>
                  </a:txBody>
                  <a:tcPr/>
                </a:tc>
                <a:tc>
                  <a:txBody>
                    <a:bodyPr/>
                    <a:lstStyle/>
                    <a:p>
                      <a:pPr algn="ctr"/>
                      <a:r>
                        <a:rPr lang="en-US" dirty="0"/>
                        <a:t>Roll no.</a:t>
                      </a:r>
                      <a:endParaRPr lang="en-IN" dirty="0"/>
                    </a:p>
                  </a:txBody>
                  <a:tcPr/>
                </a:tc>
                <a:tc>
                  <a:txBody>
                    <a:bodyPr/>
                    <a:lstStyle/>
                    <a:p>
                      <a:pPr algn="ctr"/>
                      <a:r>
                        <a:rPr lang="en-US" dirty="0"/>
                        <a:t>PRN</a:t>
                      </a:r>
                      <a:endParaRPr lang="en-IN" dirty="0"/>
                    </a:p>
                  </a:txBody>
                  <a:tcPr/>
                </a:tc>
                <a:tc>
                  <a:txBody>
                    <a:bodyPr/>
                    <a:lstStyle/>
                    <a:p>
                      <a:pPr algn="ctr"/>
                      <a:r>
                        <a:rPr lang="en-US" dirty="0"/>
                        <a:t>Name</a:t>
                      </a:r>
                      <a:endParaRPr lang="en-IN" dirty="0"/>
                    </a:p>
                  </a:txBody>
                  <a:tcPr/>
                </a:tc>
                <a:extLst>
                  <a:ext uri="{0D108BD9-81ED-4DB2-BD59-A6C34878D82A}">
                    <a16:rowId xmlns:a16="http://schemas.microsoft.com/office/drawing/2014/main" val="2394342326"/>
                  </a:ext>
                </a:extLst>
              </a:tr>
              <a:tr h="370840">
                <a:tc>
                  <a:txBody>
                    <a:bodyPr/>
                    <a:lstStyle/>
                    <a:p>
                      <a:pPr algn="ctr"/>
                      <a:r>
                        <a:rPr lang="en-US" dirty="0"/>
                        <a:t>1.</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280627243"/>
                  </a:ext>
                </a:extLst>
              </a:tr>
              <a:tr h="370840">
                <a:tc>
                  <a:txBody>
                    <a:bodyPr/>
                    <a:lstStyle/>
                    <a:p>
                      <a:pPr algn="ctr"/>
                      <a:r>
                        <a:rPr lang="en-US" dirty="0"/>
                        <a:t>2.</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774503705"/>
                  </a:ext>
                </a:extLst>
              </a:tr>
              <a:tr h="370840">
                <a:tc>
                  <a:txBody>
                    <a:bodyPr/>
                    <a:lstStyle/>
                    <a:p>
                      <a:pPr algn="ctr"/>
                      <a:r>
                        <a:rPr lang="en-US" dirty="0"/>
                        <a:t>3.</a:t>
                      </a:r>
                      <a:endParaRPr lang="en-IN" dirty="0"/>
                    </a:p>
                  </a:txBody>
                  <a:tcPr/>
                </a:tc>
                <a:tc>
                  <a:txBody>
                    <a:bodyPr/>
                    <a:lstStyle/>
                    <a:p>
                      <a:pPr algn="ctr"/>
                      <a:r>
                        <a:rPr lang="en-US" dirty="0"/>
                        <a:t>212067</a:t>
                      </a:r>
                      <a:endParaRPr lang="en-IN" dirty="0"/>
                    </a:p>
                  </a:txBody>
                  <a:tcPr/>
                </a:tc>
                <a:tc>
                  <a:txBody>
                    <a:bodyPr/>
                    <a:lstStyle/>
                    <a:p>
                      <a:pPr algn="ctr"/>
                      <a:r>
                        <a:rPr lang="en-US" dirty="0"/>
                        <a:t>22320022</a:t>
                      </a:r>
                      <a:endParaRPr lang="en-IN" dirty="0"/>
                    </a:p>
                  </a:txBody>
                  <a:tcPr/>
                </a:tc>
                <a:tc>
                  <a:txBody>
                    <a:bodyPr/>
                    <a:lstStyle/>
                    <a:p>
                      <a:pPr algn="ctr"/>
                      <a:r>
                        <a:rPr lang="en-US" dirty="0"/>
                        <a:t>Chaitanya </a:t>
                      </a:r>
                      <a:r>
                        <a:rPr lang="en-US" dirty="0" err="1"/>
                        <a:t>Mahamuni</a:t>
                      </a:r>
                      <a:endParaRPr lang="en-IN" dirty="0"/>
                    </a:p>
                  </a:txBody>
                  <a:tcPr/>
                </a:tc>
                <a:extLst>
                  <a:ext uri="{0D108BD9-81ED-4DB2-BD59-A6C34878D82A}">
                    <a16:rowId xmlns:a16="http://schemas.microsoft.com/office/drawing/2014/main" val="1323342934"/>
                  </a:ext>
                </a:extLst>
              </a:tr>
              <a:tr h="370840">
                <a:tc>
                  <a:txBody>
                    <a:bodyPr/>
                    <a:lstStyle/>
                    <a:p>
                      <a:pPr algn="ctr"/>
                      <a:r>
                        <a:rPr lang="en-US" dirty="0"/>
                        <a:t>4.</a:t>
                      </a: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878832351"/>
                  </a:ext>
                </a:extLst>
              </a:tr>
            </a:tbl>
          </a:graphicData>
        </a:graphic>
      </p:graphicFrame>
      <p:pic>
        <p:nvPicPr>
          <p:cNvPr id="14" name="Picture 13">
            <a:extLst>
              <a:ext uri="{FF2B5EF4-FFF2-40B4-BE49-F238E27FC236}">
                <a16:creationId xmlns:a16="http://schemas.microsoft.com/office/drawing/2014/main" id="{13480A68-0F0E-FDE2-076F-03BAACAA0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57" y="530352"/>
            <a:ext cx="1077652" cy="1077652"/>
          </a:xfrm>
          <a:prstGeom prst="rect">
            <a:avLst/>
          </a:prstGeom>
        </p:spPr>
      </p:pic>
    </p:spTree>
    <p:extLst>
      <p:ext uri="{BB962C8B-B14F-4D97-AF65-F5344CB8AC3E}">
        <p14:creationId xmlns:p14="http://schemas.microsoft.com/office/powerpoint/2010/main" val="317688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378-CFD0-2751-2CA6-494033F25642}"/>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A6E29DBD-A9B6-0F45-A1B6-48A13B6C312C}"/>
              </a:ext>
            </a:extLst>
          </p:cNvPr>
          <p:cNvSpPr>
            <a:spLocks noGrp="1"/>
          </p:cNvSpPr>
          <p:nvPr>
            <p:ph idx="1"/>
          </p:nvPr>
        </p:nvSpPr>
        <p:spPr>
          <a:xfrm>
            <a:off x="1683170" y="3024124"/>
            <a:ext cx="8825659" cy="3416300"/>
          </a:xfrm>
        </p:spPr>
        <p:txBody>
          <a:bodyPr>
            <a:normAutofit fontScale="85000" lnSpcReduction="10000"/>
          </a:bodyPr>
          <a:lstStyle/>
          <a:p>
            <a:r>
              <a:rPr lang="en-US" sz="2400" dirty="0"/>
              <a:t>In many industrial applications, the ability to detect and adjust for imbalance is crucial. Many sectors rely on stabilizing mechanisms these days. The technology is utilized in a wide range of items, from camera stabilizing equipment to surgical instruments. This is accomplished by using platforms that measure the tilt of the platform to correct for angular variability. The main motive of this project is to design and build a self-balancing platform that uses a PID controller, accelerometers and gyroscopes, and a Kalman filter to stabilize it. This device determines how far the present position of the platform is from the intended balanced position, and then the direction controller activates the appropriate motor to return the platform to its original stable position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39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9435-207C-A3D7-0E04-35C324D9DC64}"/>
              </a:ext>
            </a:extLst>
          </p:cNvPr>
          <p:cNvSpPr>
            <a:spLocks noGrp="1"/>
          </p:cNvSpPr>
          <p:nvPr>
            <p:ph type="title"/>
          </p:nvPr>
        </p:nvSpPr>
        <p:spPr/>
        <p:txBody>
          <a:bodyPr/>
          <a:lstStyle/>
          <a:p>
            <a:pPr algn="ctr"/>
            <a:r>
              <a:rPr lang="en-US" dirty="0"/>
              <a:t>COMPONENTS </a:t>
            </a:r>
            <a:endParaRPr lang="en-IN" dirty="0"/>
          </a:p>
        </p:txBody>
      </p:sp>
      <p:pic>
        <p:nvPicPr>
          <p:cNvPr id="4" name="Picture 3">
            <a:extLst>
              <a:ext uri="{FF2B5EF4-FFF2-40B4-BE49-F238E27FC236}">
                <a16:creationId xmlns:a16="http://schemas.microsoft.com/office/drawing/2014/main" id="{B4D90D26-4002-CB52-9177-C384C95D1D02}"/>
              </a:ext>
            </a:extLst>
          </p:cNvPr>
          <p:cNvPicPr>
            <a:picLocks noChangeAspect="1"/>
          </p:cNvPicPr>
          <p:nvPr/>
        </p:nvPicPr>
        <p:blipFill>
          <a:blip r:embed="rId2"/>
          <a:stretch>
            <a:fillRect/>
          </a:stretch>
        </p:blipFill>
        <p:spPr>
          <a:xfrm>
            <a:off x="1912677" y="2587678"/>
            <a:ext cx="8863478" cy="4058928"/>
          </a:xfrm>
          <a:prstGeom prst="rect">
            <a:avLst/>
          </a:prstGeom>
        </p:spPr>
      </p:pic>
    </p:spTree>
    <p:extLst>
      <p:ext uri="{BB962C8B-B14F-4D97-AF65-F5344CB8AC3E}">
        <p14:creationId xmlns:p14="http://schemas.microsoft.com/office/powerpoint/2010/main" val="436665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880F3-D915-9731-6641-888C2C887EFE}"/>
              </a:ext>
            </a:extLst>
          </p:cNvPr>
          <p:cNvSpPr>
            <a:spLocks noGrp="1"/>
          </p:cNvSpPr>
          <p:nvPr>
            <p:ph type="title"/>
          </p:nvPr>
        </p:nvSpPr>
        <p:spPr/>
        <p:txBody>
          <a:bodyPr/>
          <a:lstStyle/>
          <a:p>
            <a:pPr algn="ctr"/>
            <a:r>
              <a:rPr lang="en-US" dirty="0"/>
              <a:t>CIRCUIT DESCRIPTION</a:t>
            </a:r>
            <a:endParaRPr lang="en-IN" dirty="0"/>
          </a:p>
        </p:txBody>
      </p:sp>
      <p:sp>
        <p:nvSpPr>
          <p:cNvPr id="4" name="Content Placeholder 3">
            <a:extLst>
              <a:ext uri="{FF2B5EF4-FFF2-40B4-BE49-F238E27FC236}">
                <a16:creationId xmlns:a16="http://schemas.microsoft.com/office/drawing/2014/main" id="{7351705C-025B-FDD2-5C94-3985A07ABB04}"/>
              </a:ext>
            </a:extLst>
          </p:cNvPr>
          <p:cNvSpPr>
            <a:spLocks noGrp="1"/>
          </p:cNvSpPr>
          <p:nvPr>
            <p:ph idx="1"/>
          </p:nvPr>
        </p:nvSpPr>
        <p:spPr/>
        <p:txBody>
          <a:bodyPr/>
          <a:lstStyle/>
          <a:p>
            <a:r>
              <a:rPr lang="en-IN" dirty="0"/>
              <a:t>Concept Dimension: o Balancing Platform: 150*150*10mm o Base Platform: 200*200*10 mm o Motor Dimension: 40*19*42 mm o Holding plate: 50*25*10 mm o Height of the overall system (H): 220mm o Distance Between two plates: 200mm Design consideration: o Weight of floating platform (Wm): 150 gram o Weight of base platform (Wb) :250 gram o maximum weight to be applied (Wb): 150 gram o Maximum angle of tilt (</a:t>
            </a:r>
            <a:r>
              <a:rPr lang="el-GR" dirty="0"/>
              <a:t>θ): 50 </a:t>
            </a:r>
            <a:r>
              <a:rPr lang="en-IN" dirty="0"/>
              <a:t>degree o Weight of Entire system (M) : 800 gram o Maximum Torque requirement : H*g*M*sin(</a:t>
            </a:r>
            <a:r>
              <a:rPr lang="el-GR" dirty="0"/>
              <a:t>θ)[11][13][5] </a:t>
            </a:r>
            <a:endParaRPr lang="en-IN" dirty="0"/>
          </a:p>
        </p:txBody>
      </p:sp>
    </p:spTree>
    <p:extLst>
      <p:ext uri="{BB962C8B-B14F-4D97-AF65-F5344CB8AC3E}">
        <p14:creationId xmlns:p14="http://schemas.microsoft.com/office/powerpoint/2010/main" val="128134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D8AF-FE35-FF8C-AE2C-1BA6B113B6F7}"/>
              </a:ext>
            </a:extLst>
          </p:cNvPr>
          <p:cNvSpPr>
            <a:spLocks noGrp="1"/>
          </p:cNvSpPr>
          <p:nvPr>
            <p:ph type="title"/>
          </p:nvPr>
        </p:nvSpPr>
        <p:spPr/>
        <p:txBody>
          <a:bodyPr/>
          <a:lstStyle/>
          <a:p>
            <a:pPr algn="ctr"/>
            <a:r>
              <a:rPr lang="en-US" dirty="0"/>
              <a:t>Hardware </a:t>
            </a:r>
            <a:endParaRPr lang="en-IN" dirty="0"/>
          </a:p>
        </p:txBody>
      </p:sp>
      <p:sp>
        <p:nvSpPr>
          <p:cNvPr id="3" name="Content Placeholder 2">
            <a:extLst>
              <a:ext uri="{FF2B5EF4-FFF2-40B4-BE49-F238E27FC236}">
                <a16:creationId xmlns:a16="http://schemas.microsoft.com/office/drawing/2014/main" id="{EA5057B4-9C02-F16B-C80E-9E2D044FBA4D}"/>
              </a:ext>
            </a:extLst>
          </p:cNvPr>
          <p:cNvSpPr>
            <a:spLocks noGrp="1"/>
          </p:cNvSpPr>
          <p:nvPr>
            <p:ph idx="1"/>
          </p:nvPr>
        </p:nvSpPr>
        <p:spPr>
          <a:xfrm>
            <a:off x="1849898" y="2576051"/>
            <a:ext cx="9988141" cy="3844413"/>
          </a:xfrm>
        </p:spPr>
        <p:txBody>
          <a:bodyPr>
            <a:normAutofit fontScale="62500" lnSpcReduction="20000"/>
          </a:bodyPr>
          <a:lstStyle/>
          <a:p>
            <a:pPr marR="22225" indent="-6350" algn="just">
              <a:lnSpc>
                <a:spcPct val="103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III. HARDWARE REQUIREMENT</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Mega 2560:</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The Arduino Mega 2560 is an ATmega2560-based microcontroller board. A 16 MHz crystal oscillator, 54 digital input/output pins, 16 analogue inputs, 4 UARTs (hardware serial ports), a USB connection, a power connector, an ICSP header, and a reset button are all included. Most shields designed for the Uno are compatible with the Mega 2560 board. </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BNO055:</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Sensor BNO055 is a system in package (SIP) solution that incorporates a triaxial 14 accelerometer, a tri -axial 16-bit gyroscope, and a tri-axial geomagnetic sensor. By combining sensors and sensor fusion in a single device, the BNO055 optimizes integration and eliminates the need for extensive multivendor solutions.</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Servo Motor: </a:t>
            </a:r>
          </a:p>
          <a:p>
            <a:pPr marR="22225" indent="-6350" algn="just">
              <a:lnSpc>
                <a:spcPct val="150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Motor selection for the balancing robot prioritizes torque output rather than velocity because it has to oppose the rotating moment that gravity exerts on the platform. To compensate for the platform's inclination, motors are employed. A servo motor is a rotary or linear actuator that provides for exact angular or linear position, velocity, and acceleration control. A servo is made comprised of a suitable motor and a position feedback sensor.[4]</a:t>
            </a:r>
            <a:endParaRPr lang="en-IN" dirty="0"/>
          </a:p>
        </p:txBody>
      </p:sp>
    </p:spTree>
    <p:extLst>
      <p:ext uri="{BB962C8B-B14F-4D97-AF65-F5344CB8AC3E}">
        <p14:creationId xmlns:p14="http://schemas.microsoft.com/office/powerpoint/2010/main" val="2938184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403B-6FEF-FBF9-F607-0A3F1E34FEFA}"/>
              </a:ext>
            </a:extLst>
          </p:cNvPr>
          <p:cNvSpPr>
            <a:spLocks noGrp="1"/>
          </p:cNvSpPr>
          <p:nvPr>
            <p:ph type="title"/>
          </p:nvPr>
        </p:nvSpPr>
        <p:spPr/>
        <p:txBody>
          <a:bodyPr/>
          <a:lstStyle/>
          <a:p>
            <a:pPr algn="ctr"/>
            <a:r>
              <a:rPr lang="en-IN" dirty="0"/>
              <a:t> MODELING</a:t>
            </a:r>
          </a:p>
        </p:txBody>
      </p:sp>
      <p:sp>
        <p:nvSpPr>
          <p:cNvPr id="3" name="Content Placeholder 2">
            <a:extLst>
              <a:ext uri="{FF2B5EF4-FFF2-40B4-BE49-F238E27FC236}">
                <a16:creationId xmlns:a16="http://schemas.microsoft.com/office/drawing/2014/main" id="{8ABFC916-C2E1-09AE-EE4B-D6EE9CA20C1B}"/>
              </a:ext>
            </a:extLst>
          </p:cNvPr>
          <p:cNvSpPr>
            <a:spLocks noGrp="1"/>
          </p:cNvSpPr>
          <p:nvPr>
            <p:ph idx="1"/>
          </p:nvPr>
        </p:nvSpPr>
        <p:spPr>
          <a:xfrm>
            <a:off x="1657874" y="2603500"/>
            <a:ext cx="8825659" cy="3416300"/>
          </a:xfrm>
        </p:spPr>
        <p:txBody>
          <a:bodyPr/>
          <a:lstStyle/>
          <a:p>
            <a:r>
              <a:rPr lang="en-US" dirty="0"/>
              <a:t>The CAD-software CREO PARAMETRIC was used to create all mechanical designs</a:t>
            </a:r>
          </a:p>
          <a:p>
            <a:endParaRPr lang="en-IN" dirty="0"/>
          </a:p>
        </p:txBody>
      </p:sp>
      <p:pic>
        <p:nvPicPr>
          <p:cNvPr id="4" name="Picture 3">
            <a:extLst>
              <a:ext uri="{FF2B5EF4-FFF2-40B4-BE49-F238E27FC236}">
                <a16:creationId xmlns:a16="http://schemas.microsoft.com/office/drawing/2014/main" id="{6D93A5D3-EF82-9F6C-D14C-FCD653F7D256}"/>
              </a:ext>
            </a:extLst>
          </p:cNvPr>
          <p:cNvPicPr>
            <a:picLocks noChangeAspect="1"/>
          </p:cNvPicPr>
          <p:nvPr/>
        </p:nvPicPr>
        <p:blipFill>
          <a:blip r:embed="rId2"/>
          <a:stretch>
            <a:fillRect/>
          </a:stretch>
        </p:blipFill>
        <p:spPr>
          <a:xfrm>
            <a:off x="2949678" y="3429000"/>
            <a:ext cx="5427405" cy="3021839"/>
          </a:xfrm>
          <a:prstGeom prst="rect">
            <a:avLst/>
          </a:prstGeom>
        </p:spPr>
      </p:pic>
    </p:spTree>
    <p:extLst>
      <p:ext uri="{BB962C8B-B14F-4D97-AF65-F5344CB8AC3E}">
        <p14:creationId xmlns:p14="http://schemas.microsoft.com/office/powerpoint/2010/main" val="234482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F297-9382-87FF-D26B-EC7772FA1EA3}"/>
              </a:ext>
            </a:extLst>
          </p:cNvPr>
          <p:cNvSpPr>
            <a:spLocks noGrp="1"/>
          </p:cNvSpPr>
          <p:nvPr>
            <p:ph type="title"/>
          </p:nvPr>
        </p:nvSpPr>
        <p:spPr/>
        <p:txBody>
          <a:bodyPr/>
          <a:lstStyle/>
          <a:p>
            <a:pPr algn="ctr"/>
            <a:r>
              <a:rPr lang="en-IN" sz="4000" b="1" kern="100" dirty="0">
                <a:solidFill>
                  <a:srgbClr val="000000"/>
                </a:solidFill>
                <a:effectLst/>
                <a:latin typeface="Times New Roman" panose="02020603050405020304" pitchFamily="18" charset="0"/>
                <a:ea typeface="Times New Roman" panose="02020603050405020304" pitchFamily="18" charset="0"/>
              </a:rPr>
              <a:t>Simulation</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FFBFFD-E945-BDE4-882F-7491BF37ECE1}"/>
              </a:ext>
            </a:extLst>
          </p:cNvPr>
          <p:cNvSpPr>
            <a:spLocks noGrp="1"/>
          </p:cNvSpPr>
          <p:nvPr>
            <p:ph idx="1"/>
          </p:nvPr>
        </p:nvSpPr>
        <p:spPr>
          <a:xfrm>
            <a:off x="1804178" y="3060700"/>
            <a:ext cx="8825659" cy="3416300"/>
          </a:xfrm>
        </p:spPr>
        <p:txBody>
          <a:bodyPr/>
          <a:lstStyle/>
          <a:p>
            <a:r>
              <a:rPr lang="en-IN" sz="1800" kern="100" dirty="0">
                <a:solidFill>
                  <a:srgbClr val="000000"/>
                </a:solidFill>
                <a:effectLst/>
                <a:latin typeface="Times New Roman" panose="02020603050405020304" pitchFamily="18" charset="0"/>
                <a:ea typeface="Times New Roman" panose="02020603050405020304" pitchFamily="18" charset="0"/>
              </a:rPr>
              <a:t>Simulation: The simulation was performed in order to obtain the intended outcomes. The simulation results achieved using </a:t>
            </a:r>
            <a:r>
              <a:rPr lang="en-IN" sz="1800" kern="100" dirty="0" err="1">
                <a:solidFill>
                  <a:srgbClr val="000000"/>
                </a:solidFill>
                <a:effectLst/>
                <a:latin typeface="Times New Roman" panose="02020603050405020304" pitchFamily="18" charset="0"/>
                <a:ea typeface="Times New Roman" panose="02020603050405020304" pitchFamily="18" charset="0"/>
              </a:rPr>
              <a:t>TinkerCAD</a:t>
            </a:r>
            <a:r>
              <a:rPr lang="en-IN" sz="1800" kern="100" dirty="0">
                <a:solidFill>
                  <a:srgbClr val="000000"/>
                </a:solidFill>
                <a:effectLst/>
                <a:latin typeface="Times New Roman" panose="02020603050405020304" pitchFamily="18" charset="0"/>
                <a:ea typeface="Times New Roman" panose="02020603050405020304" pitchFamily="18" charset="0"/>
              </a:rPr>
              <a:t> software are described in considerable depth below.</a:t>
            </a:r>
          </a:p>
          <a:p>
            <a:endParaRPr lang="en-IN" dirty="0"/>
          </a:p>
        </p:txBody>
      </p:sp>
      <p:pic>
        <p:nvPicPr>
          <p:cNvPr id="7" name="Picture 6">
            <a:extLst>
              <a:ext uri="{FF2B5EF4-FFF2-40B4-BE49-F238E27FC236}">
                <a16:creationId xmlns:a16="http://schemas.microsoft.com/office/drawing/2014/main" id="{A8E48AC1-EC5A-605A-B855-F0562C11A226}"/>
              </a:ext>
            </a:extLst>
          </p:cNvPr>
          <p:cNvPicPr>
            <a:picLocks noChangeAspect="1"/>
          </p:cNvPicPr>
          <p:nvPr/>
        </p:nvPicPr>
        <p:blipFill>
          <a:blip r:embed="rId2"/>
          <a:stretch>
            <a:fillRect/>
          </a:stretch>
        </p:blipFill>
        <p:spPr>
          <a:xfrm>
            <a:off x="3628020" y="3760838"/>
            <a:ext cx="4601579" cy="3097162"/>
          </a:xfrm>
          <a:prstGeom prst="rect">
            <a:avLst/>
          </a:prstGeom>
        </p:spPr>
      </p:pic>
    </p:spTree>
    <p:extLst>
      <p:ext uri="{BB962C8B-B14F-4D97-AF65-F5344CB8AC3E}">
        <p14:creationId xmlns:p14="http://schemas.microsoft.com/office/powerpoint/2010/main" val="378386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D213-A6AD-F5F3-1310-009822CF6B8B}"/>
              </a:ext>
            </a:extLst>
          </p:cNvPr>
          <p:cNvSpPr>
            <a:spLocks noGrp="1"/>
          </p:cNvSpPr>
          <p:nvPr>
            <p:ph type="title"/>
          </p:nvPr>
        </p:nvSpPr>
        <p:spPr/>
        <p:txBody>
          <a:bodyPr/>
          <a:lstStyle/>
          <a:p>
            <a:pPr algn="ctr"/>
            <a:r>
              <a:rPr lang="en-IN" sz="1800" dirty="0">
                <a:solidFill>
                  <a:srgbClr val="000000"/>
                </a:solidFill>
                <a:effectLst/>
                <a:latin typeface="Times New Roman" panose="02020603050405020304" pitchFamily="18" charset="0"/>
                <a:ea typeface="Times New Roman" panose="02020603050405020304" pitchFamily="18" charset="0"/>
              </a:rPr>
              <a:t>. </a:t>
            </a:r>
            <a:r>
              <a:rPr lang="en-IN" sz="2800" b="1" dirty="0">
                <a:solidFill>
                  <a:schemeClr val="accent2">
                    <a:lumMod val="60000"/>
                    <a:lumOff val="40000"/>
                  </a:schemeClr>
                </a:solidFill>
                <a:effectLst/>
                <a:latin typeface="Times New Roman" panose="02020603050405020304" pitchFamily="18" charset="0"/>
                <a:ea typeface="Times New Roman" panose="02020603050405020304" pitchFamily="18" charset="0"/>
              </a:rPr>
              <a:t>RESULTS AND DISCUSSION</a:t>
            </a:r>
            <a:endParaRPr lang="en-IN" sz="2800" b="1"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AA04984A-27FF-0C93-3CC0-C5670E66BF32}"/>
              </a:ext>
            </a:extLst>
          </p:cNvPr>
          <p:cNvSpPr>
            <a:spLocks noGrp="1"/>
          </p:cNvSpPr>
          <p:nvPr>
            <p:ph idx="1"/>
          </p:nvPr>
        </p:nvSpPr>
        <p:spPr>
          <a:xfrm>
            <a:off x="1913906" y="2649220"/>
            <a:ext cx="8825659" cy="3416300"/>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To meet the project's goal, we conducted many tests in order to make the system more compatible. The findings acquired from the Arduino uno programmed after a PID is calibrated are detailed in this chapter. The results of the test cases are shown below, with the red line indicating the tilt angle detected by the IMU sensor and the yellow line indicating the displacement</a:t>
            </a:r>
            <a:endParaRPr lang="en-IN" dirty="0"/>
          </a:p>
        </p:txBody>
      </p:sp>
    </p:spTree>
    <p:extLst>
      <p:ext uri="{BB962C8B-B14F-4D97-AF65-F5344CB8AC3E}">
        <p14:creationId xmlns:p14="http://schemas.microsoft.com/office/powerpoint/2010/main" val="97158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11FF-6801-A215-5592-A21B0BC812A9}"/>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F34B6752-68CC-03EF-01D7-A05B4B3AC8A0}"/>
              </a:ext>
            </a:extLst>
          </p:cNvPr>
          <p:cNvSpPr>
            <a:spLocks noGrp="1"/>
          </p:cNvSpPr>
          <p:nvPr>
            <p:ph idx="1"/>
          </p:nvPr>
        </p:nvSpPr>
        <p:spPr>
          <a:xfrm>
            <a:off x="1593866" y="2896108"/>
            <a:ext cx="8825659" cy="3416300"/>
          </a:xfrm>
        </p:spPr>
        <p:txBody>
          <a:bodyPr>
            <a:normAutofit lnSpcReduction="10000"/>
          </a:bodyPr>
          <a:lstStyle/>
          <a:p>
            <a:pPr marL="336550" marR="22225" indent="0" algn="just">
              <a:lnSpc>
                <a:spcPct val="103000"/>
              </a:lnSpc>
              <a:spcAft>
                <a:spcPts val="50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R="22225" indent="-6350" algn="just">
              <a:lnSpc>
                <a:spcPct val="103000"/>
              </a:lnSpc>
              <a:spcAft>
                <a:spcPts val="500"/>
              </a:spcAft>
            </a:pPr>
            <a:r>
              <a:rPr lang="en-IN" sz="1800" kern="100" dirty="0">
                <a:solidFill>
                  <a:srgbClr val="000000"/>
                </a:solidFill>
                <a:effectLst/>
                <a:latin typeface="Times New Roman" panose="02020603050405020304" pitchFamily="18" charset="0"/>
                <a:ea typeface="Times New Roman" panose="02020603050405020304" pitchFamily="18" charset="0"/>
              </a:rPr>
              <a:t> The project used the fundamental issue inverted pendulum challenge and expanded its application to create a self-balancing platform. Using this idea, the platform balances itself when pushed down or moved upward. The components' needs, functions, and connections have all been thoroughly described. The system, as well as the demonstration, might be upgraded significantly in the future. We may also go for the moving robot now that we have established a robust base. The same technology is also being utilized to produce self-balancing vehicles, self-balancing wheelchairs, and Segway. In order to increase the system's performance and reaction time, a different controller than PID might be used. One may utilize a dc motor instead of a servo motor to boost speed and efficiency. It is recommended that stepper motors should not be used since they increase system rise time.</a:t>
            </a:r>
          </a:p>
          <a:p>
            <a:endParaRPr lang="en-IN" dirty="0"/>
          </a:p>
        </p:txBody>
      </p:sp>
    </p:spTree>
    <p:extLst>
      <p:ext uri="{BB962C8B-B14F-4D97-AF65-F5344CB8AC3E}">
        <p14:creationId xmlns:p14="http://schemas.microsoft.com/office/powerpoint/2010/main" val="415400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TotalTime>
  <Words>794</Words>
  <Application>Microsoft Office PowerPoint</Application>
  <PresentationFormat>Widescreen</PresentationFormat>
  <Paragraphs>40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 Boardroom</vt:lpstr>
      <vt:lpstr>                             Automatic object control</vt:lpstr>
      <vt:lpstr>INTRODUCTION</vt:lpstr>
      <vt:lpstr>COMPONENTS </vt:lpstr>
      <vt:lpstr>CIRCUIT DESCRIPTION</vt:lpstr>
      <vt:lpstr>Hardware </vt:lpstr>
      <vt:lpstr> MODELING</vt:lpstr>
      <vt:lpstr>Simulation </vt:lpstr>
      <vt:lpstr>. 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Omshree Teke</dc:creator>
  <cp:lastModifiedBy>Mahamuni Chaitanya</cp:lastModifiedBy>
  <cp:revision>4</cp:revision>
  <dcterms:created xsi:type="dcterms:W3CDTF">2024-04-22T13:57:41Z</dcterms:created>
  <dcterms:modified xsi:type="dcterms:W3CDTF">2024-04-23T13:36:02Z</dcterms:modified>
</cp:coreProperties>
</file>