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7" d="100"/>
          <a:sy n="47" d="100"/>
        </p:scale>
        <p:origin x="104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E50F9F7-A74A-478F-AA7E-D091C0931766}" type="datetimeFigureOut">
              <a:rPr lang="en-IN" smtClean="0"/>
              <a:t>25-04-2024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E5BBC0E-0577-48D8-80C1-A3D6B5942981}" type="slidenum">
              <a:rPr lang="en-IN" smtClean="0"/>
              <a:t>‹#›</a:t>
            </a:fld>
            <a:endParaRPr lang="en-IN"/>
          </a:p>
        </p:txBody>
      </p:sp>
    </p:spTree>
    <p:extLst>
      <p:ext uri="{BB962C8B-B14F-4D97-AF65-F5344CB8AC3E}">
        <p14:creationId xmlns:p14="http://schemas.microsoft.com/office/powerpoint/2010/main" val="1144237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50F9F7-A74A-478F-AA7E-D091C0931766}"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E5BBC0E-0577-48D8-80C1-A3D6B5942981}" type="slidenum">
              <a:rPr lang="en-IN" smtClean="0"/>
              <a:t>‹#›</a:t>
            </a:fld>
            <a:endParaRPr lang="en-IN"/>
          </a:p>
        </p:txBody>
      </p:sp>
    </p:spTree>
    <p:extLst>
      <p:ext uri="{BB962C8B-B14F-4D97-AF65-F5344CB8AC3E}">
        <p14:creationId xmlns:p14="http://schemas.microsoft.com/office/powerpoint/2010/main" val="1167541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E50F9F7-A74A-478F-AA7E-D091C0931766}"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5BBC0E-0577-48D8-80C1-A3D6B5942981}" type="slidenum">
              <a:rPr lang="en-IN" smtClean="0"/>
              <a:t>‹#›</a:t>
            </a:fld>
            <a:endParaRPr lang="en-IN"/>
          </a:p>
        </p:txBody>
      </p:sp>
    </p:spTree>
    <p:extLst>
      <p:ext uri="{BB962C8B-B14F-4D97-AF65-F5344CB8AC3E}">
        <p14:creationId xmlns:p14="http://schemas.microsoft.com/office/powerpoint/2010/main" val="2049817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E50F9F7-A74A-478F-AA7E-D091C0931766}"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5BBC0E-0577-48D8-80C1-A3D6B5942981}" type="slidenum">
              <a:rPr lang="en-IN" smtClean="0"/>
              <a:t>‹#›</a:t>
            </a:fld>
            <a:endParaRPr lang="en-IN"/>
          </a:p>
        </p:txBody>
      </p:sp>
    </p:spTree>
    <p:extLst>
      <p:ext uri="{BB962C8B-B14F-4D97-AF65-F5344CB8AC3E}">
        <p14:creationId xmlns:p14="http://schemas.microsoft.com/office/powerpoint/2010/main" val="2996350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50F9F7-A74A-478F-AA7E-D091C0931766}"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5BBC0E-0577-48D8-80C1-A3D6B5942981}" type="slidenum">
              <a:rPr lang="en-IN" smtClean="0"/>
              <a:t>‹#›</a:t>
            </a:fld>
            <a:endParaRPr lang="en-IN"/>
          </a:p>
        </p:txBody>
      </p:sp>
    </p:spTree>
    <p:extLst>
      <p:ext uri="{BB962C8B-B14F-4D97-AF65-F5344CB8AC3E}">
        <p14:creationId xmlns:p14="http://schemas.microsoft.com/office/powerpoint/2010/main" val="503377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E50F9F7-A74A-478F-AA7E-D091C0931766}" type="datetimeFigureOut">
              <a:rPr lang="en-IN" smtClean="0"/>
              <a:t>25-04-2024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5BBC0E-0577-48D8-80C1-A3D6B5942981}" type="slidenum">
              <a:rPr lang="en-IN" smtClean="0"/>
              <a:t>‹#›</a:t>
            </a:fld>
            <a:endParaRPr lang="en-IN"/>
          </a:p>
        </p:txBody>
      </p:sp>
    </p:spTree>
    <p:extLst>
      <p:ext uri="{BB962C8B-B14F-4D97-AF65-F5344CB8AC3E}">
        <p14:creationId xmlns:p14="http://schemas.microsoft.com/office/powerpoint/2010/main" val="333409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E50F9F7-A74A-478F-AA7E-D091C0931766}" type="datetimeFigureOut">
              <a:rPr lang="en-IN" smtClean="0"/>
              <a:t>25-04-2024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8E5BBC0E-0577-48D8-80C1-A3D6B5942981}" type="slidenum">
              <a:rPr lang="en-IN" smtClean="0"/>
              <a:t>‹#›</a:t>
            </a:fld>
            <a:endParaRPr lang="en-IN"/>
          </a:p>
        </p:txBody>
      </p:sp>
    </p:spTree>
    <p:extLst>
      <p:ext uri="{BB962C8B-B14F-4D97-AF65-F5344CB8AC3E}">
        <p14:creationId xmlns:p14="http://schemas.microsoft.com/office/powerpoint/2010/main" val="1868342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E50F9F7-A74A-478F-AA7E-D091C0931766}"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5BBC0E-0577-48D8-80C1-A3D6B5942981}" type="slidenum">
              <a:rPr lang="en-IN" smtClean="0"/>
              <a:t>‹#›</a:t>
            </a:fld>
            <a:endParaRPr lang="en-IN"/>
          </a:p>
        </p:txBody>
      </p:sp>
    </p:spTree>
    <p:extLst>
      <p:ext uri="{BB962C8B-B14F-4D97-AF65-F5344CB8AC3E}">
        <p14:creationId xmlns:p14="http://schemas.microsoft.com/office/powerpoint/2010/main" val="3943666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E50F9F7-A74A-478F-AA7E-D091C0931766}"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5BBC0E-0577-48D8-80C1-A3D6B5942981}" type="slidenum">
              <a:rPr lang="en-IN" smtClean="0"/>
              <a:t>‹#›</a:t>
            </a:fld>
            <a:endParaRPr lang="en-IN"/>
          </a:p>
        </p:txBody>
      </p:sp>
    </p:spTree>
    <p:extLst>
      <p:ext uri="{BB962C8B-B14F-4D97-AF65-F5344CB8AC3E}">
        <p14:creationId xmlns:p14="http://schemas.microsoft.com/office/powerpoint/2010/main" val="847855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50F9F7-A74A-478F-AA7E-D091C0931766}"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5BBC0E-0577-48D8-80C1-A3D6B5942981}" type="slidenum">
              <a:rPr lang="en-IN" smtClean="0"/>
              <a:t>‹#›</a:t>
            </a:fld>
            <a:endParaRPr lang="en-IN"/>
          </a:p>
        </p:txBody>
      </p:sp>
    </p:spTree>
    <p:extLst>
      <p:ext uri="{BB962C8B-B14F-4D97-AF65-F5344CB8AC3E}">
        <p14:creationId xmlns:p14="http://schemas.microsoft.com/office/powerpoint/2010/main" val="1336057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50F9F7-A74A-478F-AA7E-D091C0931766}"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5BBC0E-0577-48D8-80C1-A3D6B5942981}" type="slidenum">
              <a:rPr lang="en-IN" smtClean="0"/>
              <a:t>‹#›</a:t>
            </a:fld>
            <a:endParaRPr lang="en-IN"/>
          </a:p>
        </p:txBody>
      </p:sp>
    </p:spTree>
    <p:extLst>
      <p:ext uri="{BB962C8B-B14F-4D97-AF65-F5344CB8AC3E}">
        <p14:creationId xmlns:p14="http://schemas.microsoft.com/office/powerpoint/2010/main" val="477879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50F9F7-A74A-478F-AA7E-D091C0931766}"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5BBC0E-0577-48D8-80C1-A3D6B5942981}" type="slidenum">
              <a:rPr lang="en-IN" smtClean="0"/>
              <a:t>‹#›</a:t>
            </a:fld>
            <a:endParaRPr lang="en-IN"/>
          </a:p>
        </p:txBody>
      </p:sp>
    </p:spTree>
    <p:extLst>
      <p:ext uri="{BB962C8B-B14F-4D97-AF65-F5344CB8AC3E}">
        <p14:creationId xmlns:p14="http://schemas.microsoft.com/office/powerpoint/2010/main" val="3666822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50F9F7-A74A-478F-AA7E-D091C0931766}" type="datetimeFigureOut">
              <a:rPr lang="en-IN" smtClean="0"/>
              <a:t>25-04-2024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5BBC0E-0577-48D8-80C1-A3D6B5942981}" type="slidenum">
              <a:rPr lang="en-IN" smtClean="0"/>
              <a:t>‹#›</a:t>
            </a:fld>
            <a:endParaRPr lang="en-IN"/>
          </a:p>
        </p:txBody>
      </p:sp>
    </p:spTree>
    <p:extLst>
      <p:ext uri="{BB962C8B-B14F-4D97-AF65-F5344CB8AC3E}">
        <p14:creationId xmlns:p14="http://schemas.microsoft.com/office/powerpoint/2010/main" val="1550814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50F9F7-A74A-478F-AA7E-D091C0931766}" type="datetimeFigureOut">
              <a:rPr lang="en-IN" smtClean="0"/>
              <a:t>25-04-2024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5BBC0E-0577-48D8-80C1-A3D6B5942981}" type="slidenum">
              <a:rPr lang="en-IN" smtClean="0"/>
              <a:t>‹#›</a:t>
            </a:fld>
            <a:endParaRPr lang="en-IN"/>
          </a:p>
        </p:txBody>
      </p:sp>
    </p:spTree>
    <p:extLst>
      <p:ext uri="{BB962C8B-B14F-4D97-AF65-F5344CB8AC3E}">
        <p14:creationId xmlns:p14="http://schemas.microsoft.com/office/powerpoint/2010/main" val="3728530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50F9F7-A74A-478F-AA7E-D091C0931766}" type="datetimeFigureOut">
              <a:rPr lang="en-IN" smtClean="0"/>
              <a:t>25-04-2024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E5BBC0E-0577-48D8-80C1-A3D6B5942981}" type="slidenum">
              <a:rPr lang="en-IN" smtClean="0"/>
              <a:t>‹#›</a:t>
            </a:fld>
            <a:endParaRPr lang="en-IN"/>
          </a:p>
        </p:txBody>
      </p:sp>
    </p:spTree>
    <p:extLst>
      <p:ext uri="{BB962C8B-B14F-4D97-AF65-F5344CB8AC3E}">
        <p14:creationId xmlns:p14="http://schemas.microsoft.com/office/powerpoint/2010/main" val="2135294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50F9F7-A74A-478F-AA7E-D091C0931766}"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E5BBC0E-0577-48D8-80C1-A3D6B5942981}" type="slidenum">
              <a:rPr lang="en-IN" smtClean="0"/>
              <a:t>‹#›</a:t>
            </a:fld>
            <a:endParaRPr lang="en-IN"/>
          </a:p>
        </p:txBody>
      </p:sp>
    </p:spTree>
    <p:extLst>
      <p:ext uri="{BB962C8B-B14F-4D97-AF65-F5344CB8AC3E}">
        <p14:creationId xmlns:p14="http://schemas.microsoft.com/office/powerpoint/2010/main" val="3343386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50F9F7-A74A-478F-AA7E-D091C0931766}"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E5BBC0E-0577-48D8-80C1-A3D6B5942981}" type="slidenum">
              <a:rPr lang="en-IN" smtClean="0"/>
              <a:t>‹#›</a:t>
            </a:fld>
            <a:endParaRPr lang="en-IN"/>
          </a:p>
        </p:txBody>
      </p:sp>
    </p:spTree>
    <p:extLst>
      <p:ext uri="{BB962C8B-B14F-4D97-AF65-F5344CB8AC3E}">
        <p14:creationId xmlns:p14="http://schemas.microsoft.com/office/powerpoint/2010/main" val="3726831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E50F9F7-A74A-478F-AA7E-D091C0931766}" type="datetimeFigureOut">
              <a:rPr lang="en-IN" smtClean="0"/>
              <a:t>25-04-2024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E5BBC0E-0577-48D8-80C1-A3D6B5942981}" type="slidenum">
              <a:rPr lang="en-IN" smtClean="0"/>
              <a:t>‹#›</a:t>
            </a:fld>
            <a:endParaRPr lang="en-IN"/>
          </a:p>
        </p:txBody>
      </p:sp>
    </p:spTree>
    <p:extLst>
      <p:ext uri="{BB962C8B-B14F-4D97-AF65-F5344CB8AC3E}">
        <p14:creationId xmlns:p14="http://schemas.microsoft.com/office/powerpoint/2010/main" val="7055121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EC1BD-9338-8297-57CA-39593217262E}"/>
              </a:ext>
            </a:extLst>
          </p:cNvPr>
          <p:cNvSpPr>
            <a:spLocks noGrp="1"/>
          </p:cNvSpPr>
          <p:nvPr>
            <p:ph type="title"/>
          </p:nvPr>
        </p:nvSpPr>
        <p:spPr>
          <a:xfrm>
            <a:off x="1877330" y="827364"/>
            <a:ext cx="8761413" cy="706964"/>
          </a:xfrm>
        </p:spPr>
        <p:txBody>
          <a:bodyPr/>
          <a:lstStyle/>
          <a:p>
            <a:r>
              <a:rPr lang="en-US" sz="2400" dirty="0">
                <a:latin typeface="Algerian" panose="04020705040A02060702" pitchFamily="82" charset="0"/>
              </a:rPr>
              <a:t>LIGHT SENSOR SWITCH CIRCUIT USING LDR AND 741 IC</a:t>
            </a:r>
            <a:endParaRPr lang="en-IN" sz="2400" dirty="0">
              <a:latin typeface="Algerian" panose="04020705040A02060702" pitchFamily="82" charset="0"/>
            </a:endParaRPr>
          </a:p>
        </p:txBody>
      </p:sp>
      <p:sp>
        <p:nvSpPr>
          <p:cNvPr id="3" name="TextBox 2">
            <a:extLst>
              <a:ext uri="{FF2B5EF4-FFF2-40B4-BE49-F238E27FC236}">
                <a16:creationId xmlns:a16="http://schemas.microsoft.com/office/drawing/2014/main" id="{DF956AFA-765A-D446-D611-57C4ECDE4956}"/>
              </a:ext>
            </a:extLst>
          </p:cNvPr>
          <p:cNvSpPr txBox="1"/>
          <p:nvPr/>
        </p:nvSpPr>
        <p:spPr>
          <a:xfrm>
            <a:off x="2962656" y="2788920"/>
            <a:ext cx="9229344" cy="369332"/>
          </a:xfrm>
          <a:prstGeom prst="rect">
            <a:avLst/>
          </a:prstGeom>
          <a:noFill/>
        </p:spPr>
        <p:txBody>
          <a:bodyPr wrap="square" rtlCol="0">
            <a:spAutoFit/>
          </a:bodyPr>
          <a:lstStyle/>
          <a:p>
            <a:r>
              <a:rPr lang="en-US" dirty="0"/>
              <a:t>VISHWAKARMA INSTITUTE OF INFORMATION TECHNOLOGY</a:t>
            </a:r>
            <a:endParaRPr lang="en-IN" dirty="0"/>
          </a:p>
        </p:txBody>
      </p:sp>
      <p:sp>
        <p:nvSpPr>
          <p:cNvPr id="4" name="TextBox 3">
            <a:extLst>
              <a:ext uri="{FF2B5EF4-FFF2-40B4-BE49-F238E27FC236}">
                <a16:creationId xmlns:a16="http://schemas.microsoft.com/office/drawing/2014/main" id="{312EC620-A534-EA98-FA34-2E8BC01D9D66}"/>
              </a:ext>
            </a:extLst>
          </p:cNvPr>
          <p:cNvSpPr txBox="1"/>
          <p:nvPr/>
        </p:nvSpPr>
        <p:spPr>
          <a:xfrm>
            <a:off x="5527548" y="2384798"/>
            <a:ext cx="1655064" cy="369332"/>
          </a:xfrm>
          <a:prstGeom prst="rect">
            <a:avLst/>
          </a:prstGeom>
          <a:noFill/>
        </p:spPr>
        <p:txBody>
          <a:bodyPr wrap="square" rtlCol="0">
            <a:spAutoFit/>
          </a:bodyPr>
          <a:lstStyle/>
          <a:p>
            <a:r>
              <a:rPr lang="en-US" dirty="0"/>
              <a:t>BRACT’S</a:t>
            </a:r>
            <a:endParaRPr lang="en-IN" dirty="0"/>
          </a:p>
        </p:txBody>
      </p:sp>
      <p:sp>
        <p:nvSpPr>
          <p:cNvPr id="5" name="TextBox 4">
            <a:extLst>
              <a:ext uri="{FF2B5EF4-FFF2-40B4-BE49-F238E27FC236}">
                <a16:creationId xmlns:a16="http://schemas.microsoft.com/office/drawing/2014/main" id="{CAF2A6AD-0614-3610-2B55-431EB32BB56D}"/>
              </a:ext>
            </a:extLst>
          </p:cNvPr>
          <p:cNvSpPr txBox="1"/>
          <p:nvPr/>
        </p:nvSpPr>
        <p:spPr>
          <a:xfrm>
            <a:off x="3200400" y="3158252"/>
            <a:ext cx="6839712" cy="369332"/>
          </a:xfrm>
          <a:prstGeom prst="rect">
            <a:avLst/>
          </a:prstGeom>
          <a:noFill/>
        </p:spPr>
        <p:txBody>
          <a:bodyPr wrap="square" rtlCol="0">
            <a:spAutoFit/>
          </a:bodyPr>
          <a:lstStyle/>
          <a:p>
            <a:r>
              <a:rPr lang="en-US" dirty="0"/>
              <a:t>DEPARTMENT OF ENGINEERING AMD APPLIED SCIENCE</a:t>
            </a:r>
            <a:endParaRPr lang="en-IN" dirty="0"/>
          </a:p>
        </p:txBody>
      </p:sp>
      <p:sp>
        <p:nvSpPr>
          <p:cNvPr id="7" name="TextBox 6">
            <a:extLst>
              <a:ext uri="{FF2B5EF4-FFF2-40B4-BE49-F238E27FC236}">
                <a16:creationId xmlns:a16="http://schemas.microsoft.com/office/drawing/2014/main" id="{7D34A5BE-2679-9D96-C5C5-C6F81D2C8478}"/>
              </a:ext>
            </a:extLst>
          </p:cNvPr>
          <p:cNvSpPr txBox="1"/>
          <p:nvPr/>
        </p:nvSpPr>
        <p:spPr>
          <a:xfrm>
            <a:off x="2029730" y="4038600"/>
            <a:ext cx="1917430" cy="369332"/>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F1308D47-1D24-DA09-1564-F9B998BEAC23}"/>
              </a:ext>
            </a:extLst>
          </p:cNvPr>
          <p:cNvSpPr txBox="1"/>
          <p:nvPr/>
        </p:nvSpPr>
        <p:spPr>
          <a:xfrm>
            <a:off x="2013086" y="3669268"/>
            <a:ext cx="2655046" cy="369332"/>
          </a:xfrm>
          <a:prstGeom prst="rect">
            <a:avLst/>
          </a:prstGeom>
          <a:noFill/>
        </p:spPr>
        <p:txBody>
          <a:bodyPr wrap="square" rtlCol="0">
            <a:spAutoFit/>
          </a:bodyPr>
          <a:lstStyle/>
          <a:p>
            <a:r>
              <a:rPr lang="en-US" dirty="0"/>
              <a:t>Academic year:2024</a:t>
            </a:r>
            <a:endParaRPr lang="en-IN" dirty="0"/>
          </a:p>
        </p:txBody>
      </p:sp>
      <p:sp>
        <p:nvSpPr>
          <p:cNvPr id="9" name="TextBox 8">
            <a:extLst>
              <a:ext uri="{FF2B5EF4-FFF2-40B4-BE49-F238E27FC236}">
                <a16:creationId xmlns:a16="http://schemas.microsoft.com/office/drawing/2014/main" id="{559637A9-E31A-107C-7C86-EE2D79F556F4}"/>
              </a:ext>
            </a:extLst>
          </p:cNvPr>
          <p:cNvSpPr txBox="1"/>
          <p:nvPr/>
        </p:nvSpPr>
        <p:spPr>
          <a:xfrm>
            <a:off x="5480796" y="3669268"/>
            <a:ext cx="1554480" cy="369332"/>
          </a:xfrm>
          <a:prstGeom prst="rect">
            <a:avLst/>
          </a:prstGeom>
          <a:noFill/>
        </p:spPr>
        <p:txBody>
          <a:bodyPr wrap="square" rtlCol="0">
            <a:spAutoFit/>
          </a:bodyPr>
          <a:lstStyle/>
          <a:p>
            <a:r>
              <a:rPr lang="en-US" dirty="0"/>
              <a:t>Semester : 2</a:t>
            </a:r>
            <a:endParaRPr lang="en-IN" dirty="0"/>
          </a:p>
        </p:txBody>
      </p:sp>
      <p:sp>
        <p:nvSpPr>
          <p:cNvPr id="10" name="TextBox 9">
            <a:extLst>
              <a:ext uri="{FF2B5EF4-FFF2-40B4-BE49-F238E27FC236}">
                <a16:creationId xmlns:a16="http://schemas.microsoft.com/office/drawing/2014/main" id="{DE4CE512-0DCD-C3D7-73BE-51EB9F751652}"/>
              </a:ext>
            </a:extLst>
          </p:cNvPr>
          <p:cNvSpPr txBox="1"/>
          <p:nvPr/>
        </p:nvSpPr>
        <p:spPr>
          <a:xfrm>
            <a:off x="8851392" y="3669268"/>
            <a:ext cx="2377440" cy="369332"/>
          </a:xfrm>
          <a:prstGeom prst="rect">
            <a:avLst/>
          </a:prstGeom>
          <a:noFill/>
        </p:spPr>
        <p:txBody>
          <a:bodyPr wrap="square" rtlCol="0">
            <a:spAutoFit/>
          </a:bodyPr>
          <a:lstStyle/>
          <a:p>
            <a:r>
              <a:rPr lang="en-US" dirty="0"/>
              <a:t>Batch: B3</a:t>
            </a:r>
            <a:endParaRPr lang="en-IN" dirty="0"/>
          </a:p>
        </p:txBody>
      </p:sp>
      <p:graphicFrame>
        <p:nvGraphicFramePr>
          <p:cNvPr id="12" name="Table 11">
            <a:extLst>
              <a:ext uri="{FF2B5EF4-FFF2-40B4-BE49-F238E27FC236}">
                <a16:creationId xmlns:a16="http://schemas.microsoft.com/office/drawing/2014/main" id="{F54EA814-8045-1118-6CBC-ED95A463E577}"/>
              </a:ext>
            </a:extLst>
          </p:cNvPr>
          <p:cNvGraphicFramePr>
            <a:graphicFrameLocks noGrp="1"/>
          </p:cNvGraphicFramePr>
          <p:nvPr>
            <p:extLst>
              <p:ext uri="{D42A27DB-BD31-4B8C-83A1-F6EECF244321}">
                <p14:modId xmlns:p14="http://schemas.microsoft.com/office/powerpoint/2010/main" val="3978062172"/>
              </p:ext>
            </p:extLst>
          </p:nvPr>
        </p:nvGraphicFramePr>
        <p:xfrm>
          <a:off x="1225296" y="4319340"/>
          <a:ext cx="9747504" cy="1854200"/>
        </p:xfrm>
        <a:graphic>
          <a:graphicData uri="http://schemas.openxmlformats.org/drawingml/2006/table">
            <a:tbl>
              <a:tblPr firstRow="1" bandRow="1">
                <a:tableStyleId>{5C22544A-7EE6-4342-B048-85BDC9FD1C3A}</a:tableStyleId>
              </a:tblPr>
              <a:tblGrid>
                <a:gridCol w="2436876">
                  <a:extLst>
                    <a:ext uri="{9D8B030D-6E8A-4147-A177-3AD203B41FA5}">
                      <a16:colId xmlns:a16="http://schemas.microsoft.com/office/drawing/2014/main" val="1997146349"/>
                    </a:ext>
                  </a:extLst>
                </a:gridCol>
                <a:gridCol w="2436876">
                  <a:extLst>
                    <a:ext uri="{9D8B030D-6E8A-4147-A177-3AD203B41FA5}">
                      <a16:colId xmlns:a16="http://schemas.microsoft.com/office/drawing/2014/main" val="1354603475"/>
                    </a:ext>
                  </a:extLst>
                </a:gridCol>
                <a:gridCol w="2093976">
                  <a:extLst>
                    <a:ext uri="{9D8B030D-6E8A-4147-A177-3AD203B41FA5}">
                      <a16:colId xmlns:a16="http://schemas.microsoft.com/office/drawing/2014/main" val="3951572247"/>
                    </a:ext>
                  </a:extLst>
                </a:gridCol>
                <a:gridCol w="2779776">
                  <a:extLst>
                    <a:ext uri="{9D8B030D-6E8A-4147-A177-3AD203B41FA5}">
                      <a16:colId xmlns:a16="http://schemas.microsoft.com/office/drawing/2014/main" val="785948989"/>
                    </a:ext>
                  </a:extLst>
                </a:gridCol>
              </a:tblGrid>
              <a:tr h="370840">
                <a:tc>
                  <a:txBody>
                    <a:bodyPr/>
                    <a:lstStyle/>
                    <a:p>
                      <a:pPr algn="ctr"/>
                      <a:r>
                        <a:rPr lang="en-US" dirty="0"/>
                        <a:t>Sr.no.</a:t>
                      </a:r>
                      <a:endParaRPr lang="en-IN" dirty="0"/>
                    </a:p>
                  </a:txBody>
                  <a:tcPr/>
                </a:tc>
                <a:tc>
                  <a:txBody>
                    <a:bodyPr/>
                    <a:lstStyle/>
                    <a:p>
                      <a:pPr algn="ctr"/>
                      <a:r>
                        <a:rPr lang="en-US" dirty="0"/>
                        <a:t>Roll no.</a:t>
                      </a:r>
                      <a:endParaRPr lang="en-IN" dirty="0"/>
                    </a:p>
                  </a:txBody>
                  <a:tcPr/>
                </a:tc>
                <a:tc>
                  <a:txBody>
                    <a:bodyPr/>
                    <a:lstStyle/>
                    <a:p>
                      <a:pPr algn="ctr"/>
                      <a:r>
                        <a:rPr lang="en-US" dirty="0"/>
                        <a:t>PRN</a:t>
                      </a:r>
                      <a:endParaRPr lang="en-IN" dirty="0"/>
                    </a:p>
                  </a:txBody>
                  <a:tcPr/>
                </a:tc>
                <a:tc>
                  <a:txBody>
                    <a:bodyPr/>
                    <a:lstStyle/>
                    <a:p>
                      <a:pPr algn="ctr"/>
                      <a:r>
                        <a:rPr lang="en-US" dirty="0"/>
                        <a:t>Name</a:t>
                      </a:r>
                      <a:endParaRPr lang="en-IN" dirty="0"/>
                    </a:p>
                  </a:txBody>
                  <a:tcPr/>
                </a:tc>
                <a:extLst>
                  <a:ext uri="{0D108BD9-81ED-4DB2-BD59-A6C34878D82A}">
                    <a16:rowId xmlns:a16="http://schemas.microsoft.com/office/drawing/2014/main" val="2394342326"/>
                  </a:ext>
                </a:extLst>
              </a:tr>
              <a:tr h="370840">
                <a:tc>
                  <a:txBody>
                    <a:bodyPr/>
                    <a:lstStyle/>
                    <a:p>
                      <a:pPr algn="ctr"/>
                      <a:r>
                        <a:rPr lang="en-US" dirty="0"/>
                        <a:t>1.</a:t>
                      </a:r>
                      <a:endParaRPr lang="en-IN" dirty="0"/>
                    </a:p>
                  </a:txBody>
                  <a:tcPr/>
                </a:tc>
                <a:tc>
                  <a:txBody>
                    <a:bodyPr/>
                    <a:lstStyle/>
                    <a:p>
                      <a:pPr algn="ctr"/>
                      <a:r>
                        <a:rPr lang="en-US" dirty="0"/>
                        <a:t>212053</a:t>
                      </a:r>
                      <a:endParaRPr lang="en-IN" dirty="0"/>
                    </a:p>
                  </a:txBody>
                  <a:tcPr/>
                </a:tc>
                <a:tc>
                  <a:txBody>
                    <a:bodyPr/>
                    <a:lstStyle/>
                    <a:p>
                      <a:pPr algn="ctr"/>
                      <a:r>
                        <a:rPr lang="en-US" dirty="0"/>
                        <a:t>22210241</a:t>
                      </a:r>
                      <a:endParaRPr lang="en-IN" dirty="0"/>
                    </a:p>
                  </a:txBody>
                  <a:tcPr/>
                </a:tc>
                <a:tc>
                  <a:txBody>
                    <a:bodyPr/>
                    <a:lstStyle/>
                    <a:p>
                      <a:pPr algn="ctr"/>
                      <a:r>
                        <a:rPr lang="en-US" dirty="0"/>
                        <a:t>Shripad </a:t>
                      </a:r>
                      <a:r>
                        <a:rPr lang="en-US" dirty="0" err="1"/>
                        <a:t>sangade</a:t>
                      </a:r>
                      <a:endParaRPr lang="en-IN" dirty="0"/>
                    </a:p>
                  </a:txBody>
                  <a:tcPr/>
                </a:tc>
                <a:extLst>
                  <a:ext uri="{0D108BD9-81ED-4DB2-BD59-A6C34878D82A}">
                    <a16:rowId xmlns:a16="http://schemas.microsoft.com/office/drawing/2014/main" val="2280627243"/>
                  </a:ext>
                </a:extLst>
              </a:tr>
              <a:tr h="370840">
                <a:tc>
                  <a:txBody>
                    <a:bodyPr/>
                    <a:lstStyle/>
                    <a:p>
                      <a:pPr algn="ctr"/>
                      <a:r>
                        <a:rPr lang="en-US" dirty="0"/>
                        <a:t>2.</a:t>
                      </a:r>
                      <a:endParaRPr lang="en-IN" dirty="0"/>
                    </a:p>
                  </a:txBody>
                  <a:tcPr/>
                </a:tc>
                <a:tc>
                  <a:txBody>
                    <a:bodyPr/>
                    <a:lstStyle/>
                    <a:p>
                      <a:pPr algn="ctr"/>
                      <a:r>
                        <a:rPr lang="en-US" dirty="0"/>
                        <a:t>212058</a:t>
                      </a:r>
                      <a:endParaRPr lang="en-IN" dirty="0"/>
                    </a:p>
                  </a:txBody>
                  <a:tcPr/>
                </a:tc>
                <a:tc>
                  <a:txBody>
                    <a:bodyPr/>
                    <a:lstStyle/>
                    <a:p>
                      <a:pPr algn="ctr"/>
                      <a:r>
                        <a:rPr lang="en-US" dirty="0"/>
                        <a:t>22210414</a:t>
                      </a:r>
                      <a:endParaRPr lang="en-IN" dirty="0"/>
                    </a:p>
                  </a:txBody>
                  <a:tcPr/>
                </a:tc>
                <a:tc>
                  <a:txBody>
                    <a:bodyPr/>
                    <a:lstStyle/>
                    <a:p>
                      <a:pPr algn="ctr"/>
                      <a:r>
                        <a:rPr lang="en-US" dirty="0"/>
                        <a:t>Omshree Teke</a:t>
                      </a:r>
                      <a:endParaRPr lang="en-IN" dirty="0"/>
                    </a:p>
                  </a:txBody>
                  <a:tcPr/>
                </a:tc>
                <a:extLst>
                  <a:ext uri="{0D108BD9-81ED-4DB2-BD59-A6C34878D82A}">
                    <a16:rowId xmlns:a16="http://schemas.microsoft.com/office/drawing/2014/main" val="2774503705"/>
                  </a:ext>
                </a:extLst>
              </a:tr>
              <a:tr h="370840">
                <a:tc>
                  <a:txBody>
                    <a:bodyPr/>
                    <a:lstStyle/>
                    <a:p>
                      <a:pPr algn="ctr"/>
                      <a:r>
                        <a:rPr lang="en-US" dirty="0"/>
                        <a:t>3.</a:t>
                      </a:r>
                      <a:endParaRPr lang="en-IN" dirty="0"/>
                    </a:p>
                  </a:txBody>
                  <a:tcPr/>
                </a:tc>
                <a:tc>
                  <a:txBody>
                    <a:bodyPr/>
                    <a:lstStyle/>
                    <a:p>
                      <a:pPr algn="ctr"/>
                      <a:r>
                        <a:rPr lang="en-US" dirty="0"/>
                        <a:t>212067</a:t>
                      </a:r>
                      <a:endParaRPr lang="en-IN" dirty="0"/>
                    </a:p>
                  </a:txBody>
                  <a:tcPr/>
                </a:tc>
                <a:tc>
                  <a:txBody>
                    <a:bodyPr/>
                    <a:lstStyle/>
                    <a:p>
                      <a:pPr algn="ctr"/>
                      <a:r>
                        <a:rPr lang="en-US" dirty="0"/>
                        <a:t>22320022</a:t>
                      </a:r>
                      <a:endParaRPr lang="en-IN" dirty="0"/>
                    </a:p>
                  </a:txBody>
                  <a:tcPr/>
                </a:tc>
                <a:tc>
                  <a:txBody>
                    <a:bodyPr/>
                    <a:lstStyle/>
                    <a:p>
                      <a:pPr algn="ctr"/>
                      <a:r>
                        <a:rPr lang="en-US" dirty="0"/>
                        <a:t>Chaitanya </a:t>
                      </a:r>
                      <a:r>
                        <a:rPr lang="en-US" dirty="0" err="1"/>
                        <a:t>Mahamuni</a:t>
                      </a:r>
                      <a:endParaRPr lang="en-IN" dirty="0"/>
                    </a:p>
                  </a:txBody>
                  <a:tcPr/>
                </a:tc>
                <a:extLst>
                  <a:ext uri="{0D108BD9-81ED-4DB2-BD59-A6C34878D82A}">
                    <a16:rowId xmlns:a16="http://schemas.microsoft.com/office/drawing/2014/main" val="1323342934"/>
                  </a:ext>
                </a:extLst>
              </a:tr>
              <a:tr h="37084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878832351"/>
                  </a:ext>
                </a:extLst>
              </a:tr>
            </a:tbl>
          </a:graphicData>
        </a:graphic>
      </p:graphicFrame>
      <p:pic>
        <p:nvPicPr>
          <p:cNvPr id="14" name="Picture 13">
            <a:extLst>
              <a:ext uri="{FF2B5EF4-FFF2-40B4-BE49-F238E27FC236}">
                <a16:creationId xmlns:a16="http://schemas.microsoft.com/office/drawing/2014/main" id="{13480A68-0F0E-FDE2-076F-03BAACAA0E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757" y="530352"/>
            <a:ext cx="1077652" cy="1077652"/>
          </a:xfrm>
          <a:prstGeom prst="rect">
            <a:avLst/>
          </a:prstGeom>
        </p:spPr>
      </p:pic>
    </p:spTree>
    <p:extLst>
      <p:ext uri="{BB962C8B-B14F-4D97-AF65-F5344CB8AC3E}">
        <p14:creationId xmlns:p14="http://schemas.microsoft.com/office/powerpoint/2010/main" val="3176888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6D8B2-90FF-CC23-5803-74BC7C3ED696}"/>
              </a:ext>
            </a:extLst>
          </p:cNvPr>
          <p:cNvSpPr>
            <a:spLocks noGrp="1"/>
          </p:cNvSpPr>
          <p:nvPr>
            <p:ph type="title"/>
          </p:nvPr>
        </p:nvSpPr>
        <p:spPr/>
        <p:txBody>
          <a:bodyPr/>
          <a:lstStyle/>
          <a:p>
            <a:pPr algn="ctr"/>
            <a:r>
              <a:rPr lang="en-US" dirty="0"/>
              <a:t>CONCLUSION</a:t>
            </a:r>
            <a:endParaRPr lang="en-IN" dirty="0"/>
          </a:p>
        </p:txBody>
      </p:sp>
      <p:sp>
        <p:nvSpPr>
          <p:cNvPr id="3" name="Content Placeholder 2">
            <a:extLst>
              <a:ext uri="{FF2B5EF4-FFF2-40B4-BE49-F238E27FC236}">
                <a16:creationId xmlns:a16="http://schemas.microsoft.com/office/drawing/2014/main" id="{1F23E636-8B97-DBAC-2F91-07545594F993}"/>
              </a:ext>
            </a:extLst>
          </p:cNvPr>
          <p:cNvSpPr>
            <a:spLocks noGrp="1"/>
          </p:cNvSpPr>
          <p:nvPr>
            <p:ph idx="1"/>
          </p:nvPr>
        </p:nvSpPr>
        <p:spPr>
          <a:xfrm>
            <a:off x="1977914" y="2914396"/>
            <a:ext cx="8825659" cy="3416300"/>
          </a:xfrm>
        </p:spPr>
        <p:txBody>
          <a:bodyPr/>
          <a:lstStyle/>
          <a:p>
            <a:r>
              <a:rPr lang="en-US" b="0" i="0" dirty="0">
                <a:solidFill>
                  <a:srgbClr val="0D0D0D"/>
                </a:solidFill>
                <a:effectLst/>
                <a:highlight>
                  <a:srgbClr val="FFFFFF"/>
                </a:highlight>
                <a:latin typeface="Söhne"/>
              </a:rPr>
              <a:t>The light sensor switch circuit using an LDR and a 741 IC is a versatile and cost-effective solution for various applications requiring automatic light control. With simple components and straightforward operation, it offers an efficient way to manage lighting based on ambient light levels.</a:t>
            </a:r>
            <a:endParaRPr lang="en-IN" dirty="0"/>
          </a:p>
        </p:txBody>
      </p:sp>
    </p:spTree>
    <p:extLst>
      <p:ext uri="{BB962C8B-B14F-4D97-AF65-F5344CB8AC3E}">
        <p14:creationId xmlns:p14="http://schemas.microsoft.com/office/powerpoint/2010/main" val="798660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3378-CFD0-2751-2CA6-494033F25642}"/>
              </a:ext>
            </a:extLst>
          </p:cNvPr>
          <p:cNvSpPr>
            <a:spLocks noGrp="1"/>
          </p:cNvSpPr>
          <p:nvPr>
            <p:ph type="title"/>
          </p:nvPr>
        </p:nvSpPr>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A6E29DBD-A9B6-0F45-A1B6-48A13B6C312C}"/>
              </a:ext>
            </a:extLst>
          </p:cNvPr>
          <p:cNvSpPr>
            <a:spLocks noGrp="1"/>
          </p:cNvSpPr>
          <p:nvPr>
            <p:ph idx="1"/>
          </p:nvPr>
        </p:nvSpPr>
        <p:spPr>
          <a:xfrm>
            <a:off x="1683170" y="3024124"/>
            <a:ext cx="8825659" cy="3416300"/>
          </a:xfrm>
        </p:spPr>
        <p:txBody>
          <a:bodyPr>
            <a:normAutofit/>
          </a:bodyPr>
          <a:lstStyle/>
          <a:p>
            <a:r>
              <a:rPr lang="en-US" sz="24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A light sensor switch circuit is a simple yet effective electronic circuit that automatically turns on or off a load (such as a lamp or LED) based on the ambient light level. This circuit finds applications in various areas, including outdoor lighting control, security systems, and energy-saving mechanisms.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396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89435-207C-A3D7-0E04-35C324D9DC64}"/>
              </a:ext>
            </a:extLst>
          </p:cNvPr>
          <p:cNvSpPr>
            <a:spLocks noGrp="1"/>
          </p:cNvSpPr>
          <p:nvPr>
            <p:ph type="title"/>
          </p:nvPr>
        </p:nvSpPr>
        <p:spPr/>
        <p:txBody>
          <a:bodyPr/>
          <a:lstStyle/>
          <a:p>
            <a:pPr algn="ctr"/>
            <a:r>
              <a:rPr lang="en-US" dirty="0"/>
              <a:t>COMPONENTS </a:t>
            </a:r>
            <a:endParaRPr lang="en-IN" dirty="0"/>
          </a:p>
        </p:txBody>
      </p:sp>
      <p:sp>
        <p:nvSpPr>
          <p:cNvPr id="3" name="TextBox 2">
            <a:extLst>
              <a:ext uri="{FF2B5EF4-FFF2-40B4-BE49-F238E27FC236}">
                <a16:creationId xmlns:a16="http://schemas.microsoft.com/office/drawing/2014/main" id="{CABCC35C-C277-1F5F-9D1B-DE3C7D42C8FD}"/>
              </a:ext>
            </a:extLst>
          </p:cNvPr>
          <p:cNvSpPr txBox="1"/>
          <p:nvPr/>
        </p:nvSpPr>
        <p:spPr>
          <a:xfrm>
            <a:off x="1490472" y="2633472"/>
            <a:ext cx="9939528" cy="3170099"/>
          </a:xfrm>
          <a:prstGeom prst="rect">
            <a:avLst/>
          </a:prstGeom>
          <a:noFill/>
        </p:spPr>
        <p:txBody>
          <a:bodyPr wrap="square" rtlCol="0">
            <a:spAutoFit/>
          </a:bodyPr>
          <a:lstStyle/>
          <a:p>
            <a:pPr algn="l">
              <a:buFont typeface="+mj-lt"/>
              <a:buAutoNum type="arabicPeriod"/>
            </a:pPr>
            <a:r>
              <a:rPr lang="en-US" sz="2000" b="1" i="0" dirty="0">
                <a:solidFill>
                  <a:srgbClr val="0D0D0D"/>
                </a:solidFill>
                <a:effectLst/>
                <a:highlight>
                  <a:srgbClr val="FFFFFF"/>
                </a:highlight>
                <a:latin typeface="Söhne"/>
              </a:rPr>
              <a:t>LDR (Light Dependent Resistor):</a:t>
            </a:r>
            <a:r>
              <a:rPr lang="en-US" sz="2000" b="0" i="0" dirty="0">
                <a:solidFill>
                  <a:srgbClr val="0D0D0D"/>
                </a:solidFill>
                <a:effectLst/>
                <a:highlight>
                  <a:srgbClr val="FFFFFF"/>
                </a:highlight>
                <a:latin typeface="Söhne"/>
              </a:rPr>
              <a:t> An LDR is a type of resistor whose resistance varies with the amount of light falling on it. It has high resistance in darkness and low resistance in brightness.</a:t>
            </a:r>
          </a:p>
          <a:p>
            <a:pPr algn="l">
              <a:buFont typeface="+mj-lt"/>
              <a:buAutoNum type="arabicPeriod"/>
            </a:pPr>
            <a:r>
              <a:rPr lang="en-US" sz="2000" b="1" i="0" dirty="0">
                <a:solidFill>
                  <a:srgbClr val="0D0D0D"/>
                </a:solidFill>
                <a:effectLst/>
                <a:highlight>
                  <a:srgbClr val="FFFFFF"/>
                </a:highlight>
                <a:latin typeface="Söhne"/>
              </a:rPr>
              <a:t>Operational Amplifier (Op-Amp) 741:</a:t>
            </a:r>
            <a:r>
              <a:rPr lang="en-US" sz="2000" b="0" i="0" dirty="0">
                <a:solidFill>
                  <a:srgbClr val="0D0D0D"/>
                </a:solidFill>
                <a:effectLst/>
                <a:highlight>
                  <a:srgbClr val="FFFFFF"/>
                </a:highlight>
                <a:latin typeface="Söhne"/>
              </a:rPr>
              <a:t> The 741 IC is a widely used general-purpose operational amplifier in various analog applications. It can be configured in different modes, such as a comparator or amplifier, depending on the circuit requirements.</a:t>
            </a:r>
          </a:p>
          <a:p>
            <a:pPr algn="l">
              <a:buFont typeface="+mj-lt"/>
              <a:buAutoNum type="arabicPeriod"/>
            </a:pPr>
            <a:r>
              <a:rPr lang="en-US" sz="2000" b="1" i="0" dirty="0">
                <a:solidFill>
                  <a:srgbClr val="0D0D0D"/>
                </a:solidFill>
                <a:effectLst/>
                <a:highlight>
                  <a:srgbClr val="FFFFFF"/>
                </a:highlight>
                <a:latin typeface="Söhne"/>
              </a:rPr>
              <a:t>Resistors:</a:t>
            </a:r>
            <a:r>
              <a:rPr lang="en-US" sz="2000" b="0" i="0" dirty="0">
                <a:solidFill>
                  <a:srgbClr val="0D0D0D"/>
                </a:solidFill>
                <a:effectLst/>
                <a:highlight>
                  <a:srgbClr val="FFFFFF"/>
                </a:highlight>
                <a:latin typeface="Söhne"/>
              </a:rPr>
              <a:t> A few resistors are required to set up the voltage divider and determine the threshold light level at which the switch operates.</a:t>
            </a:r>
          </a:p>
          <a:p>
            <a:pPr algn="l">
              <a:buFont typeface="+mj-lt"/>
              <a:buAutoNum type="arabicPeriod"/>
            </a:pPr>
            <a:r>
              <a:rPr lang="en-US" sz="2000" b="1" i="0" dirty="0">
                <a:solidFill>
                  <a:srgbClr val="0D0D0D"/>
                </a:solidFill>
                <a:effectLst/>
                <a:highlight>
                  <a:srgbClr val="FFFFFF"/>
                </a:highlight>
                <a:latin typeface="Söhne"/>
              </a:rPr>
              <a:t>Power Supply:</a:t>
            </a:r>
            <a:r>
              <a:rPr lang="en-US" sz="2000" b="0" i="0" dirty="0">
                <a:solidFill>
                  <a:srgbClr val="0D0D0D"/>
                </a:solidFill>
                <a:effectLst/>
                <a:highlight>
                  <a:srgbClr val="FFFFFF"/>
                </a:highlight>
                <a:latin typeface="Söhne"/>
              </a:rPr>
              <a:t> A DC power supply is needed to power the circuit.</a:t>
            </a:r>
          </a:p>
          <a:p>
            <a:endParaRPr lang="en-IN" sz="2000" dirty="0"/>
          </a:p>
        </p:txBody>
      </p:sp>
    </p:spTree>
    <p:extLst>
      <p:ext uri="{BB962C8B-B14F-4D97-AF65-F5344CB8AC3E}">
        <p14:creationId xmlns:p14="http://schemas.microsoft.com/office/powerpoint/2010/main" val="436665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880F3-D915-9731-6641-888C2C887EFE}"/>
              </a:ext>
            </a:extLst>
          </p:cNvPr>
          <p:cNvSpPr>
            <a:spLocks noGrp="1"/>
          </p:cNvSpPr>
          <p:nvPr>
            <p:ph type="title"/>
          </p:nvPr>
        </p:nvSpPr>
        <p:spPr/>
        <p:txBody>
          <a:bodyPr/>
          <a:lstStyle/>
          <a:p>
            <a:pPr algn="ctr"/>
            <a:r>
              <a:rPr lang="en-US" dirty="0"/>
              <a:t>CIRCUIT DESCRIPTION</a:t>
            </a:r>
            <a:endParaRPr lang="en-IN" dirty="0"/>
          </a:p>
        </p:txBody>
      </p:sp>
      <p:pic>
        <p:nvPicPr>
          <p:cNvPr id="5" name="Content Placeholder 4">
            <a:extLst>
              <a:ext uri="{FF2B5EF4-FFF2-40B4-BE49-F238E27FC236}">
                <a16:creationId xmlns:a16="http://schemas.microsoft.com/office/drawing/2014/main" id="{F286D3F6-D9FB-00CB-1942-2ABE25E6D6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1729" y="2548636"/>
            <a:ext cx="6996583" cy="3416300"/>
          </a:xfrm>
        </p:spPr>
      </p:pic>
      <p:sp>
        <p:nvSpPr>
          <p:cNvPr id="6" name="TextBox 5">
            <a:extLst>
              <a:ext uri="{FF2B5EF4-FFF2-40B4-BE49-F238E27FC236}">
                <a16:creationId xmlns:a16="http://schemas.microsoft.com/office/drawing/2014/main" id="{D3586637-B2A2-B211-2EDC-6D105988F7A5}"/>
              </a:ext>
            </a:extLst>
          </p:cNvPr>
          <p:cNvSpPr txBox="1"/>
          <p:nvPr/>
        </p:nvSpPr>
        <p:spPr>
          <a:xfrm>
            <a:off x="8062209" y="3156680"/>
            <a:ext cx="4199895" cy="2585323"/>
          </a:xfrm>
          <a:prstGeom prst="rect">
            <a:avLst/>
          </a:prstGeom>
          <a:noFill/>
        </p:spPr>
        <p:txBody>
          <a:bodyPr wrap="square" rtlCol="0">
            <a:spAutoFit/>
          </a:bodyPr>
          <a:lstStyle/>
          <a:p>
            <a:pPr algn="l"/>
            <a:r>
              <a:rPr lang="en-US" b="0" i="0" dirty="0">
                <a:solidFill>
                  <a:srgbClr val="2D2D2D"/>
                </a:solidFill>
                <a:effectLst/>
                <a:highlight>
                  <a:srgbClr val="FFFFFF"/>
                </a:highlight>
                <a:latin typeface="Open Sans" panose="020B0606030504020204" pitchFamily="34" charset="0"/>
              </a:rPr>
              <a:t>For description, we had divided the entire circuit into three main sections</a:t>
            </a:r>
          </a:p>
          <a:p>
            <a:pPr algn="l">
              <a:buFont typeface="+mj-lt"/>
              <a:buAutoNum type="arabicPeriod"/>
            </a:pPr>
            <a:endParaRPr lang="en-US" b="0" i="0" dirty="0">
              <a:solidFill>
                <a:srgbClr val="2D2D2D"/>
              </a:solidFill>
              <a:effectLst/>
              <a:highlight>
                <a:srgbClr val="FFFFFF"/>
              </a:highlight>
              <a:latin typeface="Open Sans" panose="020B0606030504020204" pitchFamily="34" charset="0"/>
            </a:endParaRPr>
          </a:p>
          <a:p>
            <a:pPr algn="l">
              <a:buFont typeface="+mj-lt"/>
              <a:buAutoNum type="arabicPeriod"/>
            </a:pPr>
            <a:r>
              <a:rPr lang="en-US" b="0" i="0" dirty="0">
                <a:solidFill>
                  <a:srgbClr val="2D2D2D"/>
                </a:solidFill>
                <a:effectLst/>
                <a:highlight>
                  <a:srgbClr val="FFFFFF"/>
                </a:highlight>
                <a:latin typeface="Open Sans" panose="020B0606030504020204" pitchFamily="34" charset="0"/>
              </a:rPr>
              <a:t>Sensor unit</a:t>
            </a:r>
          </a:p>
          <a:p>
            <a:pPr algn="l">
              <a:buFont typeface="+mj-lt"/>
              <a:buAutoNum type="arabicPeriod"/>
            </a:pPr>
            <a:endParaRPr lang="en-US" b="0" i="0" dirty="0">
              <a:solidFill>
                <a:srgbClr val="2D2D2D"/>
              </a:solidFill>
              <a:effectLst/>
              <a:highlight>
                <a:srgbClr val="FFFFFF"/>
              </a:highlight>
              <a:latin typeface="Open Sans" panose="020B0606030504020204" pitchFamily="34" charset="0"/>
            </a:endParaRPr>
          </a:p>
          <a:p>
            <a:pPr algn="l">
              <a:buFont typeface="+mj-lt"/>
              <a:buAutoNum type="arabicPeriod"/>
            </a:pPr>
            <a:r>
              <a:rPr lang="en-US" b="0" i="0" dirty="0">
                <a:solidFill>
                  <a:srgbClr val="2D2D2D"/>
                </a:solidFill>
                <a:effectLst/>
                <a:highlight>
                  <a:srgbClr val="FFFFFF"/>
                </a:highlight>
                <a:latin typeface="Open Sans" panose="020B0606030504020204" pitchFamily="34" charset="0"/>
              </a:rPr>
              <a:t>Voltage comparator unit</a:t>
            </a:r>
          </a:p>
          <a:p>
            <a:pPr algn="l">
              <a:buFont typeface="+mj-lt"/>
              <a:buAutoNum type="arabicPeriod"/>
            </a:pPr>
            <a:endParaRPr lang="en-US" b="0" i="0" dirty="0">
              <a:solidFill>
                <a:srgbClr val="2D2D2D"/>
              </a:solidFill>
              <a:effectLst/>
              <a:highlight>
                <a:srgbClr val="FFFFFF"/>
              </a:highlight>
              <a:latin typeface="Open Sans" panose="020B0606030504020204" pitchFamily="34" charset="0"/>
            </a:endParaRPr>
          </a:p>
          <a:p>
            <a:pPr algn="l">
              <a:buFont typeface="+mj-lt"/>
              <a:buAutoNum type="arabicPeriod"/>
            </a:pPr>
            <a:r>
              <a:rPr lang="en-US" b="0" i="0" dirty="0">
                <a:solidFill>
                  <a:srgbClr val="2D2D2D"/>
                </a:solidFill>
                <a:effectLst/>
                <a:highlight>
                  <a:srgbClr val="FFFFFF"/>
                </a:highlight>
                <a:latin typeface="Open Sans" panose="020B0606030504020204" pitchFamily="34" charset="0"/>
              </a:rPr>
              <a:t>Switching circuit unit</a:t>
            </a:r>
          </a:p>
          <a:p>
            <a:endParaRPr lang="en-IN" dirty="0"/>
          </a:p>
        </p:txBody>
      </p:sp>
    </p:spTree>
    <p:extLst>
      <p:ext uri="{BB962C8B-B14F-4D97-AF65-F5344CB8AC3E}">
        <p14:creationId xmlns:p14="http://schemas.microsoft.com/office/powerpoint/2010/main" val="1281345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5D8AF-FE35-FF8C-AE2C-1BA6B113B6F7}"/>
              </a:ext>
            </a:extLst>
          </p:cNvPr>
          <p:cNvSpPr>
            <a:spLocks noGrp="1"/>
          </p:cNvSpPr>
          <p:nvPr>
            <p:ph type="title"/>
          </p:nvPr>
        </p:nvSpPr>
        <p:spPr/>
        <p:txBody>
          <a:bodyPr/>
          <a:lstStyle/>
          <a:p>
            <a:pPr algn="ctr"/>
            <a:r>
              <a:rPr lang="en-US" dirty="0"/>
              <a:t>SENSOR UNIT</a:t>
            </a:r>
            <a:endParaRPr lang="en-IN" dirty="0"/>
          </a:p>
        </p:txBody>
      </p:sp>
      <p:sp>
        <p:nvSpPr>
          <p:cNvPr id="3" name="Content Placeholder 2">
            <a:extLst>
              <a:ext uri="{FF2B5EF4-FFF2-40B4-BE49-F238E27FC236}">
                <a16:creationId xmlns:a16="http://schemas.microsoft.com/office/drawing/2014/main" id="{EA5057B4-9C02-F16B-C80E-9E2D044FBA4D}"/>
              </a:ext>
            </a:extLst>
          </p:cNvPr>
          <p:cNvSpPr>
            <a:spLocks noGrp="1"/>
          </p:cNvSpPr>
          <p:nvPr>
            <p:ph idx="1"/>
          </p:nvPr>
        </p:nvSpPr>
        <p:spPr>
          <a:xfrm>
            <a:off x="1849898" y="2585212"/>
            <a:ext cx="8825659" cy="3416300"/>
          </a:xfrm>
        </p:spPr>
        <p:txBody>
          <a:bodyPr>
            <a:normAutofit fontScale="92500"/>
          </a:bodyPr>
          <a:lstStyle/>
          <a:p>
            <a:pPr algn="l"/>
            <a:r>
              <a:rPr lang="en-US" b="0" i="0" dirty="0">
                <a:solidFill>
                  <a:srgbClr val="2D2D2D"/>
                </a:solidFill>
                <a:effectLst/>
                <a:highlight>
                  <a:srgbClr val="FFFFFF"/>
                </a:highlight>
                <a:latin typeface="Open Sans" panose="020B0606030504020204" pitchFamily="34" charset="0"/>
              </a:rPr>
              <a:t>The sensor is designed around an LDR and a variable resistor. We had used here GL5528 LDR photoresistor, but you can use any module as per the availability.</a:t>
            </a:r>
          </a:p>
          <a:p>
            <a:pPr algn="l"/>
            <a:r>
              <a:rPr lang="en-US" b="0" i="0" dirty="0">
                <a:solidFill>
                  <a:srgbClr val="2D2D2D"/>
                </a:solidFill>
                <a:effectLst/>
                <a:highlight>
                  <a:srgbClr val="FFFFFF"/>
                </a:highlight>
                <a:latin typeface="Open Sans" panose="020B0606030504020204" pitchFamily="34" charset="0"/>
              </a:rPr>
              <a:t>LDR is made from cadmium sulfide containing no or very few free electrons when not illuminated then its resistance is quite high. When it absorbed light, the electron is liberated and the conductivity of the material increases thus its resistance becomes low. The resistance rises to several Mega-ohm under dark.</a:t>
            </a:r>
          </a:p>
          <a:p>
            <a:r>
              <a:rPr lang="en-US" b="0" i="0" dirty="0">
                <a:solidFill>
                  <a:srgbClr val="2D2D2D"/>
                </a:solidFill>
                <a:effectLst/>
                <a:highlight>
                  <a:srgbClr val="FFFFFF"/>
                </a:highlight>
                <a:latin typeface="Open Sans" panose="020B0606030504020204" pitchFamily="34" charset="0"/>
              </a:rPr>
              <a:t>LDR with variable resistance VR</a:t>
            </a:r>
            <a:r>
              <a:rPr lang="en-US" b="0" i="0" baseline="-25000" dirty="0">
                <a:solidFill>
                  <a:srgbClr val="2D2D2D"/>
                </a:solidFill>
                <a:effectLst/>
                <a:highlight>
                  <a:srgbClr val="FFFFFF"/>
                </a:highlight>
                <a:latin typeface="Open Sans" panose="020B0606030504020204" pitchFamily="34" charset="0"/>
              </a:rPr>
              <a:t>1</a:t>
            </a:r>
            <a:r>
              <a:rPr lang="en-US" b="0" i="0" dirty="0">
                <a:solidFill>
                  <a:srgbClr val="2D2D2D"/>
                </a:solidFill>
                <a:effectLst/>
                <a:highlight>
                  <a:srgbClr val="FFFFFF"/>
                </a:highlight>
                <a:latin typeface="Open Sans" panose="020B0606030504020204" pitchFamily="34" charset="0"/>
              </a:rPr>
              <a:t> forms a voltage divider network. The output of this network is given to non-inverting input as shown in figure 1. The LDR is a variable resistor whose resistance change according to the intensity of light falling on it. Variable resistor VR</a:t>
            </a:r>
            <a:r>
              <a:rPr lang="en-US" b="0" i="0" baseline="-25000" dirty="0">
                <a:solidFill>
                  <a:srgbClr val="2D2D2D"/>
                </a:solidFill>
                <a:effectLst/>
                <a:highlight>
                  <a:srgbClr val="FFFFFF"/>
                </a:highlight>
                <a:latin typeface="Open Sans" panose="020B0606030504020204" pitchFamily="34" charset="0"/>
              </a:rPr>
              <a:t>1</a:t>
            </a:r>
            <a:r>
              <a:rPr lang="en-US" b="0" i="0" dirty="0">
                <a:solidFill>
                  <a:srgbClr val="2D2D2D"/>
                </a:solidFill>
                <a:effectLst/>
                <a:highlight>
                  <a:srgbClr val="FFFFFF"/>
                </a:highlight>
                <a:latin typeface="Open Sans" panose="020B0606030504020204" pitchFamily="34" charset="0"/>
              </a:rPr>
              <a:t> is used to adjust the sensitivity of LDR i.e. on what intensity of light, the circuit triggers the load (Bulb).</a:t>
            </a:r>
            <a:endParaRPr lang="en-IN" dirty="0"/>
          </a:p>
        </p:txBody>
      </p:sp>
    </p:spTree>
    <p:extLst>
      <p:ext uri="{BB962C8B-B14F-4D97-AF65-F5344CB8AC3E}">
        <p14:creationId xmlns:p14="http://schemas.microsoft.com/office/powerpoint/2010/main" val="2938184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403B-6FEF-FBF9-F607-0A3F1E34FEFA}"/>
              </a:ext>
            </a:extLst>
          </p:cNvPr>
          <p:cNvSpPr>
            <a:spLocks noGrp="1"/>
          </p:cNvSpPr>
          <p:nvPr>
            <p:ph type="title"/>
          </p:nvPr>
        </p:nvSpPr>
        <p:spPr/>
        <p:txBody>
          <a:bodyPr/>
          <a:lstStyle/>
          <a:p>
            <a:pPr algn="ctr"/>
            <a:r>
              <a:rPr lang="en-US" dirty="0"/>
              <a:t>VOLTAGE COMPARATOR UNIT</a:t>
            </a:r>
            <a:endParaRPr lang="en-IN" dirty="0"/>
          </a:p>
        </p:txBody>
      </p:sp>
      <p:sp>
        <p:nvSpPr>
          <p:cNvPr id="3" name="Content Placeholder 2">
            <a:extLst>
              <a:ext uri="{FF2B5EF4-FFF2-40B4-BE49-F238E27FC236}">
                <a16:creationId xmlns:a16="http://schemas.microsoft.com/office/drawing/2014/main" id="{8ABFC916-C2E1-09AE-EE4B-D6EE9CA20C1B}"/>
              </a:ext>
            </a:extLst>
          </p:cNvPr>
          <p:cNvSpPr>
            <a:spLocks noGrp="1"/>
          </p:cNvSpPr>
          <p:nvPr>
            <p:ph idx="1"/>
          </p:nvPr>
        </p:nvSpPr>
        <p:spPr>
          <a:xfrm>
            <a:off x="1657874" y="2603500"/>
            <a:ext cx="8825659" cy="3416300"/>
          </a:xfrm>
        </p:spPr>
        <p:txBody>
          <a:bodyPr/>
          <a:lstStyle/>
          <a:p>
            <a:pPr algn="l"/>
            <a:r>
              <a:rPr lang="en-US" b="0" i="0" dirty="0">
                <a:solidFill>
                  <a:srgbClr val="2D2D2D"/>
                </a:solidFill>
                <a:effectLst/>
                <a:highlight>
                  <a:srgbClr val="FFFFFF"/>
                </a:highlight>
                <a:latin typeface="Open Sans" panose="020B0606030504020204" pitchFamily="34" charset="0"/>
              </a:rPr>
              <a:t>There is the various </a:t>
            </a:r>
            <a:r>
              <a:rPr lang="en-US" b="0" i="0" dirty="0">
                <a:solidFill>
                  <a:schemeClr val="tx1"/>
                </a:solidFill>
                <a:effectLst/>
                <a:highlight>
                  <a:srgbClr val="FFFFFF"/>
                </a:highlight>
                <a:latin typeface="Open Sans" panose="020B0606030504020204" pitchFamily="34" charset="0"/>
              </a:rPr>
              <a:t>application of op-amp </a:t>
            </a:r>
            <a:r>
              <a:rPr lang="en-US" b="0" i="0" dirty="0">
                <a:solidFill>
                  <a:srgbClr val="2D2D2D"/>
                </a:solidFill>
                <a:effectLst/>
                <a:highlight>
                  <a:srgbClr val="FFFFFF"/>
                </a:highlight>
                <a:latin typeface="Open Sans" panose="020B0606030504020204" pitchFamily="34" charset="0"/>
              </a:rPr>
              <a:t>out of which IC 741 is configured in voltage comparator mode which compares input voltage levels given to two input pins (Inverting and non-inverting pins) and produces the output. Resistor R</a:t>
            </a:r>
            <a:r>
              <a:rPr lang="en-US" b="0" i="0" baseline="-25000" dirty="0">
                <a:solidFill>
                  <a:srgbClr val="2D2D2D"/>
                </a:solidFill>
                <a:effectLst/>
                <a:highlight>
                  <a:srgbClr val="FFFFFF"/>
                </a:highlight>
                <a:latin typeface="Open Sans" panose="020B0606030504020204" pitchFamily="34" charset="0"/>
              </a:rPr>
              <a:t>1</a:t>
            </a:r>
            <a:r>
              <a:rPr lang="en-US" b="0" i="0" dirty="0">
                <a:solidFill>
                  <a:srgbClr val="2D2D2D"/>
                </a:solidFill>
                <a:effectLst/>
                <a:highlight>
                  <a:srgbClr val="FFFFFF"/>
                </a:highlight>
                <a:latin typeface="Open Sans" panose="020B0606030504020204" pitchFamily="34" charset="0"/>
              </a:rPr>
              <a:t> and R</a:t>
            </a:r>
            <a:r>
              <a:rPr lang="en-US" b="0" i="0" baseline="-25000" dirty="0">
                <a:solidFill>
                  <a:srgbClr val="2D2D2D"/>
                </a:solidFill>
                <a:effectLst/>
                <a:highlight>
                  <a:srgbClr val="FFFFFF"/>
                </a:highlight>
                <a:latin typeface="Open Sans" panose="020B0606030504020204" pitchFamily="34" charset="0"/>
              </a:rPr>
              <a:t>2</a:t>
            </a:r>
            <a:r>
              <a:rPr lang="en-US" b="0" i="0" dirty="0">
                <a:solidFill>
                  <a:srgbClr val="2D2D2D"/>
                </a:solidFill>
                <a:effectLst/>
                <a:highlight>
                  <a:srgbClr val="FFFFFF"/>
                </a:highlight>
                <a:latin typeface="Open Sans" panose="020B0606030504020204" pitchFamily="34" charset="0"/>
              </a:rPr>
              <a:t> form a voltage divider network that divides </a:t>
            </a:r>
            <a:r>
              <a:rPr lang="en-US" b="0" i="0" dirty="0" err="1">
                <a:solidFill>
                  <a:srgbClr val="2D2D2D"/>
                </a:solidFill>
                <a:effectLst/>
                <a:highlight>
                  <a:srgbClr val="FFFFFF"/>
                </a:highlight>
                <a:latin typeface="Open Sans" panose="020B0606030504020204" pitchFamily="34" charset="0"/>
              </a:rPr>
              <a:t>Vcc</a:t>
            </a:r>
            <a:r>
              <a:rPr lang="en-US" b="0" i="0" dirty="0">
                <a:solidFill>
                  <a:srgbClr val="2D2D2D"/>
                </a:solidFill>
                <a:effectLst/>
                <a:highlight>
                  <a:srgbClr val="FFFFFF"/>
                </a:highlight>
                <a:latin typeface="Open Sans" panose="020B0606030504020204" pitchFamily="34" charset="0"/>
              </a:rPr>
              <a:t> into two parts thus ½ </a:t>
            </a:r>
            <a:r>
              <a:rPr lang="en-US" b="0" i="0" dirty="0" err="1">
                <a:solidFill>
                  <a:srgbClr val="2D2D2D"/>
                </a:solidFill>
                <a:effectLst/>
                <a:highlight>
                  <a:srgbClr val="FFFFFF"/>
                </a:highlight>
                <a:latin typeface="Open Sans" panose="020B0606030504020204" pitchFamily="34" charset="0"/>
              </a:rPr>
              <a:t>Vcc</a:t>
            </a:r>
            <a:r>
              <a:rPr lang="en-US" b="0" i="0" dirty="0">
                <a:solidFill>
                  <a:srgbClr val="2D2D2D"/>
                </a:solidFill>
                <a:effectLst/>
                <a:highlight>
                  <a:srgbClr val="FFFFFF"/>
                </a:highlight>
                <a:latin typeface="Open Sans" panose="020B0606030504020204" pitchFamily="34" charset="0"/>
              </a:rPr>
              <a:t> volt is available at inverting input.</a:t>
            </a:r>
          </a:p>
          <a:p>
            <a:pPr algn="l"/>
            <a:r>
              <a:rPr lang="en-US" b="0" i="0" dirty="0">
                <a:solidFill>
                  <a:srgbClr val="2D2D2D"/>
                </a:solidFill>
                <a:effectLst/>
                <a:highlight>
                  <a:srgbClr val="FFFFFF"/>
                </a:highlight>
                <a:latin typeface="Open Sans" panose="020B0606030504020204" pitchFamily="34" charset="0"/>
              </a:rPr>
              <a:t>Another input voltage is taken from the voltage divider network using LDR and a variable resistor (VR</a:t>
            </a:r>
            <a:r>
              <a:rPr lang="en-US" b="0" i="0" baseline="-25000" dirty="0">
                <a:solidFill>
                  <a:srgbClr val="2D2D2D"/>
                </a:solidFill>
                <a:effectLst/>
                <a:highlight>
                  <a:srgbClr val="FFFFFF"/>
                </a:highlight>
                <a:latin typeface="Open Sans" panose="020B0606030504020204" pitchFamily="34" charset="0"/>
              </a:rPr>
              <a:t>1</a:t>
            </a:r>
            <a:r>
              <a:rPr lang="en-US" b="0" i="0" dirty="0">
                <a:solidFill>
                  <a:srgbClr val="2D2D2D"/>
                </a:solidFill>
                <a:effectLst/>
                <a:highlight>
                  <a:srgbClr val="FFFFFF"/>
                </a:highlight>
                <a:latin typeface="Open Sans" panose="020B0606030504020204" pitchFamily="34" charset="0"/>
              </a:rPr>
              <a:t>). Op-amp 741 compares these two voltage and produce output. If the voltage at pin 3 is high, the output of IC</a:t>
            </a:r>
            <a:r>
              <a:rPr lang="en-US" b="0" i="0" baseline="-25000" dirty="0">
                <a:solidFill>
                  <a:srgbClr val="2D2D2D"/>
                </a:solidFill>
                <a:effectLst/>
                <a:highlight>
                  <a:srgbClr val="FFFFFF"/>
                </a:highlight>
                <a:latin typeface="Open Sans" panose="020B0606030504020204" pitchFamily="34" charset="0"/>
              </a:rPr>
              <a:t>1</a:t>
            </a:r>
            <a:r>
              <a:rPr lang="en-US" b="0" i="0" dirty="0">
                <a:solidFill>
                  <a:srgbClr val="2D2D2D"/>
                </a:solidFill>
                <a:effectLst/>
                <a:highlight>
                  <a:srgbClr val="FFFFFF"/>
                </a:highlight>
                <a:latin typeface="Open Sans" panose="020B0606030504020204" pitchFamily="34" charset="0"/>
              </a:rPr>
              <a:t> is also high, and if volts at pin 3 the low output of IC</a:t>
            </a:r>
            <a:r>
              <a:rPr lang="en-US" b="0" i="0" baseline="-25000" dirty="0">
                <a:solidFill>
                  <a:srgbClr val="2D2D2D"/>
                </a:solidFill>
                <a:effectLst/>
                <a:highlight>
                  <a:srgbClr val="FFFFFF"/>
                </a:highlight>
                <a:latin typeface="Open Sans" panose="020B0606030504020204" pitchFamily="34" charset="0"/>
              </a:rPr>
              <a:t>1</a:t>
            </a:r>
            <a:r>
              <a:rPr lang="en-US" b="0" i="0" dirty="0">
                <a:solidFill>
                  <a:srgbClr val="2D2D2D"/>
                </a:solidFill>
                <a:effectLst/>
                <a:highlight>
                  <a:srgbClr val="FFFFFF"/>
                </a:highlight>
                <a:latin typeface="Open Sans" panose="020B0606030504020204" pitchFamily="34" charset="0"/>
              </a:rPr>
              <a:t> is low.</a:t>
            </a:r>
          </a:p>
          <a:p>
            <a:endParaRPr lang="en-IN" dirty="0"/>
          </a:p>
        </p:txBody>
      </p:sp>
    </p:spTree>
    <p:extLst>
      <p:ext uri="{BB962C8B-B14F-4D97-AF65-F5344CB8AC3E}">
        <p14:creationId xmlns:p14="http://schemas.microsoft.com/office/powerpoint/2010/main" val="2344826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8F297-9382-87FF-D26B-EC7772FA1EA3}"/>
              </a:ext>
            </a:extLst>
          </p:cNvPr>
          <p:cNvSpPr>
            <a:spLocks noGrp="1"/>
          </p:cNvSpPr>
          <p:nvPr>
            <p:ph type="title"/>
          </p:nvPr>
        </p:nvSpPr>
        <p:spPr/>
        <p:txBody>
          <a:bodyPr/>
          <a:lstStyle/>
          <a:p>
            <a:pPr algn="ctr"/>
            <a:r>
              <a:rPr lang="en-US" dirty="0"/>
              <a:t>SWITCHING CIRCUIT UNIT</a:t>
            </a:r>
            <a:endParaRPr lang="en-IN" dirty="0"/>
          </a:p>
        </p:txBody>
      </p:sp>
      <p:sp>
        <p:nvSpPr>
          <p:cNvPr id="3" name="Content Placeholder 2">
            <a:extLst>
              <a:ext uri="{FF2B5EF4-FFF2-40B4-BE49-F238E27FC236}">
                <a16:creationId xmlns:a16="http://schemas.microsoft.com/office/drawing/2014/main" id="{32FFBFFD-E945-BDE4-882F-7491BF37ECE1}"/>
              </a:ext>
            </a:extLst>
          </p:cNvPr>
          <p:cNvSpPr>
            <a:spLocks noGrp="1"/>
          </p:cNvSpPr>
          <p:nvPr>
            <p:ph idx="1"/>
          </p:nvPr>
        </p:nvSpPr>
        <p:spPr>
          <a:xfrm>
            <a:off x="1804178" y="3060700"/>
            <a:ext cx="8825659" cy="3416300"/>
          </a:xfrm>
        </p:spPr>
        <p:txBody>
          <a:bodyPr/>
          <a:lstStyle/>
          <a:p>
            <a:r>
              <a:rPr lang="en-US" b="0" i="0" dirty="0">
                <a:solidFill>
                  <a:srgbClr val="2D2D2D"/>
                </a:solidFill>
                <a:effectLst/>
                <a:highlight>
                  <a:srgbClr val="FFFFFF"/>
                </a:highlight>
                <a:latin typeface="Open Sans" panose="020B0606030504020204" pitchFamily="34" charset="0"/>
              </a:rPr>
              <a:t>The switching circuit is designed using a general-purpose PNP transistor BC557. When the output of IC</a:t>
            </a:r>
            <a:r>
              <a:rPr lang="en-US" b="0" i="0" baseline="-25000" dirty="0">
                <a:solidFill>
                  <a:srgbClr val="2D2D2D"/>
                </a:solidFill>
                <a:effectLst/>
                <a:highlight>
                  <a:srgbClr val="FFFFFF"/>
                </a:highlight>
                <a:latin typeface="Open Sans" panose="020B0606030504020204" pitchFamily="34" charset="0"/>
              </a:rPr>
              <a:t>1</a:t>
            </a:r>
            <a:r>
              <a:rPr lang="en-US" b="0" i="0" dirty="0">
                <a:solidFill>
                  <a:srgbClr val="2D2D2D"/>
                </a:solidFill>
                <a:effectLst/>
                <a:highlight>
                  <a:srgbClr val="FFFFFF"/>
                </a:highlight>
                <a:latin typeface="Open Sans" panose="020B0606030504020204" pitchFamily="34" charset="0"/>
              </a:rPr>
              <a:t> is high, the transistor drives to the off state. As a result, Relay becomes dc-energized. When the output of IC741 is low, the transistor starts to conduct, and the relay becomes energized.</a:t>
            </a:r>
            <a:endParaRPr lang="en-IN" dirty="0"/>
          </a:p>
        </p:txBody>
      </p:sp>
    </p:spTree>
    <p:extLst>
      <p:ext uri="{BB962C8B-B14F-4D97-AF65-F5344CB8AC3E}">
        <p14:creationId xmlns:p14="http://schemas.microsoft.com/office/powerpoint/2010/main" val="3783860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D213-A6AD-F5F3-1310-009822CF6B8B}"/>
              </a:ext>
            </a:extLst>
          </p:cNvPr>
          <p:cNvSpPr>
            <a:spLocks noGrp="1"/>
          </p:cNvSpPr>
          <p:nvPr>
            <p:ph type="title"/>
          </p:nvPr>
        </p:nvSpPr>
        <p:spPr/>
        <p:txBody>
          <a:bodyPr/>
          <a:lstStyle/>
          <a:p>
            <a:pPr algn="ctr"/>
            <a:r>
              <a:rPr lang="en-US" dirty="0"/>
              <a:t>WORKING OF CIRCUIT</a:t>
            </a:r>
            <a:endParaRPr lang="en-IN" dirty="0"/>
          </a:p>
        </p:txBody>
      </p:sp>
      <p:sp>
        <p:nvSpPr>
          <p:cNvPr id="3" name="Content Placeholder 2">
            <a:extLst>
              <a:ext uri="{FF2B5EF4-FFF2-40B4-BE49-F238E27FC236}">
                <a16:creationId xmlns:a16="http://schemas.microsoft.com/office/drawing/2014/main" id="{AA04984A-27FF-0C93-3CC0-C5670E66BF32}"/>
              </a:ext>
            </a:extLst>
          </p:cNvPr>
          <p:cNvSpPr>
            <a:spLocks noGrp="1"/>
          </p:cNvSpPr>
          <p:nvPr>
            <p:ph idx="1"/>
          </p:nvPr>
        </p:nvSpPr>
        <p:spPr>
          <a:xfrm>
            <a:off x="1913906" y="2649220"/>
            <a:ext cx="8825659" cy="3416300"/>
          </a:xfrm>
        </p:spPr>
        <p:txBody>
          <a:bodyPr/>
          <a:lstStyle/>
          <a:p>
            <a:pPr algn="l"/>
            <a:r>
              <a:rPr lang="en-US" b="0" i="0" dirty="0">
                <a:solidFill>
                  <a:srgbClr val="2D2D2D"/>
                </a:solidFill>
                <a:effectLst/>
                <a:highlight>
                  <a:srgbClr val="FFFFFF"/>
                </a:highlight>
                <a:latin typeface="Open Sans" panose="020B0606030504020204" pitchFamily="34" charset="0"/>
              </a:rPr>
              <a:t>The LDR is a variable resistor whose resistance decreases with the increases in light intensity. When light falling on an LDR has low intensity (dependent upon adjustment of variable resistor VR</a:t>
            </a:r>
            <a:r>
              <a:rPr lang="en-US" b="0" i="0" baseline="-25000" dirty="0">
                <a:solidFill>
                  <a:srgbClr val="2D2D2D"/>
                </a:solidFill>
                <a:effectLst/>
                <a:highlight>
                  <a:srgbClr val="FFFFFF"/>
                </a:highlight>
                <a:latin typeface="Open Sans" panose="020B0606030504020204" pitchFamily="34" charset="0"/>
              </a:rPr>
              <a:t>1</a:t>
            </a:r>
            <a:r>
              <a:rPr lang="en-US" b="0" i="0" dirty="0">
                <a:solidFill>
                  <a:srgbClr val="2D2D2D"/>
                </a:solidFill>
                <a:effectLst/>
                <a:highlight>
                  <a:srgbClr val="FFFFFF"/>
                </a:highlight>
                <a:latin typeface="Open Sans" panose="020B0606030504020204" pitchFamily="34" charset="0"/>
              </a:rPr>
              <a:t>), its resistor is large enough and the voltage across VR</a:t>
            </a:r>
            <a:r>
              <a:rPr lang="en-US" b="0" i="0" baseline="-25000" dirty="0">
                <a:solidFill>
                  <a:srgbClr val="2D2D2D"/>
                </a:solidFill>
                <a:effectLst/>
                <a:highlight>
                  <a:srgbClr val="FFFFFF"/>
                </a:highlight>
                <a:latin typeface="Open Sans" panose="020B0606030504020204" pitchFamily="34" charset="0"/>
              </a:rPr>
              <a:t>1</a:t>
            </a:r>
            <a:r>
              <a:rPr lang="en-US" b="0" i="0" dirty="0">
                <a:solidFill>
                  <a:srgbClr val="2D2D2D"/>
                </a:solidFill>
                <a:effectLst/>
                <a:highlight>
                  <a:srgbClr val="FFFFFF"/>
                </a:highlight>
                <a:latin typeface="Open Sans" panose="020B0606030504020204" pitchFamily="34" charset="0"/>
              </a:rPr>
              <a:t> is less than ½ </a:t>
            </a:r>
            <a:r>
              <a:rPr lang="en-US" b="0" i="0" dirty="0" err="1">
                <a:solidFill>
                  <a:srgbClr val="2D2D2D"/>
                </a:solidFill>
                <a:effectLst/>
                <a:highlight>
                  <a:srgbClr val="FFFFFF"/>
                </a:highlight>
                <a:latin typeface="Open Sans" panose="020B0606030504020204" pitchFamily="34" charset="0"/>
              </a:rPr>
              <a:t>V</a:t>
            </a:r>
            <a:r>
              <a:rPr lang="en-US" b="0" i="0" baseline="-25000" dirty="0" err="1">
                <a:solidFill>
                  <a:srgbClr val="2D2D2D"/>
                </a:solidFill>
                <a:effectLst/>
                <a:highlight>
                  <a:srgbClr val="FFFFFF"/>
                </a:highlight>
                <a:latin typeface="Open Sans" panose="020B0606030504020204" pitchFamily="34" charset="0"/>
              </a:rPr>
              <a:t>ref</a:t>
            </a:r>
            <a:r>
              <a:rPr lang="en-US" b="0" i="0" dirty="0">
                <a:solidFill>
                  <a:srgbClr val="2D2D2D"/>
                </a:solidFill>
                <a:effectLst/>
                <a:highlight>
                  <a:srgbClr val="FFFFFF"/>
                </a:highlight>
                <a:latin typeface="Open Sans" panose="020B0606030504020204" pitchFamily="34" charset="0"/>
              </a:rPr>
              <a:t> thus output if IC</a:t>
            </a:r>
            <a:r>
              <a:rPr lang="en-US" b="0" i="0" baseline="-25000" dirty="0">
                <a:solidFill>
                  <a:srgbClr val="2D2D2D"/>
                </a:solidFill>
                <a:effectLst/>
                <a:highlight>
                  <a:srgbClr val="FFFFFF"/>
                </a:highlight>
                <a:latin typeface="Open Sans" panose="020B0606030504020204" pitchFamily="34" charset="0"/>
              </a:rPr>
              <a:t>1</a:t>
            </a:r>
            <a:r>
              <a:rPr lang="en-US" b="0" i="0" dirty="0">
                <a:solidFill>
                  <a:srgbClr val="2D2D2D"/>
                </a:solidFill>
                <a:effectLst/>
                <a:highlight>
                  <a:srgbClr val="FFFFFF"/>
                </a:highlight>
                <a:latin typeface="Open Sans" panose="020B0606030504020204" pitchFamily="34" charset="0"/>
              </a:rPr>
              <a:t> becomes low. This low output triggers the transistor T</a:t>
            </a:r>
            <a:r>
              <a:rPr lang="en-US" b="0" i="0" baseline="-25000" dirty="0">
                <a:solidFill>
                  <a:srgbClr val="2D2D2D"/>
                </a:solidFill>
                <a:effectLst/>
                <a:highlight>
                  <a:srgbClr val="FFFFFF"/>
                </a:highlight>
                <a:latin typeface="Open Sans" panose="020B0606030504020204" pitchFamily="34" charset="0"/>
              </a:rPr>
              <a:t>1</a:t>
            </a:r>
            <a:r>
              <a:rPr lang="en-US" b="0" i="0" dirty="0">
                <a:solidFill>
                  <a:srgbClr val="2D2D2D"/>
                </a:solidFill>
                <a:effectLst/>
                <a:highlight>
                  <a:srgbClr val="FFFFFF"/>
                </a:highlight>
                <a:latin typeface="Open Sans" panose="020B0606030504020204" pitchFamily="34" charset="0"/>
              </a:rPr>
              <a:t> and drives the Relay, as a result, the bulb start to glow.</a:t>
            </a:r>
          </a:p>
          <a:p>
            <a:pPr algn="l"/>
            <a:r>
              <a:rPr lang="en-US" b="0" i="0" dirty="0">
                <a:solidFill>
                  <a:srgbClr val="2D2D2D"/>
                </a:solidFill>
                <a:effectLst/>
                <a:highlight>
                  <a:srgbClr val="FFFFFF"/>
                </a:highlight>
                <a:latin typeface="Open Sans" panose="020B0606030504020204" pitchFamily="34" charset="0"/>
              </a:rPr>
              <a:t>However, when light falling on LDR is of large intensity, the resistance of LDR falls and the voltage drop across VR</a:t>
            </a:r>
            <a:r>
              <a:rPr lang="en-US" b="0" i="0" baseline="-25000" dirty="0">
                <a:solidFill>
                  <a:srgbClr val="2D2D2D"/>
                </a:solidFill>
                <a:effectLst/>
                <a:highlight>
                  <a:srgbClr val="FFFFFF"/>
                </a:highlight>
                <a:latin typeface="Open Sans" panose="020B0606030504020204" pitchFamily="34" charset="0"/>
              </a:rPr>
              <a:t>1</a:t>
            </a:r>
            <a:r>
              <a:rPr lang="en-US" b="0" i="0" dirty="0">
                <a:solidFill>
                  <a:srgbClr val="2D2D2D"/>
                </a:solidFill>
                <a:effectLst/>
                <a:highlight>
                  <a:srgbClr val="FFFFFF"/>
                </a:highlight>
                <a:latin typeface="Open Sans" panose="020B0606030504020204" pitchFamily="34" charset="0"/>
              </a:rPr>
              <a:t> is large enough (more than ½ </a:t>
            </a:r>
            <a:r>
              <a:rPr lang="en-US" b="0" i="0" dirty="0" err="1">
                <a:solidFill>
                  <a:srgbClr val="2D2D2D"/>
                </a:solidFill>
                <a:effectLst/>
                <a:highlight>
                  <a:srgbClr val="FFFFFF"/>
                </a:highlight>
                <a:latin typeface="Open Sans" panose="020B0606030504020204" pitchFamily="34" charset="0"/>
              </a:rPr>
              <a:t>Vcc</a:t>
            </a:r>
            <a:r>
              <a:rPr lang="en-US" b="0" i="0" dirty="0">
                <a:solidFill>
                  <a:srgbClr val="2D2D2D"/>
                </a:solidFill>
                <a:effectLst/>
                <a:highlight>
                  <a:srgbClr val="FFFFFF"/>
                </a:highlight>
                <a:latin typeface="Open Sans" panose="020B0606030504020204" pitchFamily="34" charset="0"/>
              </a:rPr>
              <a:t>). Thus, the output of IC</a:t>
            </a:r>
            <a:r>
              <a:rPr lang="en-US" b="0" i="0" baseline="-25000" dirty="0">
                <a:solidFill>
                  <a:srgbClr val="2D2D2D"/>
                </a:solidFill>
                <a:effectLst/>
                <a:highlight>
                  <a:srgbClr val="FFFFFF"/>
                </a:highlight>
                <a:latin typeface="Open Sans" panose="020B0606030504020204" pitchFamily="34" charset="0"/>
              </a:rPr>
              <a:t>1</a:t>
            </a:r>
            <a:r>
              <a:rPr lang="en-US" b="0" i="0" dirty="0">
                <a:solidFill>
                  <a:srgbClr val="2D2D2D"/>
                </a:solidFill>
                <a:effectLst/>
                <a:highlight>
                  <a:srgbClr val="FFFFFF"/>
                </a:highlight>
                <a:latin typeface="Open Sans" panose="020B0606030504020204" pitchFamily="34" charset="0"/>
              </a:rPr>
              <a:t> becomes high. This high output drives the transistor into off state and as a result, the relay becomes de-energized.</a:t>
            </a:r>
          </a:p>
          <a:p>
            <a:endParaRPr lang="en-IN" dirty="0"/>
          </a:p>
        </p:txBody>
      </p:sp>
    </p:spTree>
    <p:extLst>
      <p:ext uri="{BB962C8B-B14F-4D97-AF65-F5344CB8AC3E}">
        <p14:creationId xmlns:p14="http://schemas.microsoft.com/office/powerpoint/2010/main" val="971583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211FF-6801-A215-5592-A21B0BC812A9}"/>
              </a:ext>
            </a:extLst>
          </p:cNvPr>
          <p:cNvSpPr>
            <a:spLocks noGrp="1"/>
          </p:cNvSpPr>
          <p:nvPr>
            <p:ph type="title"/>
          </p:nvPr>
        </p:nvSpPr>
        <p:spPr/>
        <p:txBody>
          <a:bodyPr/>
          <a:lstStyle/>
          <a:p>
            <a:pPr algn="ctr"/>
            <a:r>
              <a:rPr lang="en-US" dirty="0"/>
              <a:t>APPLICATIONS</a:t>
            </a:r>
            <a:endParaRPr lang="en-IN" dirty="0"/>
          </a:p>
        </p:txBody>
      </p:sp>
      <p:sp>
        <p:nvSpPr>
          <p:cNvPr id="3" name="Content Placeholder 2">
            <a:extLst>
              <a:ext uri="{FF2B5EF4-FFF2-40B4-BE49-F238E27FC236}">
                <a16:creationId xmlns:a16="http://schemas.microsoft.com/office/drawing/2014/main" id="{F34B6752-68CC-03EF-01D7-A05B4B3AC8A0}"/>
              </a:ext>
            </a:extLst>
          </p:cNvPr>
          <p:cNvSpPr>
            <a:spLocks noGrp="1"/>
          </p:cNvSpPr>
          <p:nvPr>
            <p:ph idx="1"/>
          </p:nvPr>
        </p:nvSpPr>
        <p:spPr>
          <a:xfrm>
            <a:off x="1593866" y="2896108"/>
            <a:ext cx="8825659" cy="3416300"/>
          </a:xfrm>
        </p:spPr>
        <p:txBody>
          <a:bodyPr/>
          <a:lstStyle/>
          <a:p>
            <a:pPr algn="l">
              <a:buFont typeface="+mj-lt"/>
              <a:buAutoNum type="arabicPeriod"/>
            </a:pPr>
            <a:r>
              <a:rPr lang="en-US" b="1" i="0" dirty="0">
                <a:solidFill>
                  <a:srgbClr val="0D0D0D"/>
                </a:solidFill>
                <a:effectLst/>
                <a:highlight>
                  <a:srgbClr val="FFFFFF"/>
                </a:highlight>
                <a:latin typeface="Söhne"/>
              </a:rPr>
              <a:t>Automatic Lighting Control:</a:t>
            </a:r>
            <a:r>
              <a:rPr lang="en-US" b="0" i="0" dirty="0">
                <a:solidFill>
                  <a:srgbClr val="0D0D0D"/>
                </a:solidFill>
                <a:effectLst/>
                <a:highlight>
                  <a:srgbClr val="FFFFFF"/>
                </a:highlight>
                <a:latin typeface="Söhne"/>
              </a:rPr>
              <a:t> The circuit can be used to automatically control outdoor lights based on the ambient light level, saving energy during daylight hours.</a:t>
            </a:r>
          </a:p>
          <a:p>
            <a:pPr algn="l">
              <a:buFont typeface="+mj-lt"/>
              <a:buAutoNum type="arabicPeriod"/>
            </a:pPr>
            <a:r>
              <a:rPr lang="en-US" b="1" i="0" dirty="0">
                <a:solidFill>
                  <a:srgbClr val="0D0D0D"/>
                </a:solidFill>
                <a:effectLst/>
                <a:highlight>
                  <a:srgbClr val="FFFFFF"/>
                </a:highlight>
                <a:latin typeface="Söhne"/>
              </a:rPr>
              <a:t>Security Systems:</a:t>
            </a:r>
            <a:r>
              <a:rPr lang="en-US" b="0" i="0" dirty="0">
                <a:solidFill>
                  <a:srgbClr val="0D0D0D"/>
                </a:solidFill>
                <a:effectLst/>
                <a:highlight>
                  <a:srgbClr val="FFFFFF"/>
                </a:highlight>
                <a:latin typeface="Söhne"/>
              </a:rPr>
              <a:t> It can be integrated into security systems to activate lights or alarms in response to changes in light conditions, indicating possible intrusions.</a:t>
            </a:r>
          </a:p>
          <a:p>
            <a:pPr algn="l">
              <a:buFont typeface="+mj-lt"/>
              <a:buAutoNum type="arabicPeriod"/>
            </a:pPr>
            <a:r>
              <a:rPr lang="en-US" b="1" i="0" dirty="0">
                <a:solidFill>
                  <a:srgbClr val="0D0D0D"/>
                </a:solidFill>
                <a:effectLst/>
                <a:highlight>
                  <a:srgbClr val="FFFFFF"/>
                </a:highlight>
                <a:latin typeface="Söhne"/>
              </a:rPr>
              <a:t>Energy Conservation:</a:t>
            </a:r>
            <a:r>
              <a:rPr lang="en-US" b="0" i="0" dirty="0">
                <a:solidFill>
                  <a:srgbClr val="0D0D0D"/>
                </a:solidFill>
                <a:effectLst/>
                <a:highlight>
                  <a:srgbClr val="FFFFFF"/>
                </a:highlight>
                <a:latin typeface="Söhne"/>
              </a:rPr>
              <a:t> By automatically turning off lights in well-lit areas, the circuit helps conserve energy and reduce electricity bills.</a:t>
            </a:r>
          </a:p>
          <a:p>
            <a:endParaRPr lang="en-IN" dirty="0"/>
          </a:p>
        </p:txBody>
      </p:sp>
    </p:spTree>
    <p:extLst>
      <p:ext uri="{BB962C8B-B14F-4D97-AF65-F5344CB8AC3E}">
        <p14:creationId xmlns:p14="http://schemas.microsoft.com/office/powerpoint/2010/main" val="41540068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44</TotalTime>
  <Words>871</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Algerian</vt:lpstr>
      <vt:lpstr>Arial</vt:lpstr>
      <vt:lpstr>Calibri</vt:lpstr>
      <vt:lpstr>Century Gothic</vt:lpstr>
      <vt:lpstr>Open Sans</vt:lpstr>
      <vt:lpstr>Söhne</vt:lpstr>
      <vt:lpstr>Wingdings 3</vt:lpstr>
      <vt:lpstr>Ion Boardroom</vt:lpstr>
      <vt:lpstr>LIGHT SENSOR SWITCH CIRCUIT USING LDR AND 741 IC</vt:lpstr>
      <vt:lpstr>INTRODUCTION</vt:lpstr>
      <vt:lpstr>COMPONENTS </vt:lpstr>
      <vt:lpstr>CIRCUIT DESCRIPTION</vt:lpstr>
      <vt:lpstr>SENSOR UNIT</vt:lpstr>
      <vt:lpstr>VOLTAGE COMPARATOR UNIT</vt:lpstr>
      <vt:lpstr>SWITCHING CIRCUIT UNIT</vt:lpstr>
      <vt:lpstr>WORKING OF CIRCUIT</vt:lpstr>
      <vt:lpstr>APPLICATIONS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Omshree Teke</dc:creator>
  <cp:lastModifiedBy>Mahamuni Chaitanya</cp:lastModifiedBy>
  <cp:revision>3</cp:revision>
  <dcterms:created xsi:type="dcterms:W3CDTF">2024-04-22T13:57:41Z</dcterms:created>
  <dcterms:modified xsi:type="dcterms:W3CDTF">2024-04-24T19:08:02Z</dcterms:modified>
</cp:coreProperties>
</file>