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144000"/>
  <p:embeddedFontLst>
    <p:embeddedFont>
      <p:font typeface="Montserrat" pitchFamily="2" charset="0"/>
      <p:regular r:id="rId4"/>
      <p:bold r:id="rId5"/>
    </p:embeddedFont>
    <p:embeddedFont>
      <p:font typeface="Raleway" panose="02000000000000000000" pitchFamily="2" charset="0"/>
      <p:regular r:id="rId6"/>
      <p:bold r:id="rId7"/>
      <p:italic r:id="rId8"/>
      <p:boldItalic r:id="rId9"/>
    </p:embeddedFont>
    <p:embeddedFont>
      <p:font typeface="Raleway ExtraBold" panose="02000000000000000000" pitchFamily="2" charset="0"/>
      <p:bold r:id="rId10"/>
      <p:boldItalic r:id="rId11"/>
    </p:embeddedFont>
    <p:embeddedFont>
      <p:font typeface="Raleway SemiBold"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 /><Relationship Id="rId13" Type="http://schemas.openxmlformats.org/officeDocument/2006/relationships/font" Target="fonts/font10.fntdata" /><Relationship Id="rId18" Type="http://schemas.openxmlformats.org/officeDocument/2006/relationships/theme" Target="theme/theme1.xml" /><Relationship Id="rId3" Type="http://schemas.openxmlformats.org/officeDocument/2006/relationships/notesMaster" Target="notesMasters/notesMaster1.xml" /><Relationship Id="rId7" Type="http://schemas.openxmlformats.org/officeDocument/2006/relationships/font" Target="fonts/font4.fntdata" /><Relationship Id="rId12" Type="http://schemas.openxmlformats.org/officeDocument/2006/relationships/font" Target="fonts/font9.fntdata"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font" Target="fonts/font3.fntdata" /><Relationship Id="rId11" Type="http://schemas.openxmlformats.org/officeDocument/2006/relationships/font" Target="fonts/font8.fntdata" /><Relationship Id="rId5" Type="http://schemas.openxmlformats.org/officeDocument/2006/relationships/font" Target="fonts/font2.fntdata" /><Relationship Id="rId15" Type="http://schemas.openxmlformats.org/officeDocument/2006/relationships/font" Target="fonts/font12.fntdata" /><Relationship Id="rId10" Type="http://schemas.openxmlformats.org/officeDocument/2006/relationships/font" Target="fonts/font7.fntdata" /><Relationship Id="rId19" Type="http://schemas.openxmlformats.org/officeDocument/2006/relationships/tableStyles" Target="tableStyles.xml" /><Relationship Id="rId4" Type="http://schemas.openxmlformats.org/officeDocument/2006/relationships/font" Target="fonts/font1.fntdata" /><Relationship Id="rId9" Type="http://schemas.openxmlformats.org/officeDocument/2006/relationships/font" Target="fonts/font6.fntdata" /><Relationship Id="rId14" Type="http://schemas.openxmlformats.org/officeDocument/2006/relationships/font" Target="fonts/font11.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291840" y="5387342"/>
            <a:ext cx="3730752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799"/>
              <a:buFont typeface="Calibri"/>
              <a:buNone/>
              <a:defRPr sz="287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5486400" y="17289783"/>
            <a:ext cx="329184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a:spLocks noGrp="1"/>
          </p:cNvSpPr>
          <p:nvPr>
            <p:ph type="pic" idx="2"/>
          </p:nvPr>
        </p:nvSpPr>
        <p:spPr>
          <a:xfrm>
            <a:off x="4343400" y="2057400"/>
            <a:ext cx="11887200" cy="9601200"/>
          </a:xfrm>
          <a:prstGeom prst="rect">
            <a:avLst/>
          </a:prstGeom>
          <a:noFill/>
          <a:ln>
            <a:noFill/>
          </a:ln>
        </p:spPr>
      </p:sp>
      <p:sp>
        <p:nvSpPr>
          <p:cNvPr id="18" name="Google Shape;18;p2"/>
          <p:cNvSpPr>
            <a:spLocks noGrp="1"/>
          </p:cNvSpPr>
          <p:nvPr>
            <p:ph type="pic" idx="3"/>
          </p:nvPr>
        </p:nvSpPr>
        <p:spPr>
          <a:xfrm>
            <a:off x="17519650" y="2057400"/>
            <a:ext cx="5816600" cy="4672013"/>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1502389" y="278132"/>
            <a:ext cx="20886422"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3" name="Google Shape;73;p11"/>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22193252" y="10968992"/>
            <a:ext cx="27896822"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2990852" y="1779272"/>
            <a:ext cx="27896822"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3017520" y="8763001"/>
            <a:ext cx="378561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994663" y="8206749"/>
            <a:ext cx="3785616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799"/>
              <a:buFont typeface="Calibri"/>
              <a:buNone/>
              <a:defRPr sz="287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2994663" y="22029429"/>
            <a:ext cx="3785616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28" name="Google Shape;28;p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3017520" y="8763001"/>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4" name="Google Shape;34;p5"/>
          <p:cNvSpPr txBox="1">
            <a:spLocks noGrp="1"/>
          </p:cNvSpPr>
          <p:nvPr>
            <p:ph type="body" idx="2"/>
          </p:nvPr>
        </p:nvSpPr>
        <p:spPr>
          <a:xfrm>
            <a:off x="22219920" y="8763001"/>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3023243" y="8069583"/>
            <a:ext cx="18568032"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6"/>
          <p:cNvSpPr txBox="1">
            <a:spLocks noGrp="1"/>
          </p:cNvSpPr>
          <p:nvPr>
            <p:ph type="body" idx="2"/>
          </p:nvPr>
        </p:nvSpPr>
        <p:spPr>
          <a:xfrm>
            <a:off x="3023243" y="12024361"/>
            <a:ext cx="18568032"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6"/>
          <p:cNvSpPr txBox="1">
            <a:spLocks noGrp="1"/>
          </p:cNvSpPr>
          <p:nvPr>
            <p:ph type="body" idx="3"/>
          </p:nvPr>
        </p:nvSpPr>
        <p:spPr>
          <a:xfrm>
            <a:off x="22219923" y="8069583"/>
            <a:ext cx="18659477"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6"/>
          <p:cNvSpPr txBox="1">
            <a:spLocks noGrp="1"/>
          </p:cNvSpPr>
          <p:nvPr>
            <p:ph type="body" idx="4"/>
          </p:nvPr>
        </p:nvSpPr>
        <p:spPr>
          <a:xfrm>
            <a:off x="22219923" y="12024361"/>
            <a:ext cx="18659477"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23238" y="2194560"/>
            <a:ext cx="14156055"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59"/>
              <a:buFont typeface="Calibri"/>
              <a:buNone/>
              <a:defRPr sz="153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normAutofit/>
          </a:bodyPr>
          <a:lstStyle>
            <a:lvl1pPr marL="457200" lvl="0" indent="-1203896" algn="l">
              <a:lnSpc>
                <a:spcPct val="90000"/>
              </a:lnSpc>
              <a:spcBef>
                <a:spcPts val="4800"/>
              </a:spcBef>
              <a:spcAft>
                <a:spcPts val="0"/>
              </a:spcAft>
              <a:buClr>
                <a:schemeClr val="dk1"/>
              </a:buClr>
              <a:buSzPts val="15359"/>
              <a:buChar char="•"/>
              <a:defRPr sz="15359"/>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9" name="Google Shape;59;p9"/>
          <p:cNvSpPr txBox="1">
            <a:spLocks noGrp="1"/>
          </p:cNvSpPr>
          <p:nvPr>
            <p:ph type="body" idx="2"/>
          </p:nvPr>
        </p:nvSpPr>
        <p:spPr>
          <a:xfrm>
            <a:off x="3023238" y="9875521"/>
            <a:ext cx="14156055"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0" name="Google Shape;60;p9"/>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23238" y="2194560"/>
            <a:ext cx="14156055"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59"/>
              <a:buFont typeface="Calibri"/>
              <a:buNone/>
              <a:defRPr sz="153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18659477" y="4739647"/>
            <a:ext cx="22219920" cy="23393400"/>
          </a:xfrm>
          <a:prstGeom prst="rect">
            <a:avLst/>
          </a:prstGeom>
          <a:noFill/>
          <a:ln>
            <a:noFill/>
          </a:ln>
        </p:spPr>
      </p:sp>
      <p:sp>
        <p:nvSpPr>
          <p:cNvPr id="66" name="Google Shape;66;p10"/>
          <p:cNvSpPr txBox="1">
            <a:spLocks noGrp="1"/>
          </p:cNvSpPr>
          <p:nvPr>
            <p:ph type="body" idx="1"/>
          </p:nvPr>
        </p:nvSpPr>
        <p:spPr>
          <a:xfrm>
            <a:off x="3023238" y="9875521"/>
            <a:ext cx="14156055"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7" name="Google Shape;67;p10"/>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19"/>
              <a:buFont typeface="Calibri"/>
              <a:buNone/>
              <a:defRPr sz="2111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017520" y="8763001"/>
            <a:ext cx="37856160" cy="20886422"/>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400045"/>
            <a:ext cx="43891200" cy="5351837"/>
          </a:xfrm>
          <a:prstGeom prst="rect">
            <a:avLst/>
          </a:prstGeom>
          <a:solidFill>
            <a:srgbClr val="00008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3"/>
          <p:cNvSpPr/>
          <p:nvPr/>
        </p:nvSpPr>
        <p:spPr>
          <a:xfrm>
            <a:off x="1012806" y="32005"/>
            <a:ext cx="42204625" cy="4962863"/>
          </a:xfrm>
          <a:prstGeom prst="rect">
            <a:avLst/>
          </a:prstGeom>
          <a:noFill/>
          <a:ln>
            <a:noFill/>
          </a:ln>
        </p:spPr>
        <p:txBody>
          <a:bodyPr spcFirstLastPara="1" wrap="square" lIns="58375" tIns="29175" rIns="58375" bIns="29175" anchor="t" anchorCtr="0">
            <a:noAutofit/>
          </a:bodyPr>
          <a:lstStyle/>
          <a:p>
            <a:pPr marL="0" marR="0" lvl="0" indent="0" algn="ctr" rtl="0">
              <a:spcBef>
                <a:spcPts val="0"/>
              </a:spcBef>
              <a:spcAft>
                <a:spcPts val="0"/>
              </a:spcAft>
              <a:buNone/>
            </a:pPr>
            <a:r>
              <a:rPr lang="en-US" sz="12000" b="0" i="0" u="none" strike="noStrike" cap="none">
                <a:solidFill>
                  <a:srgbClr val="FFFFFF"/>
                </a:solidFill>
                <a:latin typeface="Raleway"/>
                <a:ea typeface="Raleway"/>
                <a:cs typeface="Raleway"/>
                <a:sym typeface="Raleway"/>
              </a:rPr>
              <a:t>Smart Helpmate for Miners</a:t>
            </a:r>
            <a:endParaRPr lang="en-IN"/>
          </a:p>
          <a:p>
            <a:pPr marL="0" marR="0" lvl="0" indent="0" algn="ctr" rtl="0">
              <a:spcBef>
                <a:spcPts val="1952"/>
              </a:spcBef>
              <a:spcAft>
                <a:spcPts val="0"/>
              </a:spcAft>
              <a:buNone/>
            </a:pPr>
            <a:r>
              <a:rPr lang="en-US" sz="5400" b="1" i="0" u="none" strike="noStrike" cap="none">
                <a:solidFill>
                  <a:srgbClr val="FFFFFF"/>
                </a:solidFill>
                <a:latin typeface="Raleway"/>
                <a:ea typeface="Raleway"/>
                <a:cs typeface="Raleway"/>
                <a:sym typeface="Raleway"/>
              </a:rPr>
              <a:t>Chaitanya Mahamuni, Ved Thorat,Vansh Koul</a:t>
            </a:r>
            <a:endParaRPr lang="en-IN"/>
          </a:p>
          <a:p>
            <a:pPr marL="0" marR="0" lvl="0" indent="0" algn="ctr" rtl="0">
              <a:spcBef>
                <a:spcPts val="1152"/>
              </a:spcBef>
              <a:spcAft>
                <a:spcPts val="0"/>
              </a:spcAft>
              <a:buNone/>
            </a:pPr>
            <a:r>
              <a:rPr lang="en-US" sz="5400" b="0" i="0" u="none" strike="noStrike" cap="none">
                <a:solidFill>
                  <a:srgbClr val="FFFFFF"/>
                </a:solidFill>
                <a:latin typeface="Raleway"/>
                <a:ea typeface="Raleway"/>
                <a:cs typeface="Raleway"/>
                <a:sym typeface="Raleway"/>
              </a:rPr>
              <a:t>SY BTech, AY 2023-24 SEM-II, Course: Microcontroller And Application</a:t>
            </a:r>
            <a:endParaRPr/>
          </a:p>
          <a:p>
            <a:pPr marL="0" marR="0" lvl="0" indent="0" algn="ctr" rtl="0">
              <a:spcBef>
                <a:spcPts val="1152"/>
              </a:spcBef>
              <a:spcAft>
                <a:spcPts val="0"/>
              </a:spcAft>
              <a:buNone/>
            </a:pPr>
            <a:r>
              <a:rPr lang="en-US" sz="5400" b="0" i="0" u="none" strike="noStrike" cap="none">
                <a:solidFill>
                  <a:srgbClr val="FFFFFF"/>
                </a:solidFill>
                <a:latin typeface="Raleway"/>
                <a:ea typeface="Raleway"/>
                <a:cs typeface="Raleway"/>
                <a:sym typeface="Raleway"/>
              </a:rPr>
              <a:t>Under the Guidance of: Dr. Pravin G. Gawande</a:t>
            </a:r>
            <a:endParaRPr/>
          </a:p>
        </p:txBody>
      </p:sp>
      <p:sp>
        <p:nvSpPr>
          <p:cNvPr id="88" name="Google Shape;88;p13"/>
          <p:cNvSpPr txBox="1"/>
          <p:nvPr/>
        </p:nvSpPr>
        <p:spPr>
          <a:xfrm>
            <a:off x="640393" y="5419351"/>
            <a:ext cx="4717958" cy="923330"/>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a:solidFill>
                  <a:srgbClr val="00008F"/>
                </a:solidFill>
                <a:latin typeface="Raleway ExtraBold"/>
                <a:ea typeface="Raleway ExtraBold"/>
                <a:cs typeface="Raleway ExtraBold"/>
                <a:sym typeface="Raleway ExtraBold"/>
              </a:rPr>
              <a:t>Introduction</a:t>
            </a:r>
            <a:endParaRPr sz="4000" b="1" i="0" u="none" strike="noStrike" cap="none">
              <a:solidFill>
                <a:srgbClr val="00008F"/>
              </a:solidFill>
              <a:latin typeface="Raleway ExtraBold"/>
              <a:ea typeface="Raleway ExtraBold"/>
              <a:cs typeface="Raleway ExtraBold"/>
              <a:sym typeface="Raleway ExtraBold"/>
            </a:endParaRPr>
          </a:p>
        </p:txBody>
      </p:sp>
      <p:cxnSp>
        <p:nvCxnSpPr>
          <p:cNvPr id="89" name="Google Shape;89;p13" descr="Horizontal Divider"/>
          <p:cNvCxnSpPr/>
          <p:nvPr/>
        </p:nvCxnSpPr>
        <p:spPr>
          <a:xfrm>
            <a:off x="719145" y="11373935"/>
            <a:ext cx="7660728" cy="0"/>
          </a:xfrm>
          <a:prstGeom prst="straightConnector1">
            <a:avLst/>
          </a:prstGeom>
          <a:noFill/>
          <a:ln w="15875" cap="flat" cmpd="sng">
            <a:solidFill>
              <a:schemeClr val="accent1"/>
            </a:solidFill>
            <a:prstDash val="dash"/>
            <a:round/>
            <a:headEnd type="none" w="sm" len="sm"/>
            <a:tailEnd type="none" w="sm" len="sm"/>
          </a:ln>
        </p:spPr>
      </p:cxnSp>
      <p:sp>
        <p:nvSpPr>
          <p:cNvPr id="90" name="Google Shape;90;p13"/>
          <p:cNvSpPr txBox="1"/>
          <p:nvPr/>
        </p:nvSpPr>
        <p:spPr>
          <a:xfrm>
            <a:off x="18295201" y="6560952"/>
            <a:ext cx="10614743" cy="707886"/>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4000" b="0" i="0" u="none" strike="noStrike" cap="none">
              <a:solidFill>
                <a:schemeClr val="dk1"/>
              </a:solidFill>
              <a:latin typeface="Calibri"/>
              <a:ea typeface="Calibri"/>
              <a:cs typeface="Calibri"/>
              <a:sym typeface="Calibri"/>
            </a:endParaRPr>
          </a:p>
        </p:txBody>
      </p:sp>
      <p:sp>
        <p:nvSpPr>
          <p:cNvPr id="91" name="Google Shape;91;p13"/>
          <p:cNvSpPr/>
          <p:nvPr/>
        </p:nvSpPr>
        <p:spPr>
          <a:xfrm>
            <a:off x="0" y="30777119"/>
            <a:ext cx="43891200" cy="2285638"/>
          </a:xfrm>
          <a:prstGeom prst="rect">
            <a:avLst/>
          </a:prstGeom>
          <a:solidFill>
            <a:srgbClr val="00008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3"/>
          <p:cNvSpPr txBox="1"/>
          <p:nvPr/>
        </p:nvSpPr>
        <p:spPr>
          <a:xfrm>
            <a:off x="26133303" y="31550917"/>
            <a:ext cx="1471642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lt1"/>
                </a:solidFill>
                <a:latin typeface="Raleway SemiBold"/>
                <a:ea typeface="Raleway SemiBold"/>
                <a:cs typeface="Raleway SemiBold"/>
                <a:sym typeface="Raleway SemiBold"/>
              </a:rPr>
              <a:t>Department of Electronics and Telecommunication Engineering</a:t>
            </a:r>
            <a:endParaRPr/>
          </a:p>
        </p:txBody>
      </p:sp>
      <p:sp>
        <p:nvSpPr>
          <p:cNvPr id="93" name="Google Shape;93;p13"/>
          <p:cNvSpPr/>
          <p:nvPr/>
        </p:nvSpPr>
        <p:spPr>
          <a:xfrm>
            <a:off x="677261" y="11814801"/>
            <a:ext cx="4681090" cy="536878"/>
          </a:xfrm>
          <a:prstGeom prst="rect">
            <a:avLst/>
          </a:prstGeom>
          <a:noFill/>
          <a:ln>
            <a:noFill/>
          </a:ln>
        </p:spPr>
        <p:txBody>
          <a:bodyPr spcFirstLastPara="1" wrap="square" lIns="91425" tIns="45700" rIns="91425" bIns="45700" anchor="t" anchorCtr="0">
            <a:noAutofit/>
          </a:bodyPr>
          <a:lstStyle/>
          <a:p>
            <a:pPr marL="0" marR="0" lvl="0" indent="0" algn="l" rtl="0">
              <a:lnSpc>
                <a:spcPct val="54518"/>
              </a:lnSpc>
              <a:spcBef>
                <a:spcPts val="0"/>
              </a:spcBef>
              <a:spcAft>
                <a:spcPts val="0"/>
              </a:spcAft>
              <a:buNone/>
            </a:pPr>
            <a:r>
              <a:rPr lang="en-US" sz="5400" b="1">
                <a:solidFill>
                  <a:srgbClr val="00008F"/>
                </a:solidFill>
                <a:latin typeface="Raleway ExtraBold"/>
                <a:ea typeface="Raleway ExtraBold"/>
                <a:cs typeface="Raleway ExtraBold"/>
                <a:sym typeface="Raleway ExtraBold"/>
              </a:rPr>
              <a:t>Methodology</a:t>
            </a:r>
            <a:endParaRPr/>
          </a:p>
        </p:txBody>
      </p:sp>
      <p:sp>
        <p:nvSpPr>
          <p:cNvPr id="94" name="Google Shape;94;p13"/>
          <p:cNvSpPr/>
          <p:nvPr/>
        </p:nvSpPr>
        <p:spPr>
          <a:xfrm>
            <a:off x="10576108" y="5746501"/>
            <a:ext cx="5083443" cy="536878"/>
          </a:xfrm>
          <a:prstGeom prst="rect">
            <a:avLst/>
          </a:prstGeom>
          <a:noFill/>
          <a:ln>
            <a:noFill/>
          </a:ln>
        </p:spPr>
        <p:txBody>
          <a:bodyPr spcFirstLastPara="1" wrap="square" lIns="91425" tIns="45700" rIns="91425" bIns="45700" anchor="t" anchorCtr="0">
            <a:noAutofit/>
          </a:bodyPr>
          <a:lstStyle/>
          <a:p>
            <a:pPr marL="0" marR="0" lvl="0" indent="0" algn="l" rtl="0">
              <a:lnSpc>
                <a:spcPct val="54518"/>
              </a:lnSpc>
              <a:spcBef>
                <a:spcPts val="0"/>
              </a:spcBef>
              <a:spcAft>
                <a:spcPts val="0"/>
              </a:spcAft>
              <a:buNone/>
            </a:pPr>
            <a:r>
              <a:rPr lang="en-US" sz="5400" b="1">
                <a:solidFill>
                  <a:srgbClr val="00008F"/>
                </a:solidFill>
                <a:latin typeface="Raleway ExtraBold"/>
                <a:ea typeface="Raleway ExtraBold"/>
                <a:cs typeface="Raleway ExtraBold"/>
                <a:sym typeface="Raleway ExtraBold"/>
              </a:rPr>
              <a:t>Block diagram</a:t>
            </a:r>
            <a:endParaRPr/>
          </a:p>
        </p:txBody>
      </p:sp>
      <p:sp>
        <p:nvSpPr>
          <p:cNvPr id="95" name="Google Shape;95;p13"/>
          <p:cNvSpPr/>
          <p:nvPr/>
        </p:nvSpPr>
        <p:spPr>
          <a:xfrm>
            <a:off x="20396043" y="5713644"/>
            <a:ext cx="2704587" cy="536878"/>
          </a:xfrm>
          <a:prstGeom prst="rect">
            <a:avLst/>
          </a:prstGeom>
          <a:noFill/>
          <a:ln>
            <a:noFill/>
          </a:ln>
        </p:spPr>
        <p:txBody>
          <a:bodyPr spcFirstLastPara="1" wrap="square" lIns="91425" tIns="45700" rIns="91425" bIns="45700" anchor="t" anchorCtr="0">
            <a:noAutofit/>
          </a:bodyPr>
          <a:lstStyle/>
          <a:p>
            <a:pPr marL="0" marR="0" lvl="0" indent="0" algn="l" rtl="0">
              <a:lnSpc>
                <a:spcPct val="54518"/>
              </a:lnSpc>
              <a:spcBef>
                <a:spcPts val="0"/>
              </a:spcBef>
              <a:spcAft>
                <a:spcPts val="0"/>
              </a:spcAft>
              <a:buNone/>
            </a:pPr>
            <a:r>
              <a:rPr lang="en-US" sz="5400" b="1">
                <a:solidFill>
                  <a:srgbClr val="00008F"/>
                </a:solidFill>
                <a:latin typeface="Raleway ExtraBold"/>
                <a:ea typeface="Raleway ExtraBold"/>
                <a:cs typeface="Raleway ExtraBold"/>
                <a:sym typeface="Raleway ExtraBold"/>
              </a:rPr>
              <a:t>Results</a:t>
            </a:r>
            <a:endParaRPr/>
          </a:p>
        </p:txBody>
      </p:sp>
      <p:sp>
        <p:nvSpPr>
          <p:cNvPr id="96" name="Google Shape;96;p13"/>
          <p:cNvSpPr/>
          <p:nvPr/>
        </p:nvSpPr>
        <p:spPr>
          <a:xfrm>
            <a:off x="30524513" y="23555005"/>
            <a:ext cx="4028667" cy="536878"/>
          </a:xfrm>
          <a:prstGeom prst="rect">
            <a:avLst/>
          </a:prstGeom>
          <a:noFill/>
          <a:ln>
            <a:noFill/>
          </a:ln>
        </p:spPr>
        <p:txBody>
          <a:bodyPr spcFirstLastPara="1" wrap="square" lIns="91425" tIns="45700" rIns="91425" bIns="45700" anchor="t" anchorCtr="0">
            <a:noAutofit/>
          </a:bodyPr>
          <a:lstStyle/>
          <a:p>
            <a:pPr marL="0" marR="0" lvl="0" indent="0" algn="l" rtl="0">
              <a:lnSpc>
                <a:spcPct val="54518"/>
              </a:lnSpc>
              <a:spcBef>
                <a:spcPts val="0"/>
              </a:spcBef>
              <a:spcAft>
                <a:spcPts val="0"/>
              </a:spcAft>
              <a:buNone/>
            </a:pPr>
            <a:r>
              <a:rPr lang="en-US" sz="5400" b="1">
                <a:solidFill>
                  <a:srgbClr val="00008F"/>
                </a:solidFill>
                <a:latin typeface="Raleway ExtraBold"/>
                <a:ea typeface="Raleway ExtraBold"/>
                <a:cs typeface="Raleway ExtraBold"/>
                <a:sym typeface="Raleway ExtraBold"/>
              </a:rPr>
              <a:t>References</a:t>
            </a:r>
            <a:endParaRPr/>
          </a:p>
        </p:txBody>
      </p:sp>
      <p:sp>
        <p:nvSpPr>
          <p:cNvPr id="97" name="Google Shape;97;p13"/>
          <p:cNvSpPr/>
          <p:nvPr/>
        </p:nvSpPr>
        <p:spPr>
          <a:xfrm>
            <a:off x="20485031" y="17686467"/>
            <a:ext cx="3948517" cy="536878"/>
          </a:xfrm>
          <a:prstGeom prst="rect">
            <a:avLst/>
          </a:prstGeom>
          <a:noFill/>
          <a:ln>
            <a:noFill/>
          </a:ln>
        </p:spPr>
        <p:txBody>
          <a:bodyPr spcFirstLastPara="1" wrap="square" lIns="91425" tIns="45700" rIns="91425" bIns="45700" anchor="t" anchorCtr="0">
            <a:noAutofit/>
          </a:bodyPr>
          <a:lstStyle/>
          <a:p>
            <a:pPr marL="0" marR="0" lvl="0" indent="0" algn="l" rtl="0">
              <a:lnSpc>
                <a:spcPct val="54518"/>
              </a:lnSpc>
              <a:spcBef>
                <a:spcPts val="0"/>
              </a:spcBef>
              <a:spcAft>
                <a:spcPts val="0"/>
              </a:spcAft>
              <a:buNone/>
            </a:pPr>
            <a:r>
              <a:rPr lang="en-US" sz="5400" b="1">
                <a:solidFill>
                  <a:srgbClr val="00008F"/>
                </a:solidFill>
                <a:latin typeface="Raleway ExtraBold"/>
                <a:ea typeface="Raleway ExtraBold"/>
                <a:cs typeface="Raleway ExtraBold"/>
                <a:sym typeface="Raleway ExtraBold"/>
              </a:rPr>
              <a:t>Conclusion</a:t>
            </a:r>
            <a:endParaRPr/>
          </a:p>
        </p:txBody>
      </p:sp>
      <p:cxnSp>
        <p:nvCxnSpPr>
          <p:cNvPr id="98" name="Google Shape;98;p13" descr="Vertical Divider"/>
          <p:cNvCxnSpPr/>
          <p:nvPr/>
        </p:nvCxnSpPr>
        <p:spPr>
          <a:xfrm>
            <a:off x="21753096" y="30978648"/>
            <a:ext cx="0" cy="1964516"/>
          </a:xfrm>
          <a:prstGeom prst="straightConnector1">
            <a:avLst/>
          </a:prstGeom>
          <a:noFill/>
          <a:ln w="15875" cap="flat" cmpd="sng">
            <a:solidFill>
              <a:schemeClr val="lt1"/>
            </a:solidFill>
            <a:prstDash val="dash"/>
            <a:round/>
            <a:headEnd type="none" w="sm" len="sm"/>
            <a:tailEnd type="none" w="sm" len="sm"/>
          </a:ln>
        </p:spPr>
      </p:cxnSp>
      <p:sp>
        <p:nvSpPr>
          <p:cNvPr id="99" name="Google Shape;99;p13"/>
          <p:cNvSpPr/>
          <p:nvPr/>
        </p:nvSpPr>
        <p:spPr>
          <a:xfrm>
            <a:off x="10669579" y="14846927"/>
            <a:ext cx="5690982" cy="536878"/>
          </a:xfrm>
          <a:prstGeom prst="rect">
            <a:avLst/>
          </a:prstGeom>
          <a:noFill/>
          <a:ln>
            <a:noFill/>
          </a:ln>
        </p:spPr>
        <p:txBody>
          <a:bodyPr spcFirstLastPara="1" wrap="square" lIns="91425" tIns="45700" rIns="91425" bIns="45700" anchor="t" anchorCtr="0">
            <a:noAutofit/>
          </a:bodyPr>
          <a:lstStyle/>
          <a:p>
            <a:pPr marL="0" marR="0" lvl="0" indent="0" algn="l" rtl="0">
              <a:lnSpc>
                <a:spcPct val="54518"/>
              </a:lnSpc>
              <a:spcBef>
                <a:spcPts val="0"/>
              </a:spcBef>
              <a:spcAft>
                <a:spcPts val="0"/>
              </a:spcAft>
              <a:buNone/>
            </a:pPr>
            <a:r>
              <a:rPr lang="en-US" sz="5400" b="1">
                <a:solidFill>
                  <a:srgbClr val="00008F"/>
                </a:solidFill>
                <a:latin typeface="Raleway ExtraBold"/>
                <a:ea typeface="Raleway ExtraBold"/>
                <a:cs typeface="Raleway ExtraBold"/>
                <a:sym typeface="Raleway ExtraBold"/>
              </a:rPr>
              <a:t>Hardware Setup</a:t>
            </a:r>
            <a:endParaRPr/>
          </a:p>
        </p:txBody>
      </p:sp>
      <p:sp>
        <p:nvSpPr>
          <p:cNvPr id="100" name="Google Shape;100;p13"/>
          <p:cNvSpPr txBox="1"/>
          <p:nvPr/>
        </p:nvSpPr>
        <p:spPr>
          <a:xfrm>
            <a:off x="483260" y="6473066"/>
            <a:ext cx="9232168" cy="45242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dk1"/>
                </a:solidFill>
                <a:latin typeface="Calibri"/>
                <a:ea typeface="Calibri"/>
                <a:cs typeface="Calibri"/>
                <a:sym typeface="Calibri"/>
              </a:rPr>
              <a:t>	The main aim of our project is to alert people and take safety measure during mining  . To detect the and monitor factors like temperature ,humidity, and gas leak through sensors </a:t>
            </a:r>
          </a:p>
          <a:p>
            <a:pPr marL="0" marR="0" lvl="0" indent="0" algn="just" rtl="0">
              <a:spcBef>
                <a:spcPts val="0"/>
              </a:spcBef>
              <a:spcAft>
                <a:spcPts val="0"/>
              </a:spcAft>
              <a:buNone/>
            </a:pPr>
            <a:r>
              <a:rPr lang="en-US" sz="3200">
                <a:solidFill>
                  <a:schemeClr val="dk1"/>
                </a:solidFill>
                <a:latin typeface="Calibri"/>
                <a:ea typeface="Calibri"/>
                <a:cs typeface="Calibri"/>
                <a:sym typeface="Calibri"/>
              </a:rPr>
              <a:t>	The project involves an MQ2 sensor to detect the presence of smoke and other gases and electronic circuit to process .</a:t>
            </a:r>
          </a:p>
          <a:p>
            <a:pPr marL="0" marR="0" lvl="0" indent="0" algn="just" rtl="0">
              <a:spcBef>
                <a:spcPts val="0"/>
              </a:spcBef>
              <a:spcAft>
                <a:spcPts val="0"/>
              </a:spcAft>
              <a:buNone/>
            </a:pPr>
            <a:r>
              <a:rPr lang="en-US" sz="3200">
                <a:solidFill>
                  <a:schemeClr val="dk1"/>
                </a:solidFill>
                <a:latin typeface="Calibri"/>
                <a:ea typeface="Calibri"/>
                <a:cs typeface="Calibri"/>
                <a:sym typeface="Calibri"/>
              </a:rPr>
              <a:t>This system comprises 8051 microcontroller sensors and  16 *2 LCD .</a:t>
            </a:r>
          </a:p>
        </p:txBody>
      </p:sp>
      <p:pic>
        <p:nvPicPr>
          <p:cNvPr id="101" name="Google Shape;101;p13"/>
          <p:cNvPicPr preferRelativeResize="0"/>
          <p:nvPr/>
        </p:nvPicPr>
        <p:blipFill rotWithShape="1">
          <a:blip r:embed="rId3">
            <a:alphaModFix/>
          </a:blip>
          <a:srcRect/>
          <a:stretch/>
        </p:blipFill>
        <p:spPr>
          <a:xfrm>
            <a:off x="1328551" y="31024285"/>
            <a:ext cx="1671640" cy="1890154"/>
          </a:xfrm>
          <a:prstGeom prst="rect">
            <a:avLst/>
          </a:prstGeom>
          <a:noFill/>
          <a:ln>
            <a:noFill/>
          </a:ln>
        </p:spPr>
      </p:pic>
      <p:sp>
        <p:nvSpPr>
          <p:cNvPr id="102" name="Google Shape;102;p13"/>
          <p:cNvSpPr txBox="1"/>
          <p:nvPr/>
        </p:nvSpPr>
        <p:spPr>
          <a:xfrm>
            <a:off x="5132261" y="31026774"/>
            <a:ext cx="164283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FFFFFF"/>
                </a:solidFill>
                <a:latin typeface="Arial"/>
                <a:ea typeface="Arial"/>
                <a:cs typeface="Arial"/>
                <a:sym typeface="Arial"/>
              </a:rPr>
              <a:t>BRACT’S, Vishwakarma Institute of Information Technology, Pune-48</a:t>
            </a:r>
            <a:endParaRPr/>
          </a:p>
        </p:txBody>
      </p:sp>
      <p:sp>
        <p:nvSpPr>
          <p:cNvPr id="103" name="Google Shape;103;p13"/>
          <p:cNvSpPr/>
          <p:nvPr/>
        </p:nvSpPr>
        <p:spPr>
          <a:xfrm>
            <a:off x="5259261" y="31772483"/>
            <a:ext cx="14840155" cy="10772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a:solidFill>
                  <a:srgbClr val="7F7F7F"/>
                </a:solidFill>
                <a:latin typeface="Arial"/>
                <a:ea typeface="Arial"/>
                <a:cs typeface="Arial"/>
                <a:sym typeface="Arial"/>
              </a:rPr>
              <a:t>(An Autonomous Institute affiliated to Savitribai Phule Pune University)</a:t>
            </a:r>
            <a:endParaRPr/>
          </a:p>
          <a:p>
            <a:pPr marL="0" marR="0" lvl="0" indent="0" algn="ctr" rtl="0">
              <a:spcBef>
                <a:spcPts val="0"/>
              </a:spcBef>
              <a:spcAft>
                <a:spcPts val="0"/>
              </a:spcAft>
              <a:buNone/>
            </a:pPr>
            <a:r>
              <a:rPr lang="en-US" sz="3200" b="1">
                <a:solidFill>
                  <a:srgbClr val="7F7F7F"/>
                </a:solidFill>
                <a:latin typeface="Arial"/>
                <a:ea typeface="Arial"/>
                <a:cs typeface="Arial"/>
                <a:sym typeface="Arial"/>
              </a:rPr>
              <a:t>(NBA and NAAC accredited, ISO 9001:2015 certified) </a:t>
            </a:r>
            <a:endParaRPr/>
          </a:p>
        </p:txBody>
      </p:sp>
      <p:pic>
        <p:nvPicPr>
          <p:cNvPr id="104" name="Google Shape;104;p13"/>
          <p:cNvPicPr preferRelativeResize="0"/>
          <p:nvPr/>
        </p:nvPicPr>
        <p:blipFill rotWithShape="1">
          <a:blip r:embed="rId3">
            <a:alphaModFix/>
          </a:blip>
          <a:srcRect/>
          <a:stretch/>
        </p:blipFill>
        <p:spPr>
          <a:xfrm>
            <a:off x="959183" y="80131"/>
            <a:ext cx="4300078" cy="4841718"/>
          </a:xfrm>
          <a:prstGeom prst="rect">
            <a:avLst/>
          </a:prstGeom>
          <a:noFill/>
          <a:ln>
            <a:noFill/>
          </a:ln>
        </p:spPr>
      </p:pic>
      <p:sp>
        <p:nvSpPr>
          <p:cNvPr id="105" name="Google Shape;105;p13"/>
          <p:cNvSpPr/>
          <p:nvPr/>
        </p:nvSpPr>
        <p:spPr>
          <a:xfrm>
            <a:off x="30458797" y="5384668"/>
            <a:ext cx="12376229" cy="1716688"/>
          </a:xfrm>
          <a:prstGeom prst="rect">
            <a:avLst/>
          </a:prstGeom>
          <a:noFill/>
          <a:ln>
            <a:noFill/>
          </a:ln>
        </p:spPr>
        <p:txBody>
          <a:bodyPr spcFirstLastPara="1" wrap="square" lIns="91425" tIns="45700" rIns="91425" bIns="45700" anchor="t" anchorCtr="0">
            <a:noAutofit/>
          </a:bodyPr>
          <a:lstStyle/>
          <a:p>
            <a:pPr>
              <a:lnSpc>
                <a:spcPct val="120000"/>
              </a:lnSpc>
            </a:pPr>
            <a:r>
              <a:rPr lang="en-US" sz="5400" b="1">
                <a:solidFill>
                  <a:srgbClr val="00008F"/>
                </a:solidFill>
                <a:latin typeface="Raleway ExtraBold"/>
                <a:ea typeface="Raleway ExtraBold"/>
                <a:cs typeface="Raleway ExtraBold"/>
                <a:sym typeface="Raleway ExtraBold"/>
              </a:rPr>
              <a:t>PNAS Author Center  </a:t>
            </a:r>
            <a:endParaRPr lang="en-IN" b="1" i="0">
              <a:solidFill>
                <a:srgbClr val="0B0B0B"/>
              </a:solidFill>
              <a:effectLst/>
              <a:highlight>
                <a:srgbClr val="FFFFFF"/>
              </a:highlight>
              <a:latin typeface="Montserrat" panose="00000500000000000000" pitchFamily="2" charset="0"/>
            </a:endParaRPr>
          </a:p>
        </p:txBody>
      </p:sp>
      <p:cxnSp>
        <p:nvCxnSpPr>
          <p:cNvPr id="107" name="Google Shape;107;p13" descr="Vertical Divider"/>
          <p:cNvCxnSpPr/>
          <p:nvPr/>
        </p:nvCxnSpPr>
        <p:spPr>
          <a:xfrm>
            <a:off x="10357177" y="5180819"/>
            <a:ext cx="0" cy="25548174"/>
          </a:xfrm>
          <a:prstGeom prst="straightConnector1">
            <a:avLst/>
          </a:prstGeom>
          <a:noFill/>
          <a:ln w="15875" cap="flat" cmpd="sng">
            <a:solidFill>
              <a:schemeClr val="accent1"/>
            </a:solidFill>
            <a:prstDash val="dash"/>
            <a:round/>
            <a:headEnd type="none" w="sm" len="sm"/>
            <a:tailEnd type="none" w="sm" len="sm"/>
          </a:ln>
        </p:spPr>
      </p:cxnSp>
      <p:cxnSp>
        <p:nvCxnSpPr>
          <p:cNvPr id="108" name="Google Shape;108;p13" descr="Vertical Divider"/>
          <p:cNvCxnSpPr/>
          <p:nvPr/>
        </p:nvCxnSpPr>
        <p:spPr>
          <a:xfrm>
            <a:off x="20231095" y="5188841"/>
            <a:ext cx="0" cy="25548174"/>
          </a:xfrm>
          <a:prstGeom prst="straightConnector1">
            <a:avLst/>
          </a:prstGeom>
          <a:noFill/>
          <a:ln w="15875" cap="flat" cmpd="sng">
            <a:solidFill>
              <a:schemeClr val="accent1"/>
            </a:solidFill>
            <a:prstDash val="dash"/>
            <a:round/>
            <a:headEnd type="none" w="sm" len="sm"/>
            <a:tailEnd type="none" w="sm" len="sm"/>
          </a:ln>
        </p:spPr>
      </p:cxnSp>
      <p:cxnSp>
        <p:nvCxnSpPr>
          <p:cNvPr id="109" name="Google Shape;109;p13" descr="Vertical Divider"/>
          <p:cNvCxnSpPr/>
          <p:nvPr/>
        </p:nvCxnSpPr>
        <p:spPr>
          <a:xfrm>
            <a:off x="30193246" y="5236967"/>
            <a:ext cx="0" cy="25548174"/>
          </a:xfrm>
          <a:prstGeom prst="straightConnector1">
            <a:avLst/>
          </a:prstGeom>
          <a:noFill/>
          <a:ln w="15875" cap="flat" cmpd="sng">
            <a:solidFill>
              <a:schemeClr val="accent1"/>
            </a:solidFill>
            <a:prstDash val="dash"/>
            <a:round/>
            <a:headEnd type="none" w="sm" len="sm"/>
            <a:tailEnd type="none" w="sm" len="sm"/>
          </a:ln>
        </p:spPr>
      </p:cxnSp>
      <p:sp>
        <p:nvSpPr>
          <p:cNvPr id="2" name="TextBox 1">
            <a:extLst>
              <a:ext uri="{FF2B5EF4-FFF2-40B4-BE49-F238E27FC236}">
                <a16:creationId xmlns:a16="http://schemas.microsoft.com/office/drawing/2014/main" id="{8870E6EF-2665-51FD-7EE3-29B5A015144D}"/>
              </a:ext>
            </a:extLst>
          </p:cNvPr>
          <p:cNvSpPr txBox="1"/>
          <p:nvPr/>
        </p:nvSpPr>
        <p:spPr>
          <a:xfrm>
            <a:off x="719145" y="12482064"/>
            <a:ext cx="8597761" cy="15081052"/>
          </a:xfrm>
          <a:prstGeom prst="rect">
            <a:avLst/>
          </a:prstGeom>
          <a:noFill/>
        </p:spPr>
        <p:txBody>
          <a:bodyPr wrap="square" rtlCol="0">
            <a:spAutoFit/>
          </a:bodyPr>
          <a:lstStyle/>
          <a:p>
            <a:pPr algn="just"/>
            <a:r>
              <a:rPr lang="en-IN" sz="3200" kern="100">
                <a:solidFill>
                  <a:srgbClr val="000000"/>
                </a:solidFill>
                <a:effectLst/>
                <a:latin typeface="Times New Roman" panose="02020603050405020304" pitchFamily="18" charset="0"/>
                <a:ea typeface="Times New Roman" panose="02020603050405020304" pitchFamily="18" charset="0"/>
              </a:rPr>
              <a:t>	This project has two section. They are transmitter section and receiver section. The transmitter section consists of ATmega328 microcontroller, collision sensor, MQ5 gas sensor, humidity sensor and RF transmitter. In receiver section, ATmega328 is interfaced with buzzer, LCD Display and RF receiver.</a:t>
            </a:r>
            <a:r>
              <a:rPr lang="en-IN" sz="1800">
                <a:solidFill>
                  <a:srgbClr val="000000"/>
                </a:solidFill>
                <a:effectLst/>
                <a:latin typeface="Times New Roman" panose="02020603050405020304" pitchFamily="18" charset="0"/>
                <a:ea typeface="Times New Roman" panose="02020603050405020304" pitchFamily="18" charset="0"/>
              </a:rPr>
              <a:t> </a:t>
            </a:r>
            <a:r>
              <a:rPr lang="en-IN" sz="3200">
                <a:solidFill>
                  <a:srgbClr val="000000"/>
                </a:solidFill>
                <a:effectLst/>
                <a:latin typeface="Times New Roman" panose="02020603050405020304" pitchFamily="18" charset="0"/>
                <a:ea typeface="Times New Roman" panose="02020603050405020304" pitchFamily="18" charset="0"/>
              </a:rPr>
              <a:t>The transmitter section is placed in the underground mining areas. In transmitter section, collision sensor, MQ5 gas sensors and humidity sensor are interfaced with ATmega328 microcontroller and then ATmega328 microcontroller connected with RF transmitter. The humidity sensor, gas sensor and collision sensor collect information and send it to receiver section through RF transmitter.</a:t>
            </a:r>
          </a:p>
          <a:p>
            <a:pPr algn="just"/>
            <a:r>
              <a:rPr lang="en-IN" sz="3200">
                <a:solidFill>
                  <a:srgbClr val="000000"/>
                </a:solidFill>
                <a:effectLst/>
                <a:latin typeface="Times New Roman" panose="02020603050405020304" pitchFamily="18" charset="0"/>
                <a:ea typeface="Times New Roman" panose="02020603050405020304" pitchFamily="18" charset="0"/>
              </a:rPr>
              <a:t>	The receiver section is placed on the person’s helmet. In receiver section, buzzer and LCD display is interfaced with ATmega328 microcontroller and RF receiver also connected with ATmega328 microcontroller. The transmitted information from RF transmitter is received by using RF receiver. If the detected values are higher than pre-defined limit, then buzzer gives warning signal and LCD display shows status. The advantage of placing transmitter section on the underground mining areas, we can know gases level and temperature level of that transmitter section placed area before we can go in there. The another advantage we don’t need sensors to be placed in every individual person’s helmet</a:t>
            </a:r>
            <a:endParaRPr lang="en-IN" sz="3200" kern="100">
              <a:solidFill>
                <a:srgbClr val="000000"/>
              </a:solidFill>
              <a:effectLst/>
              <a:latin typeface="Times New Roman" panose="02020603050405020304" pitchFamily="18" charset="0"/>
              <a:ea typeface="Times New Roman" panose="02020603050405020304" pitchFamily="18" charset="0"/>
            </a:endParaRPr>
          </a:p>
          <a:p>
            <a:endParaRPr lang="en-IN"/>
          </a:p>
        </p:txBody>
      </p:sp>
      <p:pic>
        <p:nvPicPr>
          <p:cNvPr id="3" name="Picture 2">
            <a:extLst>
              <a:ext uri="{FF2B5EF4-FFF2-40B4-BE49-F238E27FC236}">
                <a16:creationId xmlns:a16="http://schemas.microsoft.com/office/drawing/2014/main" id="{7B56E499-884E-E041-A618-C913AA6D4ABD}"/>
              </a:ext>
            </a:extLst>
          </p:cNvPr>
          <p:cNvPicPr>
            <a:picLocks noChangeAspect="1"/>
          </p:cNvPicPr>
          <p:nvPr/>
        </p:nvPicPr>
        <p:blipFill>
          <a:blip r:embed="rId4"/>
          <a:stretch>
            <a:fillRect/>
          </a:stretch>
        </p:blipFill>
        <p:spPr>
          <a:xfrm>
            <a:off x="10634360" y="7101356"/>
            <a:ext cx="8644693" cy="7045078"/>
          </a:xfrm>
          <a:prstGeom prst="rect">
            <a:avLst/>
          </a:prstGeom>
        </p:spPr>
      </p:pic>
      <p:sp>
        <p:nvSpPr>
          <p:cNvPr id="4" name="TextBox 3">
            <a:extLst>
              <a:ext uri="{FF2B5EF4-FFF2-40B4-BE49-F238E27FC236}">
                <a16:creationId xmlns:a16="http://schemas.microsoft.com/office/drawing/2014/main" id="{0CDFDC49-BA0D-5942-A241-5727DFF30AEC}"/>
              </a:ext>
            </a:extLst>
          </p:cNvPr>
          <p:cNvSpPr txBox="1"/>
          <p:nvPr/>
        </p:nvSpPr>
        <p:spPr>
          <a:xfrm>
            <a:off x="10669579" y="15971823"/>
            <a:ext cx="8918416" cy="14609128"/>
          </a:xfrm>
          <a:prstGeom prst="rect">
            <a:avLst/>
          </a:prstGeom>
          <a:noFill/>
        </p:spPr>
        <p:txBody>
          <a:bodyPr wrap="square" rtlCol="0">
            <a:spAutoFit/>
          </a:bodyPr>
          <a:lstStyle/>
          <a:p>
            <a:r>
              <a:rPr lang="en-IN" sz="3200" kern="100">
                <a:solidFill>
                  <a:srgbClr val="000000"/>
                </a:solidFill>
                <a:effectLst/>
                <a:latin typeface="Times New Roman" panose="02020603050405020304" pitchFamily="18" charset="0"/>
                <a:ea typeface="Times New Roman" panose="02020603050405020304" pitchFamily="18" charset="0"/>
              </a:rPr>
              <a:t>	The smart system divided into two parts. The transmitter part consists of Arduino, DHT11 sensor, MQ 02 gas sensor, LoRa communication, GSM sim800a, Vibration sensor, IR sensor, power supply, The receiver part consists of LoRa communication, Microcontroller , power supply, laptop.</a:t>
            </a:r>
          </a:p>
          <a:p>
            <a:pPr marL="4445" marR="31750" indent="130810" algn="just">
              <a:spcAft>
                <a:spcPts val="830"/>
              </a:spcAft>
            </a:pPr>
            <a:r>
              <a:rPr lang="en-IN" sz="1800" kern="100">
                <a:solidFill>
                  <a:srgbClr val="000000"/>
                </a:solidFill>
                <a:effectLst/>
                <a:latin typeface="Times New Roman" panose="02020603050405020304" pitchFamily="18" charset="0"/>
                <a:ea typeface="Times New Roman" panose="02020603050405020304" pitchFamily="18" charset="0"/>
              </a:rPr>
              <a:t> </a:t>
            </a:r>
            <a:r>
              <a:rPr lang="en-IN" sz="3200" kern="100">
                <a:solidFill>
                  <a:srgbClr val="000000"/>
                </a:solidFill>
                <a:effectLst/>
                <a:latin typeface="Times New Roman" panose="02020603050405020304" pitchFamily="18" charset="0"/>
                <a:ea typeface="Times New Roman" panose="02020603050405020304" pitchFamily="18" charset="0"/>
              </a:rPr>
              <a:t>1. MQ 02 the Gas sensor is used to detect the levels of poisonous gas in the mine. If the value is greater than 990 ppm it sends a message saying “gas alert”. </a:t>
            </a:r>
          </a:p>
          <a:p>
            <a:pPr marL="4445" marR="31750" indent="130810" algn="just">
              <a:spcAft>
                <a:spcPts val="830"/>
              </a:spcAft>
            </a:pPr>
            <a:r>
              <a:rPr lang="en-IN" sz="3200" kern="100">
                <a:solidFill>
                  <a:srgbClr val="000000"/>
                </a:solidFill>
                <a:effectLst/>
                <a:latin typeface="Times New Roman" panose="02020603050405020304" pitchFamily="18" charset="0"/>
                <a:ea typeface="Times New Roman" panose="02020603050405020304" pitchFamily="18" charset="0"/>
              </a:rPr>
              <a:t>2. DHt11 detects the temperature and humidity. If the value of temperature is greater than 36 it sends a message saying “temperature alert”. If the value of humidity is greater than 94 it sends a message saying “humidity alert”</a:t>
            </a:r>
          </a:p>
          <a:p>
            <a:pPr marL="4445" marR="31750" indent="130810" algn="just">
              <a:spcAft>
                <a:spcPts val="830"/>
              </a:spcAft>
            </a:pPr>
            <a:r>
              <a:rPr lang="en-IN" sz="3200" kern="100">
                <a:solidFill>
                  <a:srgbClr val="000000"/>
                </a:solidFill>
                <a:effectLst/>
                <a:latin typeface="Times New Roman" panose="02020603050405020304" pitchFamily="18" charset="0"/>
                <a:ea typeface="Times New Roman" panose="02020603050405020304" pitchFamily="18" charset="0"/>
              </a:rPr>
              <a:t>3. Vibration sensor detects sudden changes in movements. If c==0 it sends a message saying “vibration alert”. </a:t>
            </a:r>
          </a:p>
          <a:p>
            <a:pPr marL="4445" marR="31750" indent="130810" algn="just">
              <a:spcAft>
                <a:spcPts val="830"/>
              </a:spcAft>
            </a:pPr>
            <a:r>
              <a:rPr lang="en-IN" sz="3200" kern="100">
                <a:solidFill>
                  <a:srgbClr val="000000"/>
                </a:solidFill>
                <a:effectLst/>
                <a:latin typeface="Times New Roman" panose="02020603050405020304" pitchFamily="18" charset="0"/>
                <a:ea typeface="Times New Roman" panose="02020603050405020304" pitchFamily="18" charset="0"/>
              </a:rPr>
              <a:t>4. IR sensor detects the obstacles and these sensors are interfaced with Arduino. If b==1 it sends a message saying “obstacle alert”. </a:t>
            </a:r>
          </a:p>
          <a:p>
            <a:pPr marL="4445" marR="31750" indent="130810" algn="just">
              <a:spcAft>
                <a:spcPts val="830"/>
              </a:spcAft>
            </a:pPr>
            <a:r>
              <a:rPr lang="en-IN" sz="3200" kern="100">
                <a:solidFill>
                  <a:srgbClr val="000000"/>
                </a:solidFill>
                <a:effectLst/>
                <a:latin typeface="Times New Roman" panose="02020603050405020304" pitchFamily="18" charset="0"/>
                <a:ea typeface="Times New Roman" panose="02020603050405020304" pitchFamily="18" charset="0"/>
              </a:rPr>
              <a:t>5. The threshold for each of the readings of these sensors is set and if any value crosses the threshold, a buzzer is activated and alerts are sent to the receiver module and the mobile phone. </a:t>
            </a:r>
          </a:p>
          <a:p>
            <a:pPr algn="just"/>
            <a:r>
              <a:rPr lang="en-IN" sz="3200">
                <a:solidFill>
                  <a:srgbClr val="000000"/>
                </a:solidFill>
                <a:effectLst/>
                <a:latin typeface="Times New Roman" panose="02020603050405020304" pitchFamily="18" charset="0"/>
                <a:ea typeface="Times New Roman" panose="02020603050405020304" pitchFamily="18" charset="0"/>
              </a:rPr>
              <a:t>6. The receiver part receives the alerts along with mobile phone and specific action will be taken</a:t>
            </a:r>
            <a:r>
              <a:rPr lang="en-IN" sz="3200" kern="100">
                <a:solidFill>
                  <a:srgbClr val="000000"/>
                </a:solidFill>
                <a:effectLst/>
                <a:latin typeface="Times New Roman" panose="02020603050405020304" pitchFamily="18" charset="0"/>
                <a:ea typeface="Times New Roman" panose="02020603050405020304" pitchFamily="18" charset="0"/>
              </a:rPr>
              <a:t>.</a:t>
            </a:r>
          </a:p>
          <a:p>
            <a:endParaRPr lang="en-IN" sz="3200" kern="100">
              <a:solidFill>
                <a:srgbClr val="000000"/>
              </a:solidFill>
              <a:effectLst/>
              <a:latin typeface="Times New Roman" panose="02020603050405020304" pitchFamily="18" charset="0"/>
              <a:ea typeface="Times New Roman" panose="02020603050405020304" pitchFamily="18" charset="0"/>
            </a:endParaRPr>
          </a:p>
          <a:p>
            <a:endParaRPr lang="en-IN"/>
          </a:p>
        </p:txBody>
      </p:sp>
      <p:sp>
        <p:nvSpPr>
          <p:cNvPr id="5" name="TextBox 4">
            <a:extLst>
              <a:ext uri="{FF2B5EF4-FFF2-40B4-BE49-F238E27FC236}">
                <a16:creationId xmlns:a16="http://schemas.microsoft.com/office/drawing/2014/main" id="{90F25090-E7C8-E803-346C-E67D2F6C1356}"/>
              </a:ext>
            </a:extLst>
          </p:cNvPr>
          <p:cNvSpPr txBox="1"/>
          <p:nvPr/>
        </p:nvSpPr>
        <p:spPr>
          <a:xfrm>
            <a:off x="20972206" y="6560952"/>
            <a:ext cx="8889774" cy="3754874"/>
          </a:xfrm>
          <a:prstGeom prst="rect">
            <a:avLst/>
          </a:prstGeom>
          <a:noFill/>
        </p:spPr>
        <p:txBody>
          <a:bodyPr wrap="square" rtlCol="0">
            <a:spAutoFit/>
          </a:bodyPr>
          <a:lstStyle/>
          <a:p>
            <a:pPr algn="just"/>
            <a:r>
              <a:rPr lang="en-IN" sz="3200" kern="100">
                <a:solidFill>
                  <a:srgbClr val="000000"/>
                </a:solidFill>
                <a:effectLst/>
                <a:latin typeface="Times New Roman" panose="02020603050405020304" pitchFamily="18" charset="0"/>
                <a:ea typeface="Times New Roman" panose="02020603050405020304" pitchFamily="18" charset="0"/>
              </a:rPr>
              <a:t>	When the gas sensor MQ5 detects the gas level of the surrounding environment in the transmitter section, if it is high level of hazardous or dangerous gases then the transmitter section sends “GAS DETECTED” alert signal to helmet, then the helmet shows status on the LCD, as well as buzzer is activated.</a:t>
            </a:r>
          </a:p>
          <a:p>
            <a:endParaRPr lang="en-IN"/>
          </a:p>
        </p:txBody>
      </p:sp>
      <p:pic>
        <p:nvPicPr>
          <p:cNvPr id="6" name="Picture 5">
            <a:extLst>
              <a:ext uri="{FF2B5EF4-FFF2-40B4-BE49-F238E27FC236}">
                <a16:creationId xmlns:a16="http://schemas.microsoft.com/office/drawing/2014/main" id="{C9BD678F-B77B-8758-EB76-897597BCB590}"/>
              </a:ext>
            </a:extLst>
          </p:cNvPr>
          <p:cNvPicPr>
            <a:picLocks noChangeAspect="1"/>
          </p:cNvPicPr>
          <p:nvPr/>
        </p:nvPicPr>
        <p:blipFill>
          <a:blip r:embed="rId5"/>
          <a:stretch>
            <a:fillRect/>
          </a:stretch>
        </p:blipFill>
        <p:spPr>
          <a:xfrm>
            <a:off x="21122933" y="10941138"/>
            <a:ext cx="8180762" cy="4900964"/>
          </a:xfrm>
          <a:prstGeom prst="rect">
            <a:avLst/>
          </a:prstGeom>
        </p:spPr>
      </p:pic>
      <p:sp>
        <p:nvSpPr>
          <p:cNvPr id="8" name="TextBox 7">
            <a:extLst>
              <a:ext uri="{FF2B5EF4-FFF2-40B4-BE49-F238E27FC236}">
                <a16:creationId xmlns:a16="http://schemas.microsoft.com/office/drawing/2014/main" id="{729E4974-179E-6498-03ED-95C1050E8B0F}"/>
              </a:ext>
            </a:extLst>
          </p:cNvPr>
          <p:cNvSpPr txBox="1"/>
          <p:nvPr/>
        </p:nvSpPr>
        <p:spPr>
          <a:xfrm>
            <a:off x="20705896" y="18665881"/>
            <a:ext cx="9125748" cy="11418510"/>
          </a:xfrm>
          <a:prstGeom prst="rect">
            <a:avLst/>
          </a:prstGeom>
          <a:noFill/>
        </p:spPr>
        <p:txBody>
          <a:bodyPr wrap="square" rtlCol="0">
            <a:spAutoFit/>
          </a:bodyPr>
          <a:lstStyle/>
          <a:p>
            <a:pPr algn="just"/>
            <a:r>
              <a:rPr lang="en-IN" sz="3200">
                <a:solidFill>
                  <a:srgbClr val="000000"/>
                </a:solidFill>
                <a:effectLst/>
                <a:latin typeface="Times New Roman" panose="02020603050405020304" pitchFamily="18" charset="0"/>
                <a:ea typeface="Times New Roman" panose="02020603050405020304" pitchFamily="18" charset="0"/>
              </a:rPr>
              <a:t>	The smart helmet for miners has been designed specifically for coal miners. The helmet is capable of detecting a range of events that occur inside the mines, the events that could be dangerous for the life of a miner. Some events and accidents go unrecognized by the workers outside the mines because of lack of information of what goes under the mine. The helmet will help the workers outside the mine to keep a close eye on what is the condition under the mine and if it is suitable for a miner .</a:t>
            </a:r>
          </a:p>
          <a:p>
            <a:pPr algn="just"/>
            <a:r>
              <a:rPr lang="en-IN" sz="3200">
                <a:latin typeface="Times New Roman" panose="02020603050405020304" pitchFamily="18" charset="0"/>
                <a:ea typeface="Times New Roman" panose="02020603050405020304" pitchFamily="18" charset="0"/>
              </a:rPr>
              <a:t>	T</a:t>
            </a:r>
            <a:r>
              <a:rPr lang="en-IN" sz="3200">
                <a:solidFill>
                  <a:srgbClr val="000000"/>
                </a:solidFill>
                <a:effectLst/>
                <a:latin typeface="Times New Roman" panose="02020603050405020304" pitchFamily="18" charset="0"/>
                <a:ea typeface="Times New Roman" panose="02020603050405020304" pitchFamily="18" charset="0"/>
              </a:rPr>
              <a:t>o work under or not. The helmet gives a live status of different parameters like temperature under the mine, presence of any poisonous gases. Along with this the helmet has a GPS module, so that one can easily locate the miner’s location under the mine and can be rescued in time. The panic button attached to the helmet helps miners to ask for help in case of any accident, the miner can simply press the button once that would warn the workers outside the mines. The IR sensors enable us to know if the miner is wearing the helmet or not. The helmet is a low-cost, efficient and reliable prototype designed and tested properly</a:t>
            </a:r>
            <a:endParaRPr lang="en-IN" sz="3200"/>
          </a:p>
        </p:txBody>
      </p:sp>
      <p:pic>
        <p:nvPicPr>
          <p:cNvPr id="10" name="Picture 9">
            <a:extLst>
              <a:ext uri="{FF2B5EF4-FFF2-40B4-BE49-F238E27FC236}">
                <a16:creationId xmlns:a16="http://schemas.microsoft.com/office/drawing/2014/main" id="{49CF7830-C81C-ED39-1C0A-F702FDAFDA50}"/>
              </a:ext>
            </a:extLst>
          </p:cNvPr>
          <p:cNvPicPr>
            <a:picLocks noChangeAspect="1"/>
          </p:cNvPicPr>
          <p:nvPr/>
        </p:nvPicPr>
        <p:blipFill>
          <a:blip r:embed="rId6"/>
          <a:stretch>
            <a:fillRect/>
          </a:stretch>
        </p:blipFill>
        <p:spPr>
          <a:xfrm>
            <a:off x="31330247" y="6661028"/>
            <a:ext cx="11333563" cy="16434588"/>
          </a:xfrm>
          <a:prstGeom prst="rect">
            <a:avLst/>
          </a:prstGeom>
        </p:spPr>
      </p:pic>
      <p:sp>
        <p:nvSpPr>
          <p:cNvPr id="11" name="TextBox 10">
            <a:extLst>
              <a:ext uri="{FF2B5EF4-FFF2-40B4-BE49-F238E27FC236}">
                <a16:creationId xmlns:a16="http://schemas.microsoft.com/office/drawing/2014/main" id="{5CA81551-7496-E24A-1FA2-B485D846F216}"/>
              </a:ext>
            </a:extLst>
          </p:cNvPr>
          <p:cNvSpPr txBox="1"/>
          <p:nvPr/>
        </p:nvSpPr>
        <p:spPr>
          <a:xfrm>
            <a:off x="30458797" y="24140009"/>
            <a:ext cx="12376226" cy="5949706"/>
          </a:xfrm>
          <a:prstGeom prst="rect">
            <a:avLst/>
          </a:prstGeom>
          <a:noFill/>
        </p:spPr>
        <p:txBody>
          <a:bodyPr wrap="square" rtlCol="0">
            <a:spAutoFit/>
          </a:bodyPr>
          <a:lstStyle/>
          <a:p>
            <a:pPr marL="4445" marR="31750" indent="130810" algn="just">
              <a:lnSpc>
                <a:spcPct val="103000"/>
              </a:lnSpc>
              <a:spcAft>
                <a:spcPts val="830"/>
              </a:spcAft>
            </a:pPr>
            <a:r>
              <a:rPr lang="en-IN" sz="3200" kern="100">
                <a:solidFill>
                  <a:srgbClr val="000000"/>
                </a:solidFill>
                <a:effectLst/>
                <a:latin typeface="Times New Roman" panose="02020603050405020304" pitchFamily="18" charset="0"/>
                <a:ea typeface="Times New Roman" panose="02020603050405020304" pitchFamily="18" charset="0"/>
              </a:rPr>
              <a:t>[1] Tatham’ , ‘Puja G. Punchcutter’, “A Microcontroller Based smart helmet for coal miners for air quality and hazardous event detection”, Volume 4 Issue-3,2018.</a:t>
            </a:r>
          </a:p>
          <a:p>
            <a:pPr marL="4445" marR="31750" indent="130810" algn="just">
              <a:lnSpc>
                <a:spcPct val="103000"/>
              </a:lnSpc>
              <a:spcAft>
                <a:spcPts val="830"/>
              </a:spcAft>
            </a:pPr>
            <a:r>
              <a:rPr lang="en-IN" sz="3200" kern="100">
                <a:solidFill>
                  <a:srgbClr val="000000"/>
                </a:solidFill>
                <a:effectLst/>
                <a:latin typeface="Times New Roman" panose="02020603050405020304" pitchFamily="18" charset="0"/>
                <a:ea typeface="Times New Roman" panose="02020603050405020304" pitchFamily="18" charset="0"/>
              </a:rPr>
              <a:t> [2] Hem Chandra Joshi and Satyajit Das, “Design and Simulation of Smart Helmet for Coal Miners using Zigbee Technology”, International Journal on Emerging Technologies (special issue NCETST-2017). </a:t>
            </a:r>
          </a:p>
          <a:p>
            <a:pPr marL="4445" marR="31750" indent="130810" algn="just">
              <a:lnSpc>
                <a:spcPct val="103000"/>
              </a:lnSpc>
              <a:spcAft>
                <a:spcPts val="830"/>
              </a:spcAft>
            </a:pPr>
            <a:r>
              <a:rPr lang="en-IN" sz="3200" kern="100">
                <a:solidFill>
                  <a:srgbClr val="000000"/>
                </a:solidFill>
                <a:effectLst/>
                <a:latin typeface="Times New Roman" panose="02020603050405020304" pitchFamily="18" charset="0"/>
                <a:ea typeface="Times New Roman" panose="02020603050405020304" pitchFamily="18" charset="0"/>
              </a:rPr>
              <a:t>[3] Chandrashekar S,Dr. Sarika Tale, “An Intelligent Ultrasonic Helmet System for Miner, International Journal of Engineering Research &amp; Technology (IJERT), Special Issue-2017. </a:t>
            </a:r>
          </a:p>
          <a:p>
            <a:pPr algn="just"/>
            <a:r>
              <a:rPr lang="en-IN" sz="3200">
                <a:solidFill>
                  <a:srgbClr val="000000"/>
                </a:solidFill>
                <a:effectLst/>
                <a:latin typeface="Times New Roman" panose="02020603050405020304" pitchFamily="18" charset="0"/>
                <a:ea typeface="Times New Roman" panose="02020603050405020304" pitchFamily="18" charset="0"/>
              </a:rPr>
              <a:t>[4] Beena M Varghese, Binisha Balan, Neethu Varghese, Reshma Gangadharan , Shaima, “Intelligent safety system for coal miners”, In</a:t>
            </a:r>
            <a:endParaRPr lang="en-IN" sz="32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Mahamuni Chaitanya</cp:lastModifiedBy>
  <cp:revision>1</cp:revision>
  <dcterms:modified xsi:type="dcterms:W3CDTF">2024-04-30T07:35:41Z</dcterms:modified>
</cp:coreProperties>
</file>