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59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1T01:01:16.182"/>
    </inkml:context>
    <inkml:brush xml:id="br0">
      <inkml:brushProperty name="width" value="0.35" units="cm"/>
      <inkml:brushProperty name="height" value="2.1" units="cm"/>
      <inkml:brushProperty name="color" value="#333333"/>
      <inkml:brushProperty name="ignorePressure" value="1"/>
      <inkml:brushProperty name="inkEffects" value="pencil"/>
    </inkml:brush>
  </inkml:definitions>
  <inkml:trace contextRef="#ctx0" brushRef="#br0">1 2106,'0'-12,"5"-14,14-21,14-13,3-14,11-11,9-19,7-4,-2-12,0-2,-4-4,-7-8,-6-10,1-9,-1-7,-9 1,-4 22,-7 23,-9 20,-6 19,-4 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1T01:01:17.038"/>
    </inkml:context>
    <inkml:brush xml:id="br0">
      <inkml:brushProperty name="width" value="0.35" units="cm"/>
      <inkml:brushProperty name="height" value="2.1" units="cm"/>
      <inkml:brushProperty name="color" value="#333333"/>
      <inkml:brushProperty name="ignorePressure" value="1"/>
      <inkml:brushProperty name="inkEffects" value="pencil"/>
    </inkml:brush>
  </inkml:definitions>
  <inkml:trace contextRef="#ctx0" brushRef="#br0">1 493,'0'-6,"0"-19,0-10,6-6,12-13,10-2,6-4,2 4,1 4,0 12,-1 7,11 9,3 14,4 20,-2 20,-3 11,1 9,-2 8,-10 0,-5-5,-8-5,-9-6,-7-3,-4-4,-4 5,-2 0,5 0,2-2,-1-7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1T01:02:24.533"/>
    </inkml:context>
    <inkml:brush xml:id="br0">
      <inkml:brushProperty name="width" value="0.35" units="cm"/>
      <inkml:brushProperty name="height" value="2.1" units="cm"/>
      <inkml:brushProperty name="color" value="#333333"/>
      <inkml:brushProperty name="ignorePressure" value="1"/>
      <inkml:brushProperty name="inkEffects" value="pencil"/>
    </inkml:brush>
  </inkml:definitions>
  <inkml:trace contextRef="#ctx0" brushRef="#br0">11898 512,'-6'0,"-7"0,-24-5,-35-8,-27-8,-31-11,-39-12,-36-15,-24-3,-17-3,-1 4,1 13,14 8,13 12,15 9,19 9,19 6,9 4,8 1,-4 1,-11 0,-11 0,-21-1,-18 0,-6-1,-11 1,-6-1,-3 0,-5-1,-8 1,12 0,6 0,10 0,14 0,9 0,17 0,16 0,3 0,2 0,5 0,2 0,-6 0,-16 0,-11 0,-2 0,-8 0,7 0,14 0,20 0,9 0,7 0,-7 0,6 0,10 6,-6 8,-2 1,0-2,2 2,7 0,16 2,15 3,20 0,13 0,12-1,4 0,6 4,5-3,4-4,3 0,1 9,1 1,-5-5,4 0,2-4,1-4,-1 1,6 4,1 4,0 5,-2 3,-2-4,4 0,1-5,-2 0,-2 2,-7 3,-4 8,-1-2,1 0,1 0,2-6,-5-6,5-2,3-4,6 2,3-2,0 2,-2-2,3-3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1T01:02:25.285"/>
    </inkml:context>
    <inkml:brush xml:id="br0">
      <inkml:brushProperty name="width" value="0.35" units="cm"/>
      <inkml:brushProperty name="height" value="2.1" units="cm"/>
      <inkml:brushProperty name="color" value="#333333"/>
      <inkml:brushProperty name="ignorePressure" value="1"/>
      <inkml:brushProperty name="inkEffects" value="pencil"/>
    </inkml:brush>
  </inkml:definitions>
  <inkml:trace contextRef="#ctx0" brushRef="#br0">1 0,'0'12,"0"9,0 12,0 12,0 5,5 15,3 3,-1-4,-1-2,-2 0,10-11,13-13,21-14,6-11,6-7,-7-6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1T01:05:00.039"/>
    </inkml:context>
    <inkml:brush xml:id="br0">
      <inkml:brushProperty name="width" value="0.35" units="cm"/>
      <inkml:brushProperty name="height" value="2.1" units="cm"/>
      <inkml:brushProperty name="color" value="#333333"/>
      <inkml:brushProperty name="ignorePressure" value="1"/>
      <inkml:brushProperty name="inkEffects" value="pencil"/>
    </inkml:brush>
  </inkml:definitions>
  <inkml:trace contextRef="#ctx0" brushRef="#br0">2417 1,'6'11,"7"27,1 29,5 26,9 21,1 12,1 14,-4 12,-2 8,-4 5,-6 4,0 0,-1 7,-4-5,-3-8,-3-15,-2-4,0-10,-2-10,-5 2,-2 8,-5 15,-1 17,2 19,4 13,2 7,3 8,-10 7,-2-4,0-12,4-5,3-3,4-30,1-36,-3-18,-2 0,2 10,1 17,1 21,2 21,1 10,-5-6,-12 0,-10-9,0-11,-12-11,-4-15,-1-20,1-1,3-9,-3-2,6 0,3-8,-3-4,-1-6,-5 4,-7 9,-11 16,4 10,-4 6,2 4,0 0,4-6,7-14,0-10,8-17,5-14,4-13,1-7,6-7,-4-1,3-3,0-4,-2 3,-1-1,-7-2,-3-3,-6-2,-2-2,-4-1,2-6,2-2,5-6,-3-1,1 3,2-3,3 1,-4-3,0-4,2-4,2-10,2-5,1-6,2-7,0-6,1 1,0-1,0-2,0 4,0-1,-6 5,-8-6,-1 1,7 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1T01:05:00.666"/>
    </inkml:context>
    <inkml:brush xml:id="br0">
      <inkml:brushProperty name="width" value="0.35" units="cm"/>
      <inkml:brushProperty name="height" value="2.1" units="cm"/>
      <inkml:brushProperty name="color" value="#333333"/>
      <inkml:brushProperty name="ignorePressure" value="1"/>
      <inkml:brushProperty name="inkEffects" value="pencil"/>
    </inkml:brush>
  </inkml:definitions>
  <inkml:trace contextRef="#ctx0" brushRef="#br0">508 1,'-5'5,"-9"8,-6 8,-7 11,-3 6,-3 7,-13 15,2 7,-4 9,2-2,8-2,5-3,2-6,0-9,7-8,6-6,7 1,5 1,3-3,3-1,7-8,7-9,14-1,13 5,10 6,9 8,-1-2,-4-2,-6-1,-12-6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0886-C41B-ABDE-0DE7-5ADE2A510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 Nova Cond" panose="020B0506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74EF4-C718-8662-4994-7407B528C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 Nova" panose="020B05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4ABEE-176A-11ED-130E-43D5D626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A338-A9C2-4A61-8D0E-87760ACDBB03}" type="datetimeFigureOut">
              <a:rPr lang="en-MY" smtClean="0"/>
              <a:t>11/8/2023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0D0C0-65FE-0A29-33C3-76B94A1E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4E96C-4764-8921-E2FB-F3209AB7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5767-032A-404F-A58A-319D0FC9F3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8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A771-49D3-65C2-E053-2D09DED9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DF4E3-E07A-0973-F3EC-A060774E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EBACE-845C-F61C-2807-FFCF4BCB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A338-A9C2-4A61-8D0E-87760ACDBB03}" type="datetimeFigureOut">
              <a:rPr lang="en-MY" smtClean="0"/>
              <a:t>11/8/2023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D42B2-C404-C721-14B1-FB7A3E98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56BC-5911-F318-5A50-7D531CB2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5767-032A-404F-A58A-319D0FC9F3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447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215D2-4EFF-088C-D392-302E5BFDD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5700B-6462-CBEC-01D4-DB49B79A2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D2FB5-1A04-610F-603E-7ECBBBA4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A338-A9C2-4A61-8D0E-87760ACDBB03}" type="datetimeFigureOut">
              <a:rPr lang="en-MY" smtClean="0"/>
              <a:t>11/8/2023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8BE7D-DF93-C9CB-FA70-A1C0E2F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61F44-EA7A-2356-1F79-5ED6DA84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5767-032A-404F-A58A-319D0FC9F3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4271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C95D-E3FF-0CE5-3113-289309A3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Nova Cond" panose="020B0506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3E34A-56F5-C2E1-0A68-8E66280D6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Nova" panose="020B0504020202020204" pitchFamily="34" charset="0"/>
              </a:defRPr>
            </a:lvl1pPr>
            <a:lvl2pPr>
              <a:defRPr>
                <a:latin typeface="Arial Nova" panose="020B0504020202020204" pitchFamily="34" charset="0"/>
              </a:defRPr>
            </a:lvl2pPr>
            <a:lvl3pPr>
              <a:defRPr>
                <a:latin typeface="Arial Nova" panose="020B0504020202020204" pitchFamily="34" charset="0"/>
              </a:defRPr>
            </a:lvl3pPr>
            <a:lvl4pPr>
              <a:defRPr>
                <a:latin typeface="Arial Nova" panose="020B0504020202020204" pitchFamily="34" charset="0"/>
              </a:defRPr>
            </a:lvl4pPr>
            <a:lvl5pPr>
              <a:defRPr>
                <a:latin typeface="Arial Nova" panose="020B05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59AE3-741A-C0E5-5A09-875086F3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A338-A9C2-4A61-8D0E-87760ACDBB03}" type="datetimeFigureOut">
              <a:rPr lang="en-MY" smtClean="0"/>
              <a:t>11/8/2023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C2543-CD1B-A2B7-9CDC-0C73F7BF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9406C-93C2-D4FD-7E52-08706D3C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5767-032A-404F-A58A-319D0FC9F3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952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11C9-C1A4-4953-278D-16465505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 Nova Cond" panose="020B0506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47245-A87F-9AB7-C993-D4321FD18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 Nova" panose="020B05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646D8-FA66-AC6F-6E37-A995E87C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A338-A9C2-4A61-8D0E-87760ACDBB03}" type="datetimeFigureOut">
              <a:rPr lang="en-MY" smtClean="0"/>
              <a:t>11/8/2023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96065-C1E0-1DD6-27B1-D5C9A238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9F963-7888-512C-9FFC-0356048A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5767-032A-404F-A58A-319D0FC9F3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2908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4EDF-9C9B-F855-3E56-6F845CD2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7309-6A5B-EAD8-601C-CCCD8168B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537E0-6F89-3539-D196-FF9606304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3A6A2-F8DD-AAAC-777E-D3FC86CD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A338-A9C2-4A61-8D0E-87760ACDBB03}" type="datetimeFigureOut">
              <a:rPr lang="en-MY" smtClean="0"/>
              <a:t>11/8/2023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54603-A70F-D352-B569-8DA0674D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ABCA5-30C6-1A3B-A80E-266E553E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5767-032A-404F-A58A-319D0FC9F3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402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5609-9257-E270-FDCA-A1F51B49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CBD9E-03ED-BC4B-E085-8CD71BCB3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AC1B8-F619-434E-F606-27C69AA09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EFD20-C3FD-01D4-4A54-F74891FC5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413CE-6F29-06C2-9595-9F89B1003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D7CAD-A38D-5F40-02E2-798288C9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A338-A9C2-4A61-8D0E-87760ACDBB03}" type="datetimeFigureOut">
              <a:rPr lang="en-MY" smtClean="0"/>
              <a:t>11/8/2023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AAB3D-6554-0ECE-8EEC-8B86788C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3B5E3-2808-B407-CC51-981334DC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5767-032A-404F-A58A-319D0FC9F3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175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80D3-18BF-A951-1DE5-549ECDEF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Nova Cond" panose="020B0506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6A82B-8B97-19F0-74F1-A2BAB647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A338-A9C2-4A61-8D0E-87760ACDBB03}" type="datetimeFigureOut">
              <a:rPr lang="en-MY" smtClean="0"/>
              <a:t>11/8/2023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5ABBC-A2DB-194C-47C9-C5153C85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6DD41-84F4-5937-299B-E24CAC7E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5767-032A-404F-A58A-319D0FC9F3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351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43E90-538E-F51B-090F-6E2595F6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A338-A9C2-4A61-8D0E-87760ACDBB03}" type="datetimeFigureOut">
              <a:rPr lang="en-MY" smtClean="0"/>
              <a:t>11/8/2023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1B1DD-9366-A6CB-857C-C3364402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C375A-7C25-666C-D134-52074274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5767-032A-404F-A58A-319D0FC9F3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570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5022-2F37-E56A-5684-966C155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991C-5B42-CC48-8404-DA978C1C1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C7A08-0E28-DC91-D8BE-F37575F7E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946B7-866F-6199-F2C8-A3F78AC2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A338-A9C2-4A61-8D0E-87760ACDBB03}" type="datetimeFigureOut">
              <a:rPr lang="en-MY" smtClean="0"/>
              <a:t>11/8/2023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53E23-9283-175F-8A46-7F00A06E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F746E-242B-878D-3900-7567486E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5767-032A-404F-A58A-319D0FC9F3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195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EB59-7BEE-E6C3-3DFA-3746324C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34318-61F5-0AE4-393A-149DCBD1C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C8506-CC40-5F42-2116-F2C71C038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07AC0-DF92-D4A9-FB8E-6E891681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A338-A9C2-4A61-8D0E-87760ACDBB03}" type="datetimeFigureOut">
              <a:rPr lang="en-MY" smtClean="0"/>
              <a:t>11/8/2023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2DAED-BBDA-5DDE-3731-ECA4FD1D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BA073-6329-1A04-29AF-3E10CCE2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5767-032A-404F-A58A-319D0FC9F3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2521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5494E-E746-2407-D9D2-A0C854D1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7A994-689D-B52B-6794-49A46295F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23183-442D-D60F-EDFE-0F185430A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A338-A9C2-4A61-8D0E-87760ACDBB03}" type="datetimeFigureOut">
              <a:rPr lang="en-MY" smtClean="0"/>
              <a:t>11/8/2023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6B3B-006A-A20C-D395-07E52E407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252F-5735-6C4E-B50A-5DEED211D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5767-032A-404F-A58A-319D0FC9F3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2212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customXml" Target="../ink/ink1.xml"/><Relationship Id="rId21" Type="http://schemas.openxmlformats.org/officeDocument/2006/relationships/image" Target="../media/image18.svg"/><Relationship Id="rId7" Type="http://schemas.openxmlformats.org/officeDocument/2006/relationships/customXml" Target="../ink/ink3.xml"/><Relationship Id="rId12" Type="http://schemas.openxmlformats.org/officeDocument/2006/relationships/customXml" Target="../ink/ink5.xml"/><Relationship Id="rId17" Type="http://schemas.openxmlformats.org/officeDocument/2006/relationships/image" Target="../media/image14.svg"/><Relationship Id="rId25" Type="http://schemas.openxmlformats.org/officeDocument/2006/relationships/image" Target="../media/image22.svg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hyperlink" Target="https://docs.opencv.org/4.5.5/d4/d70/tutorial_anisotropic_image_segmentation_by_a_gst.html" TargetMode="External"/><Relationship Id="rId24" Type="http://schemas.openxmlformats.org/officeDocument/2006/relationships/image" Target="../media/image21.png"/><Relationship Id="rId5" Type="http://schemas.openxmlformats.org/officeDocument/2006/relationships/customXml" Target="../ink/ink2.xml"/><Relationship Id="rId15" Type="http://schemas.openxmlformats.org/officeDocument/2006/relationships/image" Target="../media/image12.png"/><Relationship Id="rId23" Type="http://schemas.openxmlformats.org/officeDocument/2006/relationships/image" Target="../media/image20.svg"/><Relationship Id="rId10" Type="http://schemas.openxmlformats.org/officeDocument/2006/relationships/image" Target="../media/image10.png"/><Relationship Id="rId19" Type="http://schemas.openxmlformats.org/officeDocument/2006/relationships/image" Target="../media/image16.svg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customXml" Target="../ink/ink6.xml"/><Relationship Id="rId22" Type="http://schemas.openxmlformats.org/officeDocument/2006/relationships/image" Target="../media/image19.png"/><Relationship Id="rId27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01A0A-8B75-592D-7FAC-777874AF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MY" sz="8100">
                <a:latin typeface="Arial Nova Cond" panose="020B0506020202020204" pitchFamily="34" charset="0"/>
              </a:rPr>
              <a:t>Image segmentation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64E8-3585-6766-50E8-75F073556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MY">
                <a:latin typeface="Arial Nova" panose="020B0504020202020204" pitchFamily="34" charset="0"/>
              </a:rPr>
              <a:t>Prepared by: Lim Jia Qi</a:t>
            </a:r>
          </a:p>
        </p:txBody>
      </p:sp>
    </p:spTree>
    <p:extLst>
      <p:ext uri="{BB962C8B-B14F-4D97-AF65-F5344CB8AC3E}">
        <p14:creationId xmlns:p14="http://schemas.microsoft.com/office/powerpoint/2010/main" val="248610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07146-D3B5-B6DA-4FB5-E57B6040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From week 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1433" y="2112579"/>
            <a:ext cx="9433074" cy="5698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A group of white rectangular boxes with black text&#10;&#10;Description automatically generated">
            <a:extLst>
              <a:ext uri="{FF2B5EF4-FFF2-40B4-BE49-F238E27FC236}">
                <a16:creationId xmlns:a16="http://schemas.microsoft.com/office/drawing/2014/main" id="{28FD7DB8-31F3-A07E-BFE9-F8AC21CD0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990" y="2905360"/>
            <a:ext cx="8437360" cy="331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1DD1902-7D0D-C5DD-4219-C256A777F45F}"/>
              </a:ext>
            </a:extLst>
          </p:cNvPr>
          <p:cNvSpPr/>
          <p:nvPr/>
        </p:nvSpPr>
        <p:spPr>
          <a:xfrm>
            <a:off x="5161559" y="4680267"/>
            <a:ext cx="1461505" cy="7167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15E391D-7352-1EE6-A4E9-1B86B593DB44}"/>
              </a:ext>
            </a:extLst>
          </p:cNvPr>
          <p:cNvSpPr/>
          <p:nvPr/>
        </p:nvSpPr>
        <p:spPr>
          <a:xfrm rot="6789300">
            <a:off x="4978860" y="5531613"/>
            <a:ext cx="621725" cy="3072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DBC1A-5343-242E-EFCE-3D1968D1F49B}"/>
              </a:ext>
            </a:extLst>
          </p:cNvPr>
          <p:cNvSpPr txBox="1"/>
          <p:nvPr/>
        </p:nvSpPr>
        <p:spPr>
          <a:xfrm>
            <a:off x="4378572" y="6019628"/>
            <a:ext cx="1986662" cy="30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MY" sz="1386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rPr>
              <a:t>K-means clustering</a:t>
            </a:r>
            <a:endParaRPr lang="en-MY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44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7447E-8B6C-1AF3-DF79-FD9E9F2F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K-means clustering</a:t>
            </a:r>
          </a:p>
        </p:txBody>
      </p:sp>
      <p:pic>
        <p:nvPicPr>
          <p:cNvPr id="6" name="Picture 5" descr="A diagram of a graph&#10;&#10;Description automatically generated">
            <a:extLst>
              <a:ext uri="{FF2B5EF4-FFF2-40B4-BE49-F238E27FC236}">
                <a16:creationId xmlns:a16="http://schemas.microsoft.com/office/drawing/2014/main" id="{40933C35-133F-9739-6897-1A56B1B3F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30" y="1329835"/>
            <a:ext cx="3876165" cy="37666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89FF6-1BDC-FD72-337F-EA7834D00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634486"/>
          </a:xfrm>
        </p:spPr>
        <p:txBody>
          <a:bodyPr anchor="t">
            <a:normAutofit lnSpcReduction="10000"/>
          </a:bodyPr>
          <a:lstStyle/>
          <a:p>
            <a:r>
              <a:rPr lang="en-MY" sz="2000" dirty="0"/>
              <a:t>Unsupervised ML technique used to identify clusters of data objects.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 means algorithm">
            <a:extLst>
              <a:ext uri="{FF2B5EF4-FFF2-40B4-BE49-F238E27FC236}">
                <a16:creationId xmlns:a16="http://schemas.microsoft.com/office/drawing/2014/main" id="{6154FCD8-F2EC-CA2F-C8AE-D178B6265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501" y="3173599"/>
            <a:ext cx="6136005" cy="171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8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A119F-E6AF-29B4-832C-528911F8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MY" sz="4000"/>
              <a:t>How to choose k?</a:t>
            </a:r>
          </a:p>
        </p:txBody>
      </p:sp>
      <p:pic>
        <p:nvPicPr>
          <p:cNvPr id="2050" name="Picture 2" descr="The elbow method - Statistics for Machine Learning [Book]">
            <a:extLst>
              <a:ext uri="{FF2B5EF4-FFF2-40B4-BE49-F238E27FC236}">
                <a16:creationId xmlns:a16="http://schemas.microsoft.com/office/drawing/2014/main" id="{B11338E0-D403-3759-B370-A27C4C6775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" r="2977" b="1"/>
          <a:stretch/>
        </p:blipFill>
        <p:spPr bwMode="auto">
          <a:xfrm>
            <a:off x="838200" y="1825625"/>
            <a:ext cx="6151651" cy="430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7BFB0-3D7D-D6BA-B45C-6B0A84229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3269145"/>
            <a:ext cx="3800856" cy="1471028"/>
          </a:xfrm>
        </p:spPr>
        <p:txBody>
          <a:bodyPr>
            <a:normAutofit/>
          </a:bodyPr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guardian-text-oreilly"/>
              </a:rPr>
              <a:t>The elbow method plots the value of the cost function produced by different values of 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guardian-text-oreilly"/>
              </a:rPr>
              <a:t>k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guardian-text-oreilly"/>
              </a:rPr>
              <a:t>.</a:t>
            </a:r>
          </a:p>
          <a:p>
            <a:endParaRPr lang="en-US" sz="1400" dirty="0">
              <a:solidFill>
                <a:srgbClr val="333333"/>
              </a:solidFill>
              <a:latin typeface="guardian-text-oreilly"/>
            </a:endParaRPr>
          </a:p>
          <a:p>
            <a:endParaRPr lang="en-US" sz="1400" dirty="0">
              <a:solidFill>
                <a:srgbClr val="333333"/>
              </a:solidFill>
              <a:latin typeface="guardian-text-oreilly"/>
            </a:endParaRPr>
          </a:p>
          <a:p>
            <a:endParaRPr lang="en-US" sz="1400" dirty="0">
              <a:solidFill>
                <a:srgbClr val="333333"/>
              </a:solidFill>
              <a:latin typeface="guardian-text-oreilly"/>
            </a:endParaRPr>
          </a:p>
          <a:p>
            <a:endParaRPr lang="en-US" sz="1400" dirty="0">
              <a:solidFill>
                <a:srgbClr val="333333"/>
              </a:solidFill>
              <a:latin typeface="guardian-text-oreilly"/>
            </a:endParaRPr>
          </a:p>
          <a:p>
            <a:endParaRPr lang="en-US" sz="1400" dirty="0">
              <a:solidFill>
                <a:srgbClr val="333333"/>
              </a:solidFill>
              <a:latin typeface="guardian-text-oreilly"/>
            </a:endParaRPr>
          </a:p>
          <a:p>
            <a:endParaRPr lang="en-MY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9681A-ED29-9409-1085-4DA803E7373C}"/>
              </a:ext>
            </a:extLst>
          </p:cNvPr>
          <p:cNvSpPr txBox="1"/>
          <p:nvPr/>
        </p:nvSpPr>
        <p:spPr>
          <a:xfrm>
            <a:off x="1441835" y="6385823"/>
            <a:ext cx="6291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credit: https://www.oreilly.com/library/view/statistics-for-machine/9781788295758/c71ea970-0f3c-4973-8d3a-b09a7a6553c1.xhtml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FF31BA-B6D4-9045-8105-7174A0F9A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858" y="4004659"/>
            <a:ext cx="2451085" cy="61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2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A group of white rectangular boxes with black text&#10;&#10;Description automatically generated">
            <a:extLst>
              <a:ext uri="{FF2B5EF4-FFF2-40B4-BE49-F238E27FC236}">
                <a16:creationId xmlns:a16="http://schemas.microsoft.com/office/drawing/2014/main" id="{28FD7DB8-31F3-A07E-BFE9-F8AC21CD0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967" y="1828800"/>
            <a:ext cx="9898066" cy="388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1DD1902-7D0D-C5DD-4219-C256A777F45F}"/>
              </a:ext>
            </a:extLst>
          </p:cNvPr>
          <p:cNvSpPr/>
          <p:nvPr/>
        </p:nvSpPr>
        <p:spPr>
          <a:xfrm>
            <a:off x="7474528" y="4847309"/>
            <a:ext cx="1714526" cy="8408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15E391D-7352-1EE6-A4E9-1B86B593DB44}"/>
              </a:ext>
            </a:extLst>
          </p:cNvPr>
          <p:cNvSpPr/>
          <p:nvPr/>
        </p:nvSpPr>
        <p:spPr>
          <a:xfrm rot="9812687">
            <a:off x="6709046" y="5499694"/>
            <a:ext cx="729360" cy="3604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DBC1A-5343-242E-EFCE-3D1968D1F49B}"/>
              </a:ext>
            </a:extLst>
          </p:cNvPr>
          <p:cNvSpPr txBox="1"/>
          <p:nvPr/>
        </p:nvSpPr>
        <p:spPr>
          <a:xfrm>
            <a:off x="5259472" y="5846117"/>
            <a:ext cx="2533249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MY" sz="162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rPr>
              <a:t>Anisotropic segmentation</a:t>
            </a:r>
            <a:endParaRPr lang="en-MY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28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3C90F-B008-8273-C180-BFB3A10B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Anisotropic segmentation</a:t>
            </a:r>
          </a:p>
        </p:txBody>
      </p:sp>
      <p:pic>
        <p:nvPicPr>
          <p:cNvPr id="9" name="Picture 8" descr="A diagram of a graph&#10;&#10;Description automatically generated">
            <a:extLst>
              <a:ext uri="{FF2B5EF4-FFF2-40B4-BE49-F238E27FC236}">
                <a16:creationId xmlns:a16="http://schemas.microsoft.com/office/drawing/2014/main" id="{C5A2FB77-C948-826E-C5DB-A03B6C5D4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924" y="643466"/>
            <a:ext cx="6239483" cy="556873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4003412-C44A-16C0-497F-C02919577C21}"/>
              </a:ext>
            </a:extLst>
          </p:cNvPr>
          <p:cNvGrpSpPr/>
          <p:nvPr/>
        </p:nvGrpSpPr>
        <p:grpSpPr>
          <a:xfrm>
            <a:off x="10118577" y="1386909"/>
            <a:ext cx="416880" cy="899640"/>
            <a:chOff x="10118577" y="1386909"/>
            <a:chExt cx="416880" cy="8996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4760C45-1E63-28DB-A136-61023F84F76E}"/>
                    </a:ext>
                  </a:extLst>
                </p14:cNvPr>
                <p14:cNvContentPartPr/>
                <p14:nvPr/>
              </p14:nvContentPartPr>
              <p14:xfrm>
                <a:off x="10118577" y="1528029"/>
                <a:ext cx="266760" cy="758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4760C45-1E63-28DB-A136-61023F84F76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055937" y="1150029"/>
                  <a:ext cx="392400" cy="15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D9E484E-B46D-E1D4-9691-01BCE7741A7B}"/>
                    </a:ext>
                  </a:extLst>
                </p14:cNvPr>
                <p14:cNvContentPartPr/>
                <p14:nvPr/>
              </p14:nvContentPartPr>
              <p14:xfrm>
                <a:off x="10274817" y="1386909"/>
                <a:ext cx="260640" cy="235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D9E484E-B46D-E1D4-9691-01BCE7741A7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212177" y="1009269"/>
                  <a:ext cx="386280" cy="991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0AD1D60-8C99-E762-411F-57DABF78A7D6}"/>
              </a:ext>
            </a:extLst>
          </p:cNvPr>
          <p:cNvSpPr txBox="1"/>
          <p:nvPr/>
        </p:nvSpPr>
        <p:spPr>
          <a:xfrm>
            <a:off x="9841831" y="463579"/>
            <a:ext cx="2081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Compute eigenvalues and eigenvectors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CCB8FC-F76E-FDDB-34FA-6C6C670CA220}"/>
              </a:ext>
            </a:extLst>
          </p:cNvPr>
          <p:cNvGrpSpPr/>
          <p:nvPr/>
        </p:nvGrpSpPr>
        <p:grpSpPr>
          <a:xfrm>
            <a:off x="5450097" y="381069"/>
            <a:ext cx="4367880" cy="417600"/>
            <a:chOff x="5450097" y="381069"/>
            <a:chExt cx="4367880" cy="4176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D02B94A-779C-45CF-CCAF-BC22EE6FFD18}"/>
                    </a:ext>
                  </a:extLst>
                </p14:cNvPr>
                <p14:cNvContentPartPr/>
                <p14:nvPr/>
              </p14:nvContentPartPr>
              <p14:xfrm>
                <a:off x="5534337" y="381069"/>
                <a:ext cx="4283640" cy="336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D02B94A-779C-45CF-CCAF-BC22EE6FFD1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71337" y="3429"/>
                  <a:ext cx="4409280" cy="10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4EC6136-3022-E87E-5844-46D668B930E7}"/>
                    </a:ext>
                  </a:extLst>
                </p14:cNvPr>
                <p14:cNvContentPartPr/>
                <p14:nvPr/>
              </p14:nvContentPartPr>
              <p14:xfrm>
                <a:off x="5450097" y="577269"/>
                <a:ext cx="103320" cy="221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4EC6136-3022-E87E-5844-46D668B930E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87457" y="199269"/>
                  <a:ext cx="228960" cy="97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9179E39-1308-ADB4-B7E2-8BED8418ECD3}"/>
              </a:ext>
            </a:extLst>
          </p:cNvPr>
          <p:cNvSpPr txBox="1"/>
          <p:nvPr/>
        </p:nvSpPr>
        <p:spPr>
          <a:xfrm>
            <a:off x="4310576" y="901554"/>
            <a:ext cx="2233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Apply formula to calculate orientation and coherency*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2AC110-09BC-534D-E689-315373E785CE}"/>
              </a:ext>
            </a:extLst>
          </p:cNvPr>
          <p:cNvSpPr txBox="1"/>
          <p:nvPr/>
        </p:nvSpPr>
        <p:spPr>
          <a:xfrm>
            <a:off x="421105" y="6051884"/>
            <a:ext cx="513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* The formula can be found on </a:t>
            </a:r>
            <a:r>
              <a:rPr lang="en-MY" dirty="0">
                <a:hlinkClick r:id="rId11"/>
              </a:rPr>
              <a:t>OpenCV documentation</a:t>
            </a:r>
            <a:r>
              <a:rPr lang="en-MY" dirty="0"/>
              <a:t>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E01149E-0C3B-E923-FC25-C91AF8545FB8}"/>
              </a:ext>
            </a:extLst>
          </p:cNvPr>
          <p:cNvGrpSpPr/>
          <p:nvPr/>
        </p:nvGrpSpPr>
        <p:grpSpPr>
          <a:xfrm>
            <a:off x="3871857" y="1852749"/>
            <a:ext cx="1062720" cy="3789720"/>
            <a:chOff x="3871857" y="1852749"/>
            <a:chExt cx="1062720" cy="37897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F33FE80-88B1-0215-8CB7-5B6EE2D66926}"/>
                    </a:ext>
                  </a:extLst>
                </p14:cNvPr>
                <p14:cNvContentPartPr/>
                <p14:nvPr/>
              </p14:nvContentPartPr>
              <p14:xfrm>
                <a:off x="3966897" y="1852749"/>
                <a:ext cx="967680" cy="3668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F33FE80-88B1-0215-8CB7-5B6EE2D669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03897" y="1475109"/>
                  <a:ext cx="1093320" cy="442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A0D7BF9-B741-BEEB-9F53-8346463FA88C}"/>
                    </a:ext>
                  </a:extLst>
                </p14:cNvPr>
                <p14:cNvContentPartPr/>
                <p14:nvPr/>
              </p14:nvContentPartPr>
              <p14:xfrm>
                <a:off x="3871857" y="5197509"/>
                <a:ext cx="183240" cy="444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A0D7BF9-B741-BEEB-9F53-8346463FA88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08857" y="4819869"/>
                  <a:ext cx="308880" cy="120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569DD36-4FAD-ADC9-E5CB-397D24DD1285}"/>
              </a:ext>
            </a:extLst>
          </p:cNvPr>
          <p:cNvSpPr txBox="1"/>
          <p:nvPr/>
        </p:nvSpPr>
        <p:spPr>
          <a:xfrm>
            <a:off x="717422" y="5197509"/>
            <a:ext cx="2940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Apply thresholding on the coherency / orientation map.</a:t>
            </a:r>
          </a:p>
        </p:txBody>
      </p:sp>
      <p:pic>
        <p:nvPicPr>
          <p:cNvPr id="27" name="Graphic 26" descr="Badge 1 outline">
            <a:extLst>
              <a:ext uri="{FF2B5EF4-FFF2-40B4-BE49-F238E27FC236}">
                <a16:creationId xmlns:a16="http://schemas.microsoft.com/office/drawing/2014/main" id="{8E7F4752-29EB-0F65-FAC4-99DC79B22E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20348" y="3429000"/>
            <a:ext cx="491306" cy="491306"/>
          </a:xfrm>
          <a:prstGeom prst="rect">
            <a:avLst/>
          </a:prstGeom>
        </p:spPr>
      </p:pic>
      <p:pic>
        <p:nvPicPr>
          <p:cNvPr id="30" name="Graphic 29" descr="Badge outline">
            <a:extLst>
              <a:ext uri="{FF2B5EF4-FFF2-40B4-BE49-F238E27FC236}">
                <a16:creationId xmlns:a16="http://schemas.microsoft.com/office/drawing/2014/main" id="{B7B72DA3-8E57-0A30-6324-F8533AF4286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75972" y="5292074"/>
            <a:ext cx="457200" cy="457200"/>
          </a:xfrm>
          <a:prstGeom prst="rect">
            <a:avLst/>
          </a:prstGeom>
        </p:spPr>
      </p:pic>
      <p:pic>
        <p:nvPicPr>
          <p:cNvPr id="32" name="Graphic 31" descr="Badge 3 outline">
            <a:extLst>
              <a:ext uri="{FF2B5EF4-FFF2-40B4-BE49-F238E27FC236}">
                <a16:creationId xmlns:a16="http://schemas.microsoft.com/office/drawing/2014/main" id="{86E52778-5A5C-5D86-E32D-7817DFA22DC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350525" y="6129396"/>
            <a:ext cx="491306" cy="491306"/>
          </a:xfrm>
          <a:prstGeom prst="rect">
            <a:avLst/>
          </a:prstGeom>
        </p:spPr>
      </p:pic>
      <p:pic>
        <p:nvPicPr>
          <p:cNvPr id="33" name="Graphic 32" descr="Badge 3 outline">
            <a:extLst>
              <a:ext uri="{FF2B5EF4-FFF2-40B4-BE49-F238E27FC236}">
                <a16:creationId xmlns:a16="http://schemas.microsoft.com/office/drawing/2014/main" id="{4614F415-0226-6887-CFAF-B784E6921EC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251957" y="5174336"/>
            <a:ext cx="491306" cy="491306"/>
          </a:xfrm>
          <a:prstGeom prst="rect">
            <a:avLst/>
          </a:prstGeom>
        </p:spPr>
      </p:pic>
      <p:pic>
        <p:nvPicPr>
          <p:cNvPr id="34" name="Graphic 33" descr="Badge 3 outline">
            <a:extLst>
              <a:ext uri="{FF2B5EF4-FFF2-40B4-BE49-F238E27FC236}">
                <a16:creationId xmlns:a16="http://schemas.microsoft.com/office/drawing/2014/main" id="{75BB5393-389F-EF99-5E96-E2D6DB4F9AE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216305" y="4416463"/>
            <a:ext cx="491306" cy="491306"/>
          </a:xfrm>
          <a:prstGeom prst="rect">
            <a:avLst/>
          </a:prstGeom>
        </p:spPr>
      </p:pic>
      <p:pic>
        <p:nvPicPr>
          <p:cNvPr id="36" name="Graphic 35" descr="Badge 4 outline">
            <a:extLst>
              <a:ext uri="{FF2B5EF4-FFF2-40B4-BE49-F238E27FC236}">
                <a16:creationId xmlns:a16="http://schemas.microsoft.com/office/drawing/2014/main" id="{02D57215-453F-9765-B170-5FBF52B69C2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743263" y="62217"/>
            <a:ext cx="491306" cy="491306"/>
          </a:xfrm>
          <a:prstGeom prst="rect">
            <a:avLst/>
          </a:prstGeom>
        </p:spPr>
      </p:pic>
      <p:pic>
        <p:nvPicPr>
          <p:cNvPr id="38" name="Graphic 37" descr="Badge 5 outline">
            <a:extLst>
              <a:ext uri="{FF2B5EF4-FFF2-40B4-BE49-F238E27FC236}">
                <a16:creationId xmlns:a16="http://schemas.microsoft.com/office/drawing/2014/main" id="{60ECF9ED-60B7-0B88-7805-449E28B1E37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433597" y="358806"/>
            <a:ext cx="491306" cy="491306"/>
          </a:xfrm>
          <a:prstGeom prst="rect">
            <a:avLst/>
          </a:prstGeom>
        </p:spPr>
      </p:pic>
      <p:pic>
        <p:nvPicPr>
          <p:cNvPr id="40" name="Graphic 39" descr="Badge 6 outline">
            <a:extLst>
              <a:ext uri="{FF2B5EF4-FFF2-40B4-BE49-F238E27FC236}">
                <a16:creationId xmlns:a16="http://schemas.microsoft.com/office/drawing/2014/main" id="{47D2B0E3-8F39-46A9-4BF8-D5A98DF6D0E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35286" y="5071531"/>
            <a:ext cx="491306" cy="49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7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7146-D3B5-B6DA-4FB5-E57B6040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From week 8</a:t>
            </a:r>
          </a:p>
        </p:txBody>
      </p:sp>
      <p:pic>
        <p:nvPicPr>
          <p:cNvPr id="4" name="Picture 2" descr="A group of white rectangular boxes with black text&#10;&#10;Description automatically generated">
            <a:extLst>
              <a:ext uri="{FF2B5EF4-FFF2-40B4-BE49-F238E27FC236}">
                <a16:creationId xmlns:a16="http://schemas.microsoft.com/office/drawing/2014/main" id="{28FD7DB8-31F3-A07E-BFE9-F8AC21CD0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598" y="1605938"/>
            <a:ext cx="10905066" cy="428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1DD1902-7D0D-C5DD-4219-C256A777F45F}"/>
              </a:ext>
            </a:extLst>
          </p:cNvPr>
          <p:cNvSpPr/>
          <p:nvPr/>
        </p:nvSpPr>
        <p:spPr>
          <a:xfrm>
            <a:off x="1445896" y="3970421"/>
            <a:ext cx="1888957" cy="9532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15E391D-7352-1EE6-A4E9-1B86B593DB44}"/>
              </a:ext>
            </a:extLst>
          </p:cNvPr>
          <p:cNvSpPr/>
          <p:nvPr/>
        </p:nvSpPr>
        <p:spPr>
          <a:xfrm rot="3745386">
            <a:off x="2933072" y="5053481"/>
            <a:ext cx="803563" cy="3971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DBC1A-5343-242E-EFCE-3D1968D1F49B}"/>
              </a:ext>
            </a:extLst>
          </p:cNvPr>
          <p:cNvSpPr txBox="1"/>
          <p:nvPr/>
        </p:nvSpPr>
        <p:spPr>
          <a:xfrm>
            <a:off x="3528291" y="5701510"/>
            <a:ext cx="2567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 Nova" panose="020B0504020202020204" pitchFamily="34" charset="0"/>
              </a:rPr>
              <a:t>Watershed segmentation</a:t>
            </a:r>
          </a:p>
        </p:txBody>
      </p:sp>
    </p:spTree>
    <p:extLst>
      <p:ext uri="{BB962C8B-B14F-4D97-AF65-F5344CB8AC3E}">
        <p14:creationId xmlns:p14="http://schemas.microsoft.com/office/powerpoint/2010/main" val="65442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37DD8-6D20-9311-C7E8-3B134BBC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MY" sz="4000"/>
              <a:t>Watershed segmentation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EC387CD-425C-E5C1-678A-D95A8EE9E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47" y="2324912"/>
            <a:ext cx="4646905" cy="4381633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/>
              <a:t>Assumption: grayscale image can be considered as topographic surface.</a:t>
            </a:r>
          </a:p>
          <a:p>
            <a:endParaRPr lang="en-US" sz="2000" dirty="0"/>
          </a:p>
          <a:p>
            <a:r>
              <a:rPr lang="en-US" sz="2000" dirty="0"/>
              <a:t>If we flood this surface from its minima, and if we prevent the merging of the waters, we will end up with 2 sets: catchment basins and the watershed lines.</a:t>
            </a:r>
          </a:p>
          <a:p>
            <a:endParaRPr lang="en-US" sz="2000" dirty="0"/>
          </a:p>
          <a:p>
            <a:r>
              <a:rPr lang="en-US" sz="2000" dirty="0"/>
              <a:t>However, this transform produces over-segmentation. A major enhancement of watershed is the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predefined markers </a:t>
            </a:r>
            <a:r>
              <a:rPr lang="en-US" sz="2000" dirty="0"/>
              <a:t>before flooding.</a:t>
            </a:r>
          </a:p>
          <a:p>
            <a:endParaRPr lang="en-US" sz="2000" dirty="0"/>
          </a:p>
          <a:p>
            <a:r>
              <a:rPr lang="en-US" sz="2000" dirty="0"/>
              <a:t>Segments an image into several catchment basins. </a:t>
            </a:r>
          </a:p>
        </p:txBody>
      </p:sp>
      <p:pic>
        <p:nvPicPr>
          <p:cNvPr id="5" name="Content Placeholder 4" descr="A yellow and white text&#10;&#10;Description automatically generated with medium confidence">
            <a:extLst>
              <a:ext uri="{FF2B5EF4-FFF2-40B4-BE49-F238E27FC236}">
                <a16:creationId xmlns:a16="http://schemas.microsoft.com/office/drawing/2014/main" id="{7195C280-ABFF-E1D1-9B0C-A012E22B6C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3" r="4358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4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1E11-2CF1-394B-76E5-F58382CF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How to select the markers?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96538-6A98-A3E7-0EA1-BAE3F8C62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2175"/>
          </a:xfrm>
        </p:spPr>
        <p:txBody>
          <a:bodyPr/>
          <a:lstStyle/>
          <a:p>
            <a:r>
              <a:rPr lang="en-MY" dirty="0"/>
              <a:t>Distance transform. </a:t>
            </a:r>
          </a:p>
          <a:p>
            <a:endParaRPr lang="en-MY" dirty="0"/>
          </a:p>
          <a:p>
            <a:r>
              <a:rPr lang="en-MY" dirty="0"/>
              <a:t>Morphological operations</a:t>
            </a:r>
          </a:p>
          <a:p>
            <a:endParaRPr lang="en-MY" dirty="0"/>
          </a:p>
          <a:p>
            <a:r>
              <a:rPr lang="en-MY" dirty="0"/>
              <a:t>Thresholding</a:t>
            </a:r>
          </a:p>
        </p:txBody>
      </p:sp>
    </p:spTree>
    <p:extLst>
      <p:ext uri="{BB962C8B-B14F-4D97-AF65-F5344CB8AC3E}">
        <p14:creationId xmlns:p14="http://schemas.microsoft.com/office/powerpoint/2010/main" val="74161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D75334E2E08498F8F8BD0865F2E93" ma:contentTypeVersion="13" ma:contentTypeDescription="Create a new document." ma:contentTypeScope="" ma:versionID="6a80b29583ac9da3733009c7843857f4">
  <xsd:schema xmlns:xsd="http://www.w3.org/2001/XMLSchema" xmlns:xs="http://www.w3.org/2001/XMLSchema" xmlns:p="http://schemas.microsoft.com/office/2006/metadata/properties" xmlns:ns2="5d9026de-eaf3-4931-807c-e73178dc22c1" xmlns:ns3="e1bd425e-b315-403a-8b42-0ab59d70771b" targetNamespace="http://schemas.microsoft.com/office/2006/metadata/properties" ma:root="true" ma:fieldsID="f156615c655e46383efd6bc0ea3fd247" ns2:_="" ns3:_="">
    <xsd:import namespace="5d9026de-eaf3-4931-807c-e73178dc22c1"/>
    <xsd:import namespace="e1bd425e-b315-403a-8b42-0ab59d7077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9026de-eaf3-4931-807c-e73178dc22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7218ddc2-39f7-4630-a972-f2555bd347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bd425e-b315-403a-8b42-0ab59d70771b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356b7474-bdc3-4084-91a5-7c28886192c5}" ma:internalName="TaxCatchAll" ma:showField="CatchAllData" ma:web="e1bd425e-b315-403a-8b42-0ab59d70771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d9026de-eaf3-4931-807c-e73178dc22c1">
      <Terms xmlns="http://schemas.microsoft.com/office/infopath/2007/PartnerControls"/>
    </lcf76f155ced4ddcb4097134ff3c332f>
    <TaxCatchAll xmlns="e1bd425e-b315-403a-8b42-0ab59d70771b" xsi:nil="true"/>
  </documentManagement>
</p:properties>
</file>

<file path=customXml/itemProps1.xml><?xml version="1.0" encoding="utf-8"?>
<ds:datastoreItem xmlns:ds="http://schemas.openxmlformats.org/officeDocument/2006/customXml" ds:itemID="{F7D92831-8007-48B2-9588-6CACF6E17F67}"/>
</file>

<file path=customXml/itemProps2.xml><?xml version="1.0" encoding="utf-8"?>
<ds:datastoreItem xmlns:ds="http://schemas.openxmlformats.org/officeDocument/2006/customXml" ds:itemID="{DEC75B88-5236-427D-A20B-8CF1E6B1CBFA}"/>
</file>

<file path=customXml/itemProps3.xml><?xml version="1.0" encoding="utf-8"?>
<ds:datastoreItem xmlns:ds="http://schemas.openxmlformats.org/officeDocument/2006/customXml" ds:itemID="{6D8A1A03-A64E-4CAB-953A-FF50C65FB34D}"/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197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guardian-text-oreilly</vt:lpstr>
      <vt:lpstr>Arial</vt:lpstr>
      <vt:lpstr>Arial Nova</vt:lpstr>
      <vt:lpstr>Arial Nova Cond</vt:lpstr>
      <vt:lpstr>Calibri</vt:lpstr>
      <vt:lpstr>Calibri Light</vt:lpstr>
      <vt:lpstr>Office Theme</vt:lpstr>
      <vt:lpstr>Image segmentation techniques</vt:lpstr>
      <vt:lpstr>From week 8</vt:lpstr>
      <vt:lpstr>K-means clustering</vt:lpstr>
      <vt:lpstr>How to choose k?</vt:lpstr>
      <vt:lpstr>PowerPoint Presentation</vt:lpstr>
      <vt:lpstr>Anisotropic segmentation</vt:lpstr>
      <vt:lpstr>From week 8</vt:lpstr>
      <vt:lpstr>Watershed segmentation</vt:lpstr>
      <vt:lpstr>How to select the markers?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segmentation techniques</dc:title>
  <dc:creator>Lim Jia Qi</dc:creator>
  <cp:lastModifiedBy>Lim Jia Qi</cp:lastModifiedBy>
  <cp:revision>9</cp:revision>
  <dcterms:created xsi:type="dcterms:W3CDTF">2023-08-09T01:52:01Z</dcterms:created>
  <dcterms:modified xsi:type="dcterms:W3CDTF">2023-08-11T01:59:11Z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0x010100637D75334E2E08498F8F8BD0865F2E93</vt:lpwstr>
  </property>
</Properties>
</file>