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9C1A-1136-47CD-B640-0560127A74BF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65B7-63CE-4EAC-91EF-F14F4995B0C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452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D65B7-63CE-4EAC-91EF-F14F4995B0C3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338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D65B7-63CE-4EAC-91EF-F14F4995B0C3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7215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D65B7-63CE-4EAC-91EF-F14F4995B0C3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663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D65B7-63CE-4EAC-91EF-F14F4995B0C3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658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536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49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502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1047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56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5295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2762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070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629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472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12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9034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082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5518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038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685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5527-54A4-4F2A-B469-8B4C2870414B}" type="datetimeFigureOut">
              <a:rPr lang="el-GR" smtClean="0"/>
              <a:t>20/1/2022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52550A-8C30-49A1-8E0B-B2AF5C7FC0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4971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547B-BD42-4540-916E-04B9FC64F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ΝΕΥΡΩΝΙΚΑ ΔΙΚΤΥΑ</a:t>
            </a:r>
            <a:br>
              <a:rPr lang="el-GR" dirty="0"/>
            </a:br>
            <a:r>
              <a:rPr lang="el-GR" dirty="0"/>
              <a:t>ΒΑΘΙΑ ΜΑΘΗΣΗ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122BA-CDDE-4915-93CD-ABA607BF0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Πορλού Χάιδω</a:t>
            </a:r>
          </a:p>
          <a:p>
            <a:r>
              <a:rPr lang="el-GR" dirty="0"/>
              <a:t>ΑΕΜ: 9372</a:t>
            </a:r>
          </a:p>
          <a:p>
            <a:r>
              <a:rPr lang="el-GR" dirty="0"/>
              <a:t>Εργασίες 2021/22</a:t>
            </a:r>
          </a:p>
        </p:txBody>
      </p:sp>
    </p:spTree>
    <p:extLst>
      <p:ext uri="{BB962C8B-B14F-4D97-AF65-F5344CB8AC3E}">
        <p14:creationId xmlns:p14="http://schemas.microsoft.com/office/powerpoint/2010/main" val="41913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DC3-5E0B-41F1-A6DD-51A0CE80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518"/>
          </a:xfrm>
        </p:spPr>
        <p:txBody>
          <a:bodyPr>
            <a:noAutofit/>
          </a:bodyPr>
          <a:lstStyle/>
          <a:p>
            <a:r>
              <a:rPr lang="el-GR" dirty="0"/>
              <a:t>Κατηγοριοποίηση 10 κλάσεων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6E1C-BA24-4C58-BC4B-1DD770206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1599"/>
            <a:ext cx="8797593" cy="5065834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Έγινε παρόμοια μελέτη για κατηγοριοποίηση 10 κλάσεων, με τα 3 </a:t>
            </a:r>
            <a:r>
              <a:rPr lang="en-US" dirty="0"/>
              <a:t>SVM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Linear SVM</a:t>
            </a:r>
          </a:p>
          <a:p>
            <a:pPr marL="0" indent="0">
              <a:buNone/>
            </a:pPr>
            <a:r>
              <a:rPr lang="el-GR" dirty="0"/>
              <a:t>Καλύτερη απόδοση (39,5%) για </a:t>
            </a:r>
            <a:r>
              <a:rPr lang="en-US" b="1" dirty="0"/>
              <a:t>C=0.01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Polynomial SVM</a:t>
            </a:r>
          </a:p>
          <a:p>
            <a:pPr marL="0" indent="0">
              <a:buNone/>
            </a:pPr>
            <a:r>
              <a:rPr lang="el-GR" dirty="0"/>
              <a:t>Καλύτερη απόδοση (43,9%) για 3</a:t>
            </a:r>
            <a:r>
              <a:rPr lang="el-GR" baseline="30000" dirty="0"/>
              <a:t>ου</a:t>
            </a:r>
            <a:r>
              <a:rPr lang="el-GR" dirty="0"/>
              <a:t> βαθμού πολυώνυμο, με </a:t>
            </a:r>
            <a:r>
              <a:rPr lang="en-US" b="1" dirty="0"/>
              <a:t>C=0.1 </a:t>
            </a:r>
            <a:r>
              <a:rPr lang="en-US" dirty="0"/>
              <a:t>&amp; </a:t>
            </a:r>
            <a:r>
              <a:rPr lang="en-US" b="1" dirty="0"/>
              <a:t>gamma=‘scale’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RBF SVM</a:t>
            </a:r>
          </a:p>
          <a:p>
            <a:pPr marL="0" indent="0">
              <a:buNone/>
            </a:pPr>
            <a:r>
              <a:rPr lang="el-GR" dirty="0"/>
              <a:t>Καλύτερη απόδοση (47,35%) με </a:t>
            </a:r>
            <a:r>
              <a:rPr lang="en-US" b="1" dirty="0"/>
              <a:t>C=1</a:t>
            </a:r>
            <a:r>
              <a:rPr lang="en-US" dirty="0"/>
              <a:t> &amp; </a:t>
            </a:r>
            <a:r>
              <a:rPr lang="en-US" b="1" dirty="0"/>
              <a:t>gamma=0.01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l-GR" dirty="0"/>
              <a:t>Σημειώνεται πως σε όλα τα μοντέλα που μελετήσαμε, μεγάλες τιμές του </a:t>
            </a:r>
            <a:r>
              <a:rPr lang="en-US" dirty="0"/>
              <a:t>gamma </a:t>
            </a:r>
            <a:r>
              <a:rPr lang="el-GR" dirty="0"/>
              <a:t>οδηγούν σε </a:t>
            </a:r>
            <a:r>
              <a:rPr lang="en-US" dirty="0"/>
              <a:t>overfitting</a:t>
            </a:r>
            <a:r>
              <a:rPr lang="el-GR" dirty="0"/>
              <a:t>, καθώς το κάθε στοιχείο εισόδου καταλήγει να έχει στην «ακτίνα επιρροής» του μόνο τον εαυτό του, και δεν προσφέρει κάτι παραπάνω στην προσπάθεια πρόβλεψης του μοντέλου.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1306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59D3-D540-4FF4-BEE8-49F8C93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74" y="425465"/>
            <a:ext cx="8596668" cy="651029"/>
          </a:xfrm>
        </p:spPr>
        <p:txBody>
          <a:bodyPr/>
          <a:lstStyle/>
          <a:p>
            <a:r>
              <a:rPr lang="en-US" dirty="0"/>
              <a:t>One-Vs-Rest approach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33FA-A9F4-4539-887F-45D4AE4F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076494"/>
            <a:ext cx="5483769" cy="5587014"/>
          </a:xfrm>
        </p:spPr>
        <p:txBody>
          <a:bodyPr/>
          <a:lstStyle/>
          <a:p>
            <a:pPr marL="0" marR="0" indent="0">
              <a:spcAft>
                <a:spcPts val="0"/>
              </a:spcAft>
              <a:buNone/>
            </a:pPr>
            <a:r>
              <a:rPr lang="el-GR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Δεν </a:t>
            </a:r>
            <a:r>
              <a:rPr lang="el-G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δημιουργούνται 1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l-G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classifiers </a:t>
            </a:r>
            <a:r>
              <a:rPr lang="el-GR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μεταξύ όλων των κλάσεων, αλλά δημιουργείται ένας για κάθε κλάση, ο οποίος αποφασίζει αν κάθε στοιχείο ανήκει σε αυτή την κλάση ή όχι. Εκεί λοιπόν που πριν είχαμε 45 “εσωτερικούς” κατηγοριοποιητές, τώρα έχουμε 10.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en-US" sz="1800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spcAft>
                <a:spcPts val="0"/>
              </a:spcAft>
              <a:buNone/>
            </a:pPr>
            <a:r>
              <a:rPr lang="el-GR" dirty="0">
                <a:latin typeface="+mj-lt"/>
                <a:ea typeface="Calibri" panose="020F0502020204030204" pitchFamily="34" charset="0"/>
              </a:rPr>
              <a:t>Παρατηρείται καλύτερη </a:t>
            </a:r>
            <a:r>
              <a:rPr lang="el-GR" dirty="0">
                <a:effectLst/>
                <a:latin typeface="+mj-lt"/>
                <a:ea typeface="Calibri" panose="020F0502020204030204" pitchFamily="34" charset="0"/>
              </a:rPr>
              <a:t>απόδοση στα πολυωνυμικά μοντέλα σε σχέση με το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One</a:t>
            </a:r>
            <a:r>
              <a:rPr lang="el-GR" dirty="0">
                <a:effectLst/>
                <a:latin typeface="+mj-lt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Vs</a:t>
            </a:r>
            <a:r>
              <a:rPr lang="el-GR" dirty="0">
                <a:effectLst/>
                <a:latin typeface="+mj-lt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One approach</a:t>
            </a:r>
            <a:r>
              <a:rPr lang="el-GR" dirty="0">
                <a:effectLst/>
                <a:latin typeface="+mj-lt"/>
                <a:ea typeface="Calibri" panose="020F0502020204030204" pitchFamily="34" charset="0"/>
              </a:rPr>
              <a:t>, και χειρότερη στα γραμμικά και 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RBF SVMs</a:t>
            </a:r>
            <a:r>
              <a:rPr lang="el-GR" dirty="0">
                <a:latin typeface="+mj-lt"/>
                <a:ea typeface="Calibri" panose="020F0502020204030204" pitchFamily="34" charset="0"/>
              </a:rPr>
              <a:t>, ο χρόνος όμως είναι πολύ (μέχρι και 3 φορές) μεγαλύτερος στο </a:t>
            </a:r>
            <a:r>
              <a:rPr lang="en-US" dirty="0">
                <a:latin typeface="+mj-lt"/>
                <a:ea typeface="Calibri" panose="020F0502020204030204" pitchFamily="34" charset="0"/>
              </a:rPr>
              <a:t>One-Vs-Rest approach.</a:t>
            </a:r>
            <a:endParaRPr lang="el-GR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l-G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30F39D-6ADD-4C95-9889-1B5A64701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573881"/>
              </p:ext>
            </p:extLst>
          </p:nvPr>
        </p:nvGraphicFramePr>
        <p:xfrm>
          <a:off x="539729" y="2866707"/>
          <a:ext cx="5758977" cy="17157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197">
                  <a:extLst>
                    <a:ext uri="{9D8B030D-6E8A-4147-A177-3AD203B41FA5}">
                      <a16:colId xmlns:a16="http://schemas.microsoft.com/office/drawing/2014/main" val="846679448"/>
                    </a:ext>
                  </a:extLst>
                </a:gridCol>
                <a:gridCol w="648709">
                  <a:extLst>
                    <a:ext uri="{9D8B030D-6E8A-4147-A177-3AD203B41FA5}">
                      <a16:colId xmlns:a16="http://schemas.microsoft.com/office/drawing/2014/main" val="88294966"/>
                    </a:ext>
                  </a:extLst>
                </a:gridCol>
                <a:gridCol w="910879">
                  <a:extLst>
                    <a:ext uri="{9D8B030D-6E8A-4147-A177-3AD203B41FA5}">
                      <a16:colId xmlns:a16="http://schemas.microsoft.com/office/drawing/2014/main" val="197502568"/>
                    </a:ext>
                  </a:extLst>
                </a:gridCol>
                <a:gridCol w="917303">
                  <a:extLst>
                    <a:ext uri="{9D8B030D-6E8A-4147-A177-3AD203B41FA5}">
                      <a16:colId xmlns:a16="http://schemas.microsoft.com/office/drawing/2014/main" val="1886031325"/>
                    </a:ext>
                  </a:extLst>
                </a:gridCol>
                <a:gridCol w="1156117">
                  <a:extLst>
                    <a:ext uri="{9D8B030D-6E8A-4147-A177-3AD203B41FA5}">
                      <a16:colId xmlns:a16="http://schemas.microsoft.com/office/drawing/2014/main" val="3187700081"/>
                    </a:ext>
                  </a:extLst>
                </a:gridCol>
                <a:gridCol w="972772">
                  <a:extLst>
                    <a:ext uri="{9D8B030D-6E8A-4147-A177-3AD203B41FA5}">
                      <a16:colId xmlns:a16="http://schemas.microsoft.com/office/drawing/2014/main" val="3074765686"/>
                    </a:ext>
                  </a:extLst>
                </a:gridCol>
              </a:tblGrid>
              <a:tr h="33750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Model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Gamma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 (s)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 (OvO)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3749898"/>
                  </a:ext>
                </a:extLst>
              </a:tr>
              <a:tr h="33750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scale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0.337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455.824006557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0.3950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0295918"/>
                  </a:ext>
                </a:extLst>
              </a:tr>
              <a:tr h="33750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poly (deg = 2)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scale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0.4265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406.937916040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0.361</a:t>
                      </a:r>
                      <a:r>
                        <a:rPr lang="el-GR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0863466"/>
                  </a:ext>
                </a:extLst>
              </a:tr>
              <a:tr h="33750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poly (deg = 3)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scale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0.453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446.808410167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0.439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6352123"/>
                  </a:ext>
                </a:extLst>
              </a:tr>
              <a:tr h="33750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RBF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scale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0.477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618.338134527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0.471</a:t>
                      </a:r>
                      <a:r>
                        <a:rPr lang="el-GR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33163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0880BE3-E93F-478C-8F69-13C9FD81D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5" y="526907"/>
            <a:ext cx="2746375" cy="27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B9B96A-FB9E-4B05-BD08-5E815288F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842" y="476742"/>
            <a:ext cx="2766695" cy="2752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95B945-F28B-4EFA-88D4-36FADF822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230" y="3536543"/>
            <a:ext cx="2746375" cy="2730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C4712B-D719-4C94-8FDE-3BA8432468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067" y="3536543"/>
            <a:ext cx="2744470" cy="2701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708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76B1-6FF1-478D-971C-7DDC0DE1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ΕΡΓΑΣΙΑ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br>
              <a:rPr lang="el-GR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RADIAL BASIS FUNCTION NN (RBF)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A571-A565-41EA-BF33-F4885139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990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l-GR" sz="1800" dirty="0"/>
              <a:t>Πρόβλημα </a:t>
            </a:r>
            <a:r>
              <a:rPr lang="el-GR" b="1" dirty="0"/>
              <a:t>προσέγγισης</a:t>
            </a:r>
            <a:r>
              <a:rPr lang="el-GR" sz="1800" b="1" dirty="0"/>
              <a:t> (</a:t>
            </a:r>
            <a:r>
              <a:rPr lang="en-US" sz="1800" b="1" dirty="0"/>
              <a:t>regression) </a:t>
            </a:r>
            <a:r>
              <a:rPr lang="el-GR" sz="1800" dirty="0"/>
              <a:t>με τη χρήση ενός </a:t>
            </a:r>
            <a:r>
              <a:rPr lang="en-US" sz="1800" dirty="0"/>
              <a:t>Radial Basis Function Neural Network.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Dataset: </a:t>
            </a:r>
            <a:r>
              <a:rPr lang="en-US" sz="1800" b="1" dirty="0"/>
              <a:t>California Housing Dataset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l-GR" sz="1800" dirty="0">
                <a:sym typeface="Wingdings" panose="05000000000000000000" pitchFamily="2" charset="2"/>
              </a:rPr>
              <a:t> 20,640 δείγματα, 9 </a:t>
            </a:r>
            <a:r>
              <a:rPr lang="en-US" sz="1800" dirty="0">
                <a:sym typeface="Wingdings" panose="05000000000000000000" pitchFamily="2" charset="2"/>
              </a:rPr>
              <a:t>features (60% training &amp; 40% testing dataset), </a:t>
            </a:r>
            <a:r>
              <a:rPr lang="el-GR" sz="1800" dirty="0">
                <a:sym typeface="Wingdings" panose="05000000000000000000" pitchFamily="2" charset="2"/>
              </a:rPr>
              <a:t>έγινε </a:t>
            </a:r>
            <a:r>
              <a:rPr lang="en-US" sz="1800" b="1" dirty="0">
                <a:sym typeface="Wingdings" panose="05000000000000000000" pitchFamily="2" charset="2"/>
              </a:rPr>
              <a:t>z-score </a:t>
            </a:r>
            <a:r>
              <a:rPr lang="el-GR" sz="1800" b="1" dirty="0">
                <a:sym typeface="Wingdings" panose="05000000000000000000" pitchFamily="2" charset="2"/>
              </a:rPr>
              <a:t>κανονικοποίηση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l-GR" b="1" dirty="0"/>
              <a:t>ΜΟΡΦΗ ΜΟΝΤΕΛΟΥ</a:t>
            </a:r>
          </a:p>
          <a:p>
            <a:pPr marL="0" indent="0">
              <a:buNone/>
            </a:pPr>
            <a:r>
              <a:rPr lang="el-GR" dirty="0"/>
              <a:t>- 1 εσωτερικό στρώμα συνάρτησης ακτινικού τύπου (</a:t>
            </a:r>
            <a:r>
              <a:rPr lang="en-US" dirty="0"/>
              <a:t>RBF)</a:t>
            </a:r>
          </a:p>
          <a:p>
            <a:pPr marL="0" indent="0">
              <a:buNone/>
            </a:pPr>
            <a:r>
              <a:rPr lang="en-US" dirty="0"/>
              <a:t>- 1 dense layer </a:t>
            </a:r>
            <a:r>
              <a:rPr lang="el-GR" dirty="0"/>
              <a:t>με 1 έξοδο (πρόβλημα </a:t>
            </a:r>
            <a:r>
              <a:rPr lang="en-US" dirty="0"/>
              <a:t>regression)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RBF </a:t>
            </a:r>
            <a:r>
              <a:rPr lang="el-GR" dirty="0"/>
              <a:t>υλοποιήθηκε με τη δημιουργία ενός </a:t>
            </a:r>
            <a:r>
              <a:rPr lang="en-US" dirty="0"/>
              <a:t>custom layer </a:t>
            </a:r>
            <a:r>
              <a:rPr lang="el-GR" dirty="0"/>
              <a:t>που δέχεται σαν εισόδους τον αριθμό των νευρώνων εξόδου, το </a:t>
            </a:r>
            <a:r>
              <a:rPr lang="en-US" dirty="0"/>
              <a:t>gamma </a:t>
            </a:r>
            <a:r>
              <a:rPr lang="el-GR" dirty="0"/>
              <a:t>και τον</a:t>
            </a:r>
            <a:r>
              <a:rPr lang="en-US" dirty="0"/>
              <a:t> initializer </a:t>
            </a:r>
            <a:r>
              <a:rPr lang="el-GR" dirty="0"/>
              <a:t>των βαρών. Η μορφή της </a:t>
            </a:r>
            <a:r>
              <a:rPr lang="en-US" dirty="0"/>
              <a:t>RBF </a:t>
            </a:r>
            <a:r>
              <a:rPr lang="el-GR" dirty="0"/>
              <a:t>είναι </a:t>
            </a:r>
            <a:r>
              <a:rPr lang="en-US" b="1" dirty="0"/>
              <a:t>f(x)=e^(−</a:t>
            </a:r>
            <a:r>
              <a:rPr lang="el-GR" b="1" dirty="0"/>
              <a:t>γ∑(</a:t>
            </a:r>
            <a:r>
              <a:rPr lang="en-US" b="1" dirty="0"/>
              <a:t>x−</a:t>
            </a:r>
            <a:r>
              <a:rPr lang="el-GR" b="1" dirty="0"/>
              <a:t>μ)</a:t>
            </a:r>
            <a:r>
              <a:rPr lang="el-GR" b="1" baseline="30000" dirty="0">
                <a:latin typeface="+mj-lt"/>
                <a:ea typeface="Calibri" panose="020F0502020204030204" pitchFamily="34" charset="0"/>
              </a:rPr>
              <a:t>2</a:t>
            </a:r>
            <a:r>
              <a:rPr lang="el-GR" b="1" dirty="0"/>
              <a:t>)</a:t>
            </a:r>
            <a:r>
              <a:rPr lang="el-GR" dirty="0"/>
              <a:t>, όπου</a:t>
            </a:r>
            <a:r>
              <a:rPr lang="en-US" dirty="0"/>
              <a:t> </a:t>
            </a:r>
            <a:r>
              <a:rPr lang="el-GR" dirty="0"/>
              <a:t>γ=</a:t>
            </a:r>
            <a:r>
              <a:rPr lang="el-GR" dirty="0">
                <a:latin typeface="+mj-lt"/>
                <a:ea typeface="Calibri" panose="020F0502020204030204" pitchFamily="34" charset="0"/>
              </a:rPr>
              <a:t>1/</a:t>
            </a:r>
            <a:r>
              <a:rPr lang="en-US" dirty="0">
                <a:latin typeface="+mj-lt"/>
                <a:ea typeface="Calibri" panose="020F0502020204030204" pitchFamily="34" charset="0"/>
              </a:rPr>
              <a:t>r</a:t>
            </a:r>
            <a:r>
              <a:rPr lang="el-GR" baseline="30000" dirty="0">
                <a:latin typeface="+mj-lt"/>
                <a:ea typeface="Calibri" panose="020F0502020204030204" pitchFamily="34" charset="0"/>
              </a:rPr>
              <a:t>2</a:t>
            </a:r>
            <a:r>
              <a:rPr lang="en-US" dirty="0"/>
              <a:t>, </a:t>
            </a:r>
            <a:r>
              <a:rPr lang="el-GR" dirty="0"/>
              <a:t>μ το σύνολο των βαρών και χ το στοιχείο εισόδου.</a:t>
            </a:r>
            <a:endParaRPr lang="el-GR" dirty="0">
              <a:latin typeface="+mj-lt"/>
            </a:endParaRPr>
          </a:p>
        </p:txBody>
      </p:sp>
      <p:pic>
        <p:nvPicPr>
          <p:cNvPr id="4" name="Picture 3" descr="Radial Basis Functions Neural Networks — All we need to know | by Ramraj  Chandradevan | Towards Data Science">
            <a:extLst>
              <a:ext uri="{FF2B5EF4-FFF2-40B4-BE49-F238E27FC236}">
                <a16:creationId xmlns:a16="http://schemas.microsoft.com/office/drawing/2014/main" id="{3BF19BF8-4AFB-42B6-A669-81FC48CB8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32" y="3143324"/>
            <a:ext cx="2592070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4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2DE1-8A23-4297-AA2F-2AADD608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41" y="310157"/>
            <a:ext cx="11151013" cy="6237686"/>
          </a:xfrm>
        </p:spPr>
        <p:txBody>
          <a:bodyPr/>
          <a:lstStyle/>
          <a:p>
            <a:pPr marL="0" indent="0">
              <a:buNone/>
            </a:pPr>
            <a:r>
              <a:rPr lang="el-GR" u="sng" dirty="0"/>
              <a:t>Μεταβολή παραμέτρων</a:t>
            </a:r>
            <a:r>
              <a:rPr lang="el-GR" dirty="0"/>
              <a:t>			</a:t>
            </a:r>
            <a:endParaRPr lang="el-GR" u="sng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number of neurons</a:t>
            </a:r>
            <a:endParaRPr lang="el-G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gamma</a:t>
            </a:r>
            <a:endParaRPr lang="el-G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weight initializer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optimizer</a:t>
            </a: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Αξιολόγηση του μοντέλου </a:t>
            </a: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με τις μετρικές </a:t>
            </a:r>
            <a:r>
              <a:rPr lang="en-US" b="1" dirty="0">
                <a:sym typeface="Wingdings" panose="05000000000000000000" pitchFamily="2" charset="2"/>
              </a:rPr>
              <a:t>RMSE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b="1" dirty="0">
                <a:sym typeface="Wingdings" panose="05000000000000000000" pitchFamily="2" charset="2"/>
              </a:rPr>
              <a:t>R</a:t>
            </a:r>
            <a:r>
              <a:rPr lang="el-GR" b="1" baseline="30000" dirty="0">
                <a:latin typeface="+mj-lt"/>
                <a:ea typeface="Calibri" panose="020F0502020204030204" pitchFamily="34" charset="0"/>
              </a:rPr>
              <a:t>2</a:t>
            </a:r>
            <a:endParaRPr kumimoji="0" lang="el-GR" b="1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j-ea"/>
              <a:cs typeface="+mj-cs"/>
            </a:endParaRPr>
          </a:p>
          <a:p>
            <a:pPr marL="0" indent="0">
              <a:buNone/>
            </a:pPr>
            <a:endParaRPr lang="el-GR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Αποτελέσματα (μεταβολή νευρώνων)</a:t>
            </a:r>
            <a:endParaRPr lang="el-G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1631FC-9265-474D-97FB-84C3686D8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4227"/>
              </p:ext>
            </p:extLst>
          </p:nvPr>
        </p:nvGraphicFramePr>
        <p:xfrm>
          <a:off x="695088" y="3870785"/>
          <a:ext cx="5643570" cy="25780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4219">
                  <a:extLst>
                    <a:ext uri="{9D8B030D-6E8A-4147-A177-3AD203B41FA5}">
                      <a16:colId xmlns:a16="http://schemas.microsoft.com/office/drawing/2014/main" val="3087730641"/>
                    </a:ext>
                  </a:extLst>
                </a:gridCol>
                <a:gridCol w="692458">
                  <a:extLst>
                    <a:ext uri="{9D8B030D-6E8A-4147-A177-3AD203B41FA5}">
                      <a16:colId xmlns:a16="http://schemas.microsoft.com/office/drawing/2014/main" val="60795443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57228288"/>
                    </a:ext>
                  </a:extLst>
                </a:gridCol>
                <a:gridCol w="883724">
                  <a:extLst>
                    <a:ext uri="{9D8B030D-6E8A-4147-A177-3AD203B41FA5}">
                      <a16:colId xmlns:a16="http://schemas.microsoft.com/office/drawing/2014/main" val="3208309027"/>
                    </a:ext>
                  </a:extLst>
                </a:gridCol>
                <a:gridCol w="846029">
                  <a:extLst>
                    <a:ext uri="{9D8B030D-6E8A-4147-A177-3AD203B41FA5}">
                      <a16:colId xmlns:a16="http://schemas.microsoft.com/office/drawing/2014/main" val="3329156503"/>
                    </a:ext>
                  </a:extLst>
                </a:gridCol>
                <a:gridCol w="846330">
                  <a:extLst>
                    <a:ext uri="{9D8B030D-6E8A-4147-A177-3AD203B41FA5}">
                      <a16:colId xmlns:a16="http://schemas.microsoft.com/office/drawing/2014/main" val="808083626"/>
                    </a:ext>
                  </a:extLst>
                </a:gridCol>
                <a:gridCol w="806309">
                  <a:extLst>
                    <a:ext uri="{9D8B030D-6E8A-4147-A177-3AD203B41FA5}">
                      <a16:colId xmlns:a16="http://schemas.microsoft.com/office/drawing/2014/main" val="61477485"/>
                    </a:ext>
                  </a:extLst>
                </a:gridCol>
              </a:tblGrid>
              <a:tr h="36829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Neurons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Gamma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Initializer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Optimizer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(s)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9524063"/>
                  </a:ext>
                </a:extLst>
              </a:tr>
              <a:tr h="36829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KMeans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0.5718501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0.672987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76.7993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1834619"/>
                  </a:ext>
                </a:extLst>
              </a:tr>
              <a:tr h="36829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KMeans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0.5546002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0.692418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132.927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8282848"/>
                  </a:ext>
                </a:extLst>
              </a:tr>
              <a:tr h="36829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KMeans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0.5523710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0.694886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270.363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6847846"/>
                  </a:ext>
                </a:extLst>
              </a:tr>
              <a:tr h="36829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KMeans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0.5884207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0.653761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519.236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3709001"/>
                  </a:ext>
                </a:extLst>
              </a:tr>
              <a:tr h="36829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KMeans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0.5638919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0.682025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682.604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9507953"/>
                  </a:ext>
                </a:extLst>
              </a:tr>
              <a:tr h="36829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KMeans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0.8055997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0.351009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702.122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9631982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F34D28-3609-4901-989E-09ACEDD0402A}"/>
              </a:ext>
            </a:extLst>
          </p:cNvPr>
          <p:cNvSpPr txBox="1">
            <a:spLocks/>
          </p:cNvSpPr>
          <p:nvPr/>
        </p:nvSpPr>
        <p:spPr>
          <a:xfrm>
            <a:off x="5887699" y="409129"/>
            <a:ext cx="3630770" cy="28034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l-GR" dirty="0">
                <a:sym typeface="Wingdings" panose="05000000000000000000" pitchFamily="2" charset="2"/>
              </a:rPr>
              <a:t>- καλύτερο μοντέλο για αριθμό νευρώνων ίσο με </a:t>
            </a:r>
            <a:r>
              <a:rPr lang="el-GR" b="1" dirty="0">
                <a:sym typeface="Wingdings" panose="05000000000000000000" pitchFamily="2" charset="2"/>
              </a:rPr>
              <a:t>2000</a:t>
            </a:r>
            <a:r>
              <a:rPr lang="el-GR" dirty="0">
                <a:sym typeface="Wingdings" panose="05000000000000000000" pitchFamily="2" charset="2"/>
              </a:rPr>
              <a:t> και </a:t>
            </a:r>
            <a:r>
              <a:rPr lang="el-GR" b="1" dirty="0">
                <a:sym typeface="Wingdings" panose="05000000000000000000" pitchFamily="2" charset="2"/>
              </a:rPr>
              <a:t>4000</a:t>
            </a:r>
            <a:r>
              <a:rPr lang="el-GR" dirty="0">
                <a:sym typeface="Wingdings" panose="05000000000000000000" pitchFamily="2" charset="2"/>
              </a:rPr>
              <a:t>, με το </a:t>
            </a:r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l-GR" baseline="30000" dirty="0">
                <a:latin typeface="+mj-lt"/>
                <a:ea typeface="Calibri" panose="020F0502020204030204" pitchFamily="34" charset="0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να αγγίζει το 70% (μετρική αντίστοιχη του </a:t>
            </a:r>
            <a:r>
              <a:rPr lang="en-US" dirty="0">
                <a:sym typeface="Wingdings" panose="05000000000000000000" pitchFamily="2" charset="2"/>
              </a:rPr>
              <a:t>accuracy)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dirty="0">
                <a:sym typeface="Wingdings" panose="05000000000000000000" pitchFamily="2" charset="2"/>
              </a:rPr>
              <a:t>- όσο αυξάνεται ο αριθμός των νευρώνων αυξάνεται και ο χρόνος αυτονόητα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dirty="0">
                <a:sym typeface="Wingdings" panose="05000000000000000000" pitchFamily="2" charset="2"/>
              </a:rPr>
              <a:t>- στην 2</a:t>
            </a:r>
            <a:r>
              <a:rPr lang="el-GR" baseline="30000" dirty="0">
                <a:sym typeface="Wingdings" panose="05000000000000000000" pitchFamily="2" charset="2"/>
              </a:rPr>
              <a:t>η</a:t>
            </a:r>
            <a:r>
              <a:rPr lang="el-GR" dirty="0">
                <a:sym typeface="Wingdings" panose="05000000000000000000" pitchFamily="2" charset="2"/>
              </a:rPr>
              <a:t> περίπτωση των 10000 νευρώνων έχουμε </a:t>
            </a:r>
            <a:r>
              <a:rPr lang="en-US" dirty="0">
                <a:sym typeface="Wingdings" panose="05000000000000000000" pitchFamily="2" charset="2"/>
              </a:rPr>
              <a:t>overtraining </a:t>
            </a:r>
            <a:r>
              <a:rPr lang="el-GR" dirty="0">
                <a:sym typeface="Wingdings" panose="05000000000000000000" pitchFamily="2" charset="2"/>
              </a:rPr>
              <a:t>όπως φαίνεται και στο σχήμα 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685A97-16AC-455E-BA79-E287D51A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292" y="3870785"/>
            <a:ext cx="2798445" cy="201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AD04248-3909-48D6-9CA9-E3D3E4F317E3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338658" y="5883735"/>
            <a:ext cx="1702857" cy="37101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4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0CAC-4B6B-4498-A550-0EEB7590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8" y="410166"/>
            <a:ext cx="6165668" cy="6008051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Αποτελέσματα (μεταβολή </a:t>
            </a: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gamma</a:t>
            </a: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)</a:t>
            </a: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		</a:t>
            </a: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																									  </a:t>
            </a: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				</a:t>
            </a: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													</a:t>
            </a: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l-GR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Αποτελέσματα (μεταβολή </a:t>
            </a: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weight initializer</a:t>
            </a: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l-GR" dirty="0"/>
          </a:p>
          <a:p>
            <a:endParaRPr lang="el-G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E6F7E6-8510-4766-BDDC-42085E18F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15321"/>
              </p:ext>
            </p:extLst>
          </p:nvPr>
        </p:nvGraphicFramePr>
        <p:xfrm>
          <a:off x="398660" y="790462"/>
          <a:ext cx="6019556" cy="2092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9992">
                  <a:extLst>
                    <a:ext uri="{9D8B030D-6E8A-4147-A177-3AD203B41FA5}">
                      <a16:colId xmlns:a16="http://schemas.microsoft.com/office/drawing/2014/main" val="879026642"/>
                    </a:ext>
                  </a:extLst>
                </a:gridCol>
                <a:gridCol w="745922">
                  <a:extLst>
                    <a:ext uri="{9D8B030D-6E8A-4147-A177-3AD203B41FA5}">
                      <a16:colId xmlns:a16="http://schemas.microsoft.com/office/drawing/2014/main" val="1789650645"/>
                    </a:ext>
                  </a:extLst>
                </a:gridCol>
                <a:gridCol w="833352">
                  <a:extLst>
                    <a:ext uri="{9D8B030D-6E8A-4147-A177-3AD203B41FA5}">
                      <a16:colId xmlns:a16="http://schemas.microsoft.com/office/drawing/2014/main" val="3194099501"/>
                    </a:ext>
                  </a:extLst>
                </a:gridCol>
                <a:gridCol w="894840">
                  <a:extLst>
                    <a:ext uri="{9D8B030D-6E8A-4147-A177-3AD203B41FA5}">
                      <a16:colId xmlns:a16="http://schemas.microsoft.com/office/drawing/2014/main" val="1826920657"/>
                    </a:ext>
                  </a:extLst>
                </a:gridCol>
                <a:gridCol w="923108">
                  <a:extLst>
                    <a:ext uri="{9D8B030D-6E8A-4147-A177-3AD203B41FA5}">
                      <a16:colId xmlns:a16="http://schemas.microsoft.com/office/drawing/2014/main" val="1308295888"/>
                    </a:ext>
                  </a:extLst>
                </a:gridCol>
                <a:gridCol w="1012225">
                  <a:extLst>
                    <a:ext uri="{9D8B030D-6E8A-4147-A177-3AD203B41FA5}">
                      <a16:colId xmlns:a16="http://schemas.microsoft.com/office/drawing/2014/main" val="4142986781"/>
                    </a:ext>
                  </a:extLst>
                </a:gridCol>
                <a:gridCol w="860117">
                  <a:extLst>
                    <a:ext uri="{9D8B030D-6E8A-4147-A177-3AD203B41FA5}">
                      <a16:colId xmlns:a16="http://schemas.microsoft.com/office/drawing/2014/main" val="3677966955"/>
                    </a:ext>
                  </a:extLst>
                </a:gridCol>
              </a:tblGrid>
              <a:tr h="29886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Neurons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Initializer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Optimizer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(s)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3624036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0.72538482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0.473816854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271.0691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982943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0.68561467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0.529932514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261.4467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254742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4000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0.60747328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0.630976202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274.4321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731316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0.50274111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0.747251367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275.5470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2819328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0.75125290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0.435619068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275.5609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1636424"/>
                  </a:ext>
                </a:extLst>
              </a:tr>
              <a:tr h="298868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0.99999484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0.000010306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262.6518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353709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8F4ED6-6C7D-4388-ACDD-20625537D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80243"/>
              </p:ext>
            </p:extLst>
          </p:nvPr>
        </p:nvGraphicFramePr>
        <p:xfrm>
          <a:off x="398660" y="3749494"/>
          <a:ext cx="6019555" cy="2318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257">
                  <a:extLst>
                    <a:ext uri="{9D8B030D-6E8A-4147-A177-3AD203B41FA5}">
                      <a16:colId xmlns:a16="http://schemas.microsoft.com/office/drawing/2014/main" val="4020638095"/>
                    </a:ext>
                  </a:extLst>
                </a:gridCol>
                <a:gridCol w="748826">
                  <a:extLst>
                    <a:ext uri="{9D8B030D-6E8A-4147-A177-3AD203B41FA5}">
                      <a16:colId xmlns:a16="http://schemas.microsoft.com/office/drawing/2014/main" val="2822072814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3295710254"/>
                    </a:ext>
                  </a:extLst>
                </a:gridCol>
                <a:gridCol w="905767">
                  <a:extLst>
                    <a:ext uri="{9D8B030D-6E8A-4147-A177-3AD203B41FA5}">
                      <a16:colId xmlns:a16="http://schemas.microsoft.com/office/drawing/2014/main" val="859911820"/>
                    </a:ext>
                  </a:extLst>
                </a:gridCol>
                <a:gridCol w="962718">
                  <a:extLst>
                    <a:ext uri="{9D8B030D-6E8A-4147-A177-3AD203B41FA5}">
                      <a16:colId xmlns:a16="http://schemas.microsoft.com/office/drawing/2014/main" val="751673787"/>
                    </a:ext>
                  </a:extLst>
                </a:gridCol>
                <a:gridCol w="1065577">
                  <a:extLst>
                    <a:ext uri="{9D8B030D-6E8A-4147-A177-3AD203B41FA5}">
                      <a16:colId xmlns:a16="http://schemas.microsoft.com/office/drawing/2014/main" val="3077412432"/>
                    </a:ext>
                  </a:extLst>
                </a:gridCol>
                <a:gridCol w="782269">
                  <a:extLst>
                    <a:ext uri="{9D8B030D-6E8A-4147-A177-3AD203B41FA5}">
                      <a16:colId xmlns:a16="http://schemas.microsoft.com/office/drawing/2014/main" val="3014899896"/>
                    </a:ext>
                  </a:extLst>
                </a:gridCol>
              </a:tblGrid>
              <a:tr h="301021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Initializer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Neurons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Optimizer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(s)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7056875"/>
                  </a:ext>
                </a:extLst>
              </a:tr>
              <a:tr h="301021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Uniform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0.60873197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0.629445388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190.1418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9431569"/>
                  </a:ext>
                </a:extLst>
              </a:tr>
              <a:tr h="301021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Zeros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0.60666143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0.631961901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189.1458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6012996"/>
                  </a:ext>
                </a:extLst>
              </a:tr>
              <a:tr h="371320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normal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0.60992520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0.627991246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188.9637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8715598"/>
                  </a:ext>
                </a:extLst>
              </a:tr>
              <a:tr h="371320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 normal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0.58562974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0.657037802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189.2821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663052"/>
                  </a:ext>
                </a:extLst>
              </a:tr>
              <a:tr h="371320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Glorot normal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0.62893328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0.604442917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190.1398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8707468"/>
                  </a:ext>
                </a:extLst>
              </a:tr>
              <a:tr h="301021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Kmeans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0.55419098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0.692872347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268.1642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6161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A3F91B-891C-41BF-A75D-455772D1F5C7}"/>
              </a:ext>
            </a:extLst>
          </p:cNvPr>
          <p:cNvSpPr txBox="1">
            <a:spLocks/>
          </p:cNvSpPr>
          <p:nvPr/>
        </p:nvSpPr>
        <p:spPr>
          <a:xfrm>
            <a:off x="6418215" y="735252"/>
            <a:ext cx="3474722" cy="5140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l-GR" dirty="0">
                <a:sym typeface="Wingdings" panose="05000000000000000000" pitchFamily="2" charset="2"/>
              </a:rPr>
              <a:t>- καλύτερες μετρικές για </a:t>
            </a:r>
            <a:r>
              <a:rPr lang="en-US" b="1" dirty="0">
                <a:sym typeface="Wingdings" panose="05000000000000000000" pitchFamily="2" charset="2"/>
              </a:rPr>
              <a:t>gamma=1</a:t>
            </a:r>
            <a:r>
              <a:rPr lang="el-GR" dirty="0">
                <a:sym typeface="Wingdings" panose="05000000000000000000" pitchFamily="2" charset="2"/>
              </a:rPr>
              <a:t> (λογική τιμή), πολύ κακά αποτελέσματα για μεγάλο </a:t>
            </a:r>
            <a:r>
              <a:rPr lang="en-US" dirty="0">
                <a:sym typeface="Wingdings" panose="05000000000000000000" pitchFamily="2" charset="2"/>
              </a:rPr>
              <a:t>gamma (</a:t>
            </a:r>
            <a:r>
              <a:rPr lang="el-GR" dirty="0">
                <a:sym typeface="Wingdings" panose="05000000000000000000" pitchFamily="2" charset="2"/>
              </a:rPr>
              <a:t>η κάθε ακτίνα περιλαμβάνει μόνο ένα στοιχείο)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dirty="0">
                <a:sym typeface="Wingdings" panose="05000000000000000000" pitchFamily="2" charset="2"/>
              </a:rPr>
              <a:t>- ο χρόνος δε φαίνεται να επηρεάζεται από το </a:t>
            </a:r>
            <a:r>
              <a:rPr lang="en-US" dirty="0">
                <a:sym typeface="Wingdings" panose="05000000000000000000" pitchFamily="2" charset="2"/>
              </a:rPr>
              <a:t>gamma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l-GR" dirty="0">
                <a:sym typeface="Wingdings" panose="05000000000000000000" pitchFamily="2" charset="2"/>
              </a:rPr>
              <a:t>καλύτερα αποτελέσματα για την αρχικοποίηση με </a:t>
            </a:r>
            <a:r>
              <a:rPr lang="en-US" b="1" dirty="0">
                <a:sym typeface="Wingdings" panose="05000000000000000000" pitchFamily="2" charset="2"/>
              </a:rPr>
              <a:t>KMeans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l-GR" dirty="0">
                <a:sym typeface="Wingdings" panose="05000000000000000000" pitchFamily="2" charset="2"/>
              </a:rPr>
              <a:t>σχολιάζεται πως γίνεται με </a:t>
            </a:r>
            <a:r>
              <a:rPr lang="en-US" dirty="0">
                <a:sym typeface="Wingdings" panose="05000000000000000000" pitchFamily="2" charset="2"/>
              </a:rPr>
              <a:t>custom </a:t>
            </a:r>
            <a:r>
              <a:rPr lang="el-GR" dirty="0">
                <a:sym typeface="Wingdings" panose="05000000000000000000" pitchFamily="2" charset="2"/>
              </a:rPr>
              <a:t>συνάρτηση), ο χρόνος είναι αυξημένος καθώς τα βάρη δεν παίρνουν τιμές κατευθείαν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039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E181-281E-4234-95E3-5AE59EF2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08" y="453709"/>
            <a:ext cx="8596668" cy="6095137"/>
          </a:xfrm>
        </p:spPr>
        <p:txBody>
          <a:bodyPr/>
          <a:lstStyle/>
          <a:p>
            <a:pPr marL="0" indent="0">
              <a:buNone/>
            </a:pP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Αποτελέσματα (μεταβολή </a:t>
            </a: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optimizer</a:t>
            </a: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)</a:t>
            </a: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endParaRPr lang="en-US" dirty="0">
              <a:solidFill>
                <a:srgbClr val="90C226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K-nearest neighbors</a:t>
            </a:r>
          </a:p>
          <a:p>
            <a:pPr marL="0" indent="0">
              <a:buNone/>
            </a:pP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	</a:t>
            </a:r>
            <a:r>
              <a:rPr lang="el-GR" dirty="0">
                <a:solidFill>
                  <a:srgbClr val="90C226"/>
                </a:solidFill>
                <a:ea typeface="+mj-ea"/>
                <a:cs typeface="+mj-cs"/>
              </a:rPr>
              <a:t>																									  </a:t>
            </a:r>
            <a:r>
              <a:rPr lang="en-US" dirty="0">
                <a:solidFill>
                  <a:srgbClr val="90C226"/>
                </a:solidFill>
                <a:ea typeface="+mj-ea"/>
                <a:cs typeface="+mj-cs"/>
              </a:rPr>
              <a:t>				</a:t>
            </a:r>
          </a:p>
          <a:p>
            <a:endParaRPr lang="el-G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7A8EE0-5CD9-4176-997A-263DC5F4F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851"/>
              </p:ext>
            </p:extLst>
          </p:nvPr>
        </p:nvGraphicFramePr>
        <p:xfrm>
          <a:off x="738295" y="835366"/>
          <a:ext cx="6038850" cy="28568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3985">
                  <a:extLst>
                    <a:ext uri="{9D8B030D-6E8A-4147-A177-3AD203B41FA5}">
                      <a16:colId xmlns:a16="http://schemas.microsoft.com/office/drawing/2014/main" val="956668025"/>
                    </a:ext>
                  </a:extLst>
                </a:gridCol>
                <a:gridCol w="759935">
                  <a:extLst>
                    <a:ext uri="{9D8B030D-6E8A-4147-A177-3AD203B41FA5}">
                      <a16:colId xmlns:a16="http://schemas.microsoft.com/office/drawing/2014/main" val="3767899976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617397300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185866368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865489399"/>
                    </a:ext>
                  </a:extLst>
                </a:gridCol>
                <a:gridCol w="1123376">
                  <a:extLst>
                    <a:ext uri="{9D8B030D-6E8A-4147-A177-3AD203B41FA5}">
                      <a16:colId xmlns:a16="http://schemas.microsoft.com/office/drawing/2014/main" val="199334751"/>
                    </a:ext>
                  </a:extLst>
                </a:gridCol>
                <a:gridCol w="784777">
                  <a:extLst>
                    <a:ext uri="{9D8B030D-6E8A-4147-A177-3AD203B41FA5}">
                      <a16:colId xmlns:a16="http://schemas.microsoft.com/office/drawing/2014/main" val="3675842731"/>
                    </a:ext>
                  </a:extLst>
                </a:gridCol>
              </a:tblGrid>
              <a:tr h="296545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Optimizer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Neurons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Initializer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(s)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7779686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Adam lr=0.001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0.55789208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0.6887564230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238.6215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821042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SGD lr=0.01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0.93848185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0.1192518003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237.4506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4008035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SGD   lr=0.1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KMeans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0.68259695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0.5340614026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267.5123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6297767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RMSprop lr=0.001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0.84299083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0.2893664443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243.2992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1643529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RMSprop lr=0.1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0.61685645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0.6194881146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261.4333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1704521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Adadelta lr=0.001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KMeans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0.71174902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0.4934133268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243.9120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9605618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Adadelta lr=1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4000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ΚΜ</a:t>
                      </a:r>
                      <a:r>
                        <a:rPr lang="en-US" sz="1200">
                          <a:effectLst/>
                        </a:rPr>
                        <a:t>eans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0.53378634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0.715072142</a:t>
                      </a:r>
                      <a:r>
                        <a:rPr lang="el-GR" sz="1200" dirty="0">
                          <a:effectLst/>
                        </a:rPr>
                        <a:t>3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233.2708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87336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89840F-F050-4692-A144-1CFFF1F5BBDB}"/>
              </a:ext>
            </a:extLst>
          </p:cNvPr>
          <p:cNvSpPr txBox="1">
            <a:spLocks/>
          </p:cNvSpPr>
          <p:nvPr/>
        </p:nvSpPr>
        <p:spPr>
          <a:xfrm>
            <a:off x="6864232" y="835366"/>
            <a:ext cx="2784865" cy="296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l-GR" dirty="0">
                <a:sym typeface="Wingdings" panose="05000000000000000000" pitchFamily="2" charset="2"/>
              </a:rPr>
              <a:t>- καλύτερη συμπεριφορά παρουσιάζει το μοντέλο με </a:t>
            </a:r>
            <a:r>
              <a:rPr lang="en-US" dirty="0">
                <a:sym typeface="Wingdings" panose="05000000000000000000" pitchFamily="2" charset="2"/>
              </a:rPr>
              <a:t>optimizer </a:t>
            </a:r>
            <a:r>
              <a:rPr lang="el-GR" dirty="0">
                <a:sym typeface="Wingdings" panose="05000000000000000000" pitchFamily="2" charset="2"/>
              </a:rPr>
              <a:t>τον </a:t>
            </a:r>
            <a:r>
              <a:rPr lang="en-US" b="1" dirty="0">
                <a:sym typeface="Wingdings" panose="05000000000000000000" pitchFamily="2" charset="2"/>
              </a:rPr>
              <a:t>Adadel</a:t>
            </a:r>
            <a:r>
              <a:rPr lang="el-GR" b="1" dirty="0">
                <a:sym typeface="Wingdings" panose="05000000000000000000" pitchFamily="2" charset="2"/>
              </a:rPr>
              <a:t>-</a:t>
            </a:r>
            <a:r>
              <a:rPr lang="en-US" b="1" dirty="0">
                <a:sym typeface="Wingdings" panose="05000000000000000000" pitchFamily="2" charset="2"/>
              </a:rPr>
              <a:t>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και μετά με τον κλασ-σικό </a:t>
            </a:r>
            <a:r>
              <a:rPr lang="en-US" b="1" dirty="0">
                <a:sym typeface="Wingdings" panose="05000000000000000000" pitchFamily="2" charset="2"/>
              </a:rPr>
              <a:t>Adam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dirty="0">
                <a:sym typeface="Wingdings" panose="05000000000000000000" pitchFamily="2" charset="2"/>
              </a:rPr>
              <a:t>- γενικότερα μεγαλύτε-ρος ρυθμό εκμάθησης φαίνεται να παρουσιάζει καλύτερα αποτελέσματα, ίσως λόγω των λίγων σχετικά </a:t>
            </a:r>
            <a:r>
              <a:rPr lang="en-US" dirty="0">
                <a:sym typeface="Wingdings" panose="05000000000000000000" pitchFamily="2" charset="2"/>
              </a:rPr>
              <a:t>epochs (80)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F67591-76FC-4B1E-89B5-27EF6027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93039"/>
              </p:ext>
            </p:extLst>
          </p:nvPr>
        </p:nvGraphicFramePr>
        <p:xfrm>
          <a:off x="738295" y="4465217"/>
          <a:ext cx="4861316" cy="19390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5071">
                  <a:extLst>
                    <a:ext uri="{9D8B030D-6E8A-4147-A177-3AD203B41FA5}">
                      <a16:colId xmlns:a16="http://schemas.microsoft.com/office/drawing/2014/main" val="1030836971"/>
                    </a:ext>
                  </a:extLst>
                </a:gridCol>
                <a:gridCol w="1215587">
                  <a:extLst>
                    <a:ext uri="{9D8B030D-6E8A-4147-A177-3AD203B41FA5}">
                      <a16:colId xmlns:a16="http://schemas.microsoft.com/office/drawing/2014/main" val="3350020247"/>
                    </a:ext>
                  </a:extLst>
                </a:gridCol>
                <a:gridCol w="1215071">
                  <a:extLst>
                    <a:ext uri="{9D8B030D-6E8A-4147-A177-3AD203B41FA5}">
                      <a16:colId xmlns:a16="http://schemas.microsoft.com/office/drawing/2014/main" val="96635722"/>
                    </a:ext>
                  </a:extLst>
                </a:gridCol>
                <a:gridCol w="1215587">
                  <a:extLst>
                    <a:ext uri="{9D8B030D-6E8A-4147-A177-3AD203B41FA5}">
                      <a16:colId xmlns:a16="http://schemas.microsoft.com/office/drawing/2014/main" val="2480301158"/>
                    </a:ext>
                  </a:extLst>
                </a:gridCol>
              </a:tblGrid>
              <a:tr h="484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(s)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9129787"/>
                  </a:ext>
                </a:extLst>
              </a:tr>
              <a:tr h="484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0.70036062474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0.50949499530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0.26005721092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9763331"/>
                  </a:ext>
                </a:extLst>
              </a:tr>
              <a:tr h="484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0.57827796966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0.66559458979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0.37808656692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0979250"/>
                  </a:ext>
                </a:extLst>
              </a:tr>
              <a:tr h="48476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0.56945160368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0.67572487105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0.41809487342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965805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1836C-1217-49B8-A746-3A81B59EA18B}"/>
              </a:ext>
            </a:extLst>
          </p:cNvPr>
          <p:cNvSpPr txBox="1">
            <a:spLocks/>
          </p:cNvSpPr>
          <p:nvPr/>
        </p:nvSpPr>
        <p:spPr>
          <a:xfrm>
            <a:off x="5686698" y="4651898"/>
            <a:ext cx="3962399" cy="2123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l-GR" dirty="0">
                <a:sym typeface="Wingdings" panose="05000000000000000000" pitchFamily="2" charset="2"/>
              </a:rPr>
              <a:t>- ο αλγόριθμος </a:t>
            </a:r>
            <a:r>
              <a:rPr lang="en-US" dirty="0">
                <a:sym typeface="Wingdings" panose="05000000000000000000" pitchFamily="2" charset="2"/>
              </a:rPr>
              <a:t>k-nearest neighbors </a:t>
            </a:r>
            <a:r>
              <a:rPr lang="el-GR" dirty="0">
                <a:sym typeface="Wingdings" panose="05000000000000000000" pitchFamily="2" charset="2"/>
              </a:rPr>
              <a:t>παρουσιάζει πολύ ενθαρρυντικά αποτελέσματα σε πολύ μικρότερους χρόνους σε σχέση με το </a:t>
            </a:r>
            <a:r>
              <a:rPr lang="en-US" dirty="0">
                <a:sym typeface="Wingdings" panose="05000000000000000000" pitchFamily="2" charset="2"/>
              </a:rPr>
              <a:t>RBF</a:t>
            </a:r>
            <a:r>
              <a:rPr lang="el-GR" dirty="0">
                <a:sym typeface="Wingdings" panose="05000000000000000000" pitchFamily="2" charset="2"/>
              </a:rPr>
              <a:t>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θα ήταν σίγουρα καλή εναλλακτική για το συγκεκριμένο πρόβλημα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658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E5016A-A02B-420F-A9CE-2AACD6CFD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sz="3600" dirty="0"/>
              <a:t>Ευχαριστώ πολύ για το χρόνο σας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33C78F-5FA7-424A-8A1F-F98BAD2E5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Ερωτήσεις - Σχόλια</a:t>
            </a:r>
          </a:p>
        </p:txBody>
      </p:sp>
    </p:spTree>
    <p:extLst>
      <p:ext uri="{BB962C8B-B14F-4D97-AF65-F5344CB8AC3E}">
        <p14:creationId xmlns:p14="http://schemas.microsoft.com/office/powerpoint/2010/main" val="152152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5347-768D-4D06-B159-CE5AA687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986" y="609600"/>
            <a:ext cx="8596668" cy="1320800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ΕΡΓΑΣΙΑ 1</a:t>
            </a:r>
            <a:br>
              <a:rPr lang="el-GR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 LAYER PERCEPTRON (MLP)</a:t>
            </a:r>
            <a:br>
              <a:rPr lang="en-US" dirty="0"/>
            </a:br>
            <a:endParaRPr lang="el-GR" dirty="0"/>
          </a:p>
        </p:txBody>
      </p:sp>
      <p:sp>
        <p:nvSpPr>
          <p:cNvPr id="1068" name="Content Placeholder 2">
            <a:extLst>
              <a:ext uri="{FF2B5EF4-FFF2-40B4-BE49-F238E27FC236}">
                <a16:creationId xmlns:a16="http://schemas.microsoft.com/office/drawing/2014/main" id="{850D873D-3E06-4631-B777-FB21B4D23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799" y="1819260"/>
            <a:ext cx="3368279" cy="455308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l-GR" sz="2000" dirty="0"/>
              <a:t>Πρόβλημα </a:t>
            </a:r>
            <a:r>
              <a:rPr lang="el-GR" sz="2000" b="1" dirty="0"/>
              <a:t>ταξινόμησης (</a:t>
            </a:r>
            <a:r>
              <a:rPr lang="en-US" sz="2000" b="1" dirty="0"/>
              <a:t>classification) </a:t>
            </a:r>
            <a:r>
              <a:rPr lang="el-GR" sz="2000" dirty="0"/>
              <a:t>με τη χρήση ενός </a:t>
            </a:r>
            <a:r>
              <a:rPr lang="en-US" sz="2000" dirty="0"/>
              <a:t>MLP, </a:t>
            </a:r>
            <a:r>
              <a:rPr lang="el-GR" sz="2000" dirty="0"/>
              <a:t>το οποίο εκπαιδεύεται με αλγόριθμο </a:t>
            </a:r>
            <a:r>
              <a:rPr lang="en-US" sz="2000" dirty="0"/>
              <a:t>back-propagation.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Dataset: </a:t>
            </a:r>
            <a:r>
              <a:rPr lang="en-US" sz="2000" b="1" dirty="0"/>
              <a:t>cifar-10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60,000 32x32 </a:t>
            </a:r>
            <a:r>
              <a:rPr lang="el-GR" sz="2000" dirty="0">
                <a:sym typeface="Wingdings" panose="05000000000000000000" pitchFamily="2" charset="2"/>
              </a:rPr>
              <a:t>εικόνες που κατηγοριοποιούνται σε 10 κλάσεις (χωρισμός σε 50,000 </a:t>
            </a:r>
            <a:r>
              <a:rPr lang="en-US" sz="2000" dirty="0">
                <a:sym typeface="Wingdings" panose="05000000000000000000" pitchFamily="2" charset="2"/>
              </a:rPr>
              <a:t>training </a:t>
            </a:r>
            <a:r>
              <a:rPr lang="el-GR" sz="2000" dirty="0">
                <a:sym typeface="Wingdings" panose="05000000000000000000" pitchFamily="2" charset="2"/>
              </a:rPr>
              <a:t>&amp; 10,000 </a:t>
            </a:r>
            <a:r>
              <a:rPr lang="en-US" sz="2000" dirty="0">
                <a:sym typeface="Wingdings" panose="05000000000000000000" pitchFamily="2" charset="2"/>
              </a:rPr>
              <a:t>testing data)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l-GR" sz="2000" dirty="0">
                <a:sym typeface="Wingdings" panose="05000000000000000000" pitchFamily="2" charset="2"/>
              </a:rPr>
              <a:t>Χρησιμοποιήθηκε ολόκληρη η είσοδος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l-GR" sz="2000" dirty="0">
                <a:sym typeface="Wingdings" panose="05000000000000000000" pitchFamily="2" charset="2"/>
              </a:rPr>
              <a:t>δεν μελετήθηκε </a:t>
            </a:r>
            <a:r>
              <a:rPr lang="en-US" sz="2000" dirty="0">
                <a:sym typeface="Wingdings" panose="05000000000000000000" pitchFamily="2" charset="2"/>
              </a:rPr>
              <a:t>PCA </a:t>
            </a:r>
            <a:r>
              <a:rPr lang="el-GR" sz="2000" dirty="0">
                <a:sym typeface="Wingdings" panose="05000000000000000000" pitchFamily="2" charset="2"/>
              </a:rPr>
              <a:t>στη διαδικασία.</a:t>
            </a:r>
            <a:endParaRPr lang="el-GR" sz="2000" dirty="0"/>
          </a:p>
        </p:txBody>
      </p:sp>
      <p:pic>
        <p:nvPicPr>
          <p:cNvPr id="1026" name="Picture 2" descr="CIFAR-10 Dataset | Papers With Code">
            <a:extLst>
              <a:ext uri="{FF2B5EF4-FFF2-40B4-BE49-F238E27FC236}">
                <a16:creationId xmlns:a16="http://schemas.microsoft.com/office/drawing/2014/main" id="{9E2FE9C4-8513-41EA-B1F4-36889735C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6" r="3" b="3819"/>
          <a:stretch/>
        </p:blipFill>
        <p:spPr bwMode="auto">
          <a:xfrm>
            <a:off x="628986" y="1930400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4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9837-CA29-41A5-A70D-0F9F0A8E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l-GR" dirty="0"/>
              <a:t>Κ-</a:t>
            </a:r>
            <a:r>
              <a:rPr lang="en-US" dirty="0"/>
              <a:t>nearest neighbor &amp; Nearest centroid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0110-DF06-4DD0-9A5E-82A93E7E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02" y="1219200"/>
            <a:ext cx="8596668" cy="5287617"/>
          </a:xfrm>
        </p:spPr>
        <p:txBody>
          <a:bodyPr>
            <a:normAutofit/>
          </a:bodyPr>
          <a:lstStyle/>
          <a:p>
            <a:r>
              <a:rPr lang="en-US" b="1" dirty="0"/>
              <a:t>K-nearest neighbors (k=1 &amp; k=3)</a:t>
            </a:r>
          </a:p>
          <a:p>
            <a:pPr marL="0" indent="0">
              <a:buNone/>
            </a:pPr>
            <a:r>
              <a:rPr lang="el-GR" dirty="0"/>
              <a:t>- </a:t>
            </a:r>
            <a:r>
              <a:rPr lang="en-US" dirty="0"/>
              <a:t>32x32x3 </a:t>
            </a:r>
            <a:r>
              <a:rPr lang="en-US" dirty="0">
                <a:sym typeface="Wingdings" panose="05000000000000000000" pitchFamily="2" charset="2"/>
              </a:rPr>
              <a:t> vector </a:t>
            </a:r>
            <a:r>
              <a:rPr lang="el-GR" dirty="0">
                <a:sym typeface="Wingdings" panose="05000000000000000000" pitchFamily="2" charset="2"/>
              </a:rPr>
              <a:t>3</a:t>
            </a:r>
            <a:r>
              <a:rPr lang="en-US" dirty="0">
                <a:sym typeface="Wingdings" panose="05000000000000000000" pitchFamily="2" charset="2"/>
              </a:rPr>
              <a:t>072 </a:t>
            </a:r>
            <a:r>
              <a:rPr lang="el-GR" dirty="0">
                <a:sym typeface="Wingdings" panose="05000000000000000000" pitchFamily="2" charset="2"/>
              </a:rPr>
              <a:t>στοιχείων</a:t>
            </a: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- υπολογισμός της ευκλείδειας απόστασης από τους γείτονες</a:t>
            </a: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- επιλογή της κλάσης της πλειοψηφίας των γειτόνων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Nearest centroid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παρ</a:t>
            </a:r>
            <a:r>
              <a:rPr lang="el-GR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όμοια προεργασία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υπολογισμός της απόστασης από το κέντρο της κάθε κλάσης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endParaRPr kumimoji="0" lang="el-G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l-G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Συμπεράσματα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- Κακή σχετικά απόδοση και στις δύο περιπτώσεις</a:t>
            </a: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- Καλύτερη απόδοση </a:t>
            </a:r>
            <a:r>
              <a:rPr lang="en-US" dirty="0">
                <a:sym typeface="Wingdings" panose="05000000000000000000" pitchFamily="2" charset="2"/>
              </a:rPr>
              <a:t>k-nearest neighbor </a:t>
            </a:r>
            <a:r>
              <a:rPr lang="el-GR" dirty="0">
                <a:sym typeface="Wingdings" panose="05000000000000000000" pitchFamily="2" charset="2"/>
              </a:rPr>
              <a:t>με </a:t>
            </a:r>
            <a:r>
              <a:rPr lang="en-US" dirty="0">
                <a:sym typeface="Wingdings" panose="05000000000000000000" pitchFamily="2" charset="2"/>
              </a:rPr>
              <a:t>k=1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l-GR" dirty="0">
                <a:sym typeface="Wingdings" panose="05000000000000000000" pitchFamily="2" charset="2"/>
              </a:rPr>
              <a:t>αποφυγή συμπερίληψης </a:t>
            </a:r>
            <a:r>
              <a:rPr lang="en-US" dirty="0">
                <a:sym typeface="Wingdings" panose="05000000000000000000" pitchFamily="2" charset="2"/>
              </a:rPr>
              <a:t>misclassified </a:t>
            </a:r>
            <a:r>
              <a:rPr lang="el-GR" dirty="0">
                <a:sym typeface="Wingdings" panose="05000000000000000000" pitchFamily="2" charset="2"/>
              </a:rPr>
              <a:t>γειτόνων)</a:t>
            </a: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- Πολύ μικρότερος χρόνος στο </a:t>
            </a:r>
            <a:r>
              <a:rPr lang="en-US" dirty="0">
                <a:sym typeface="Wingdings" panose="05000000000000000000" pitchFamily="2" charset="2"/>
              </a:rPr>
              <a:t>nearest centroid</a:t>
            </a:r>
            <a:endParaRPr lang="el-GR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BBE64-DB11-46FE-B6E9-C79300EB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64634"/>
              </p:ext>
            </p:extLst>
          </p:nvPr>
        </p:nvGraphicFramePr>
        <p:xfrm>
          <a:off x="6096000" y="4214192"/>
          <a:ext cx="3803474" cy="2292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280">
                  <a:extLst>
                    <a:ext uri="{9D8B030D-6E8A-4147-A177-3AD203B41FA5}">
                      <a16:colId xmlns:a16="http://schemas.microsoft.com/office/drawing/2014/main" val="1937260248"/>
                    </a:ext>
                  </a:extLst>
                </a:gridCol>
                <a:gridCol w="1268097">
                  <a:extLst>
                    <a:ext uri="{9D8B030D-6E8A-4147-A177-3AD203B41FA5}">
                      <a16:colId xmlns:a16="http://schemas.microsoft.com/office/drawing/2014/main" val="1314160467"/>
                    </a:ext>
                  </a:extLst>
                </a:gridCol>
                <a:gridCol w="1268097">
                  <a:extLst>
                    <a:ext uri="{9D8B030D-6E8A-4147-A177-3AD203B41FA5}">
                      <a16:colId xmlns:a16="http://schemas.microsoft.com/office/drawing/2014/main" val="830556983"/>
                    </a:ext>
                  </a:extLst>
                </a:gridCol>
              </a:tblGrid>
              <a:tr h="565956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 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accuracy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2041616"/>
                  </a:ext>
                </a:extLst>
              </a:tr>
              <a:tr h="59475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k-nearest neighbor (k=1)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21.1209619 seconds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0.3539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822280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k-nearest neighbor (k=3)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22.2508304 seconds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0.3303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8327568"/>
                  </a:ext>
                </a:extLst>
              </a:tr>
              <a:tr h="565956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nearest centroid</a:t>
                      </a:r>
                      <a:endParaRPr lang="el-GR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1.37121844 seconds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0.2774</a:t>
                      </a:r>
                      <a:endParaRPr lang="el-G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6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7C4E-D2F4-46ED-B5B1-919494CF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r>
              <a:rPr lang="en-US" dirty="0"/>
              <a:t>MLP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μορφή μοντέλου &amp; παράμετροι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42CC-7563-4EC0-8D39-841E355CE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979"/>
            <a:ext cx="8596668" cy="5114855"/>
          </a:xfrm>
        </p:spPr>
        <p:txBody>
          <a:bodyPr/>
          <a:lstStyle/>
          <a:p>
            <a:r>
              <a:rPr lang="el-GR" b="1" dirty="0"/>
              <a:t>ΜΟΡΦΗ ΜΟΝΤΕΛΟΥ</a:t>
            </a:r>
          </a:p>
          <a:p>
            <a:pPr marL="0" indent="0">
              <a:buNone/>
            </a:pPr>
            <a:r>
              <a:rPr lang="el-GR" dirty="0"/>
              <a:t>- 1 μικρό </a:t>
            </a:r>
            <a:r>
              <a:rPr lang="en-US" dirty="0"/>
              <a:t>convolutional neural network/VGG block (2 convolutional layers + 1 max pooling layer)</a:t>
            </a:r>
          </a:p>
          <a:p>
            <a:pPr marL="0" indent="0">
              <a:buNone/>
            </a:pPr>
            <a:r>
              <a:rPr lang="en-US" dirty="0"/>
              <a:t>- 1 layer Flatten</a:t>
            </a:r>
            <a:r>
              <a:rPr lang="el-GR" dirty="0"/>
              <a:t> ώστε να έχω </a:t>
            </a:r>
            <a:r>
              <a:rPr lang="en-US" dirty="0"/>
              <a:t>vector</a:t>
            </a:r>
          </a:p>
          <a:p>
            <a:pPr marL="0" indent="0">
              <a:buNone/>
            </a:pPr>
            <a:r>
              <a:rPr lang="en-US" dirty="0"/>
              <a:t>- 2 dense layers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l-G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ΠΑΡΑΜΕΤΡΟΙ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l-GR" dirty="0"/>
              <a:t>Συνάρτηση ενεργοποίησης εσωτερικών </a:t>
            </a:r>
            <a:r>
              <a:rPr lang="en-US" dirty="0"/>
              <a:t>layers </a:t>
            </a:r>
            <a:r>
              <a:rPr lang="en-US" dirty="0">
                <a:sym typeface="Wingdings" panose="05000000000000000000" pitchFamily="2" charset="2"/>
              </a:rPr>
              <a:t> ReLU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Kernel initializer  he uniform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</a:t>
            </a:r>
            <a:r>
              <a:rPr lang="el-GR" dirty="0">
                <a:sym typeface="Wingdings" panose="05000000000000000000" pitchFamily="2" charset="2"/>
              </a:rPr>
              <a:t>Συνάρτηση ενεργοποίησης εξόδου  </a:t>
            </a:r>
            <a:r>
              <a:rPr lang="en-US" dirty="0">
                <a:sym typeface="Wingdings" panose="05000000000000000000" pitchFamily="2" charset="2"/>
              </a:rPr>
              <a:t>softmax</a:t>
            </a:r>
          </a:p>
          <a:p>
            <a:pPr marL="0" indent="0">
              <a:buNone/>
            </a:pPr>
            <a:r>
              <a:rPr lang="en-US" dirty="0"/>
              <a:t>- Optimizer </a:t>
            </a:r>
            <a:r>
              <a:rPr lang="en-US" dirty="0">
                <a:sym typeface="Wingdings" panose="05000000000000000000" pitchFamily="2" charset="2"/>
              </a:rPr>
              <a:t> SGD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Loss  Categorical Cross-entropy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- Batch size  64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l-GR" dirty="0"/>
              <a:t>Εκπαίδευση για 50 </a:t>
            </a:r>
            <a:r>
              <a:rPr lang="en-US" dirty="0"/>
              <a:t>epochs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437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AD96-FA71-43A3-B780-C467DE5B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0625859-43DC-4691-9308-2C177B2713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527339"/>
              </p:ext>
            </p:extLst>
          </p:nvPr>
        </p:nvGraphicFramePr>
        <p:xfrm>
          <a:off x="677334" y="1287624"/>
          <a:ext cx="9800946" cy="52294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0797">
                  <a:extLst>
                    <a:ext uri="{9D8B030D-6E8A-4147-A177-3AD203B41FA5}">
                      <a16:colId xmlns:a16="http://schemas.microsoft.com/office/drawing/2014/main" val="1646496011"/>
                    </a:ext>
                  </a:extLst>
                </a:gridCol>
                <a:gridCol w="912169">
                  <a:extLst>
                    <a:ext uri="{9D8B030D-6E8A-4147-A177-3AD203B41FA5}">
                      <a16:colId xmlns:a16="http://schemas.microsoft.com/office/drawing/2014/main" val="321103063"/>
                    </a:ext>
                  </a:extLst>
                </a:gridCol>
                <a:gridCol w="1087614">
                  <a:extLst>
                    <a:ext uri="{9D8B030D-6E8A-4147-A177-3AD203B41FA5}">
                      <a16:colId xmlns:a16="http://schemas.microsoft.com/office/drawing/2014/main" val="1270370835"/>
                    </a:ext>
                  </a:extLst>
                </a:gridCol>
                <a:gridCol w="785605">
                  <a:extLst>
                    <a:ext uri="{9D8B030D-6E8A-4147-A177-3AD203B41FA5}">
                      <a16:colId xmlns:a16="http://schemas.microsoft.com/office/drawing/2014/main" val="891467631"/>
                    </a:ext>
                  </a:extLst>
                </a:gridCol>
                <a:gridCol w="1089525">
                  <a:extLst>
                    <a:ext uri="{9D8B030D-6E8A-4147-A177-3AD203B41FA5}">
                      <a16:colId xmlns:a16="http://schemas.microsoft.com/office/drawing/2014/main" val="134471741"/>
                    </a:ext>
                  </a:extLst>
                </a:gridCol>
                <a:gridCol w="1057029">
                  <a:extLst>
                    <a:ext uri="{9D8B030D-6E8A-4147-A177-3AD203B41FA5}">
                      <a16:colId xmlns:a16="http://schemas.microsoft.com/office/drawing/2014/main" val="546803931"/>
                    </a:ext>
                  </a:extLst>
                </a:gridCol>
                <a:gridCol w="1288315">
                  <a:extLst>
                    <a:ext uri="{9D8B030D-6E8A-4147-A177-3AD203B41FA5}">
                      <a16:colId xmlns:a16="http://schemas.microsoft.com/office/drawing/2014/main" val="2449335250"/>
                    </a:ext>
                  </a:extLst>
                </a:gridCol>
                <a:gridCol w="1330367">
                  <a:extLst>
                    <a:ext uri="{9D8B030D-6E8A-4147-A177-3AD203B41FA5}">
                      <a16:colId xmlns:a16="http://schemas.microsoft.com/office/drawing/2014/main" val="722518867"/>
                    </a:ext>
                  </a:extLst>
                </a:gridCol>
                <a:gridCol w="1089525">
                  <a:extLst>
                    <a:ext uri="{9D8B030D-6E8A-4147-A177-3AD203B41FA5}">
                      <a16:colId xmlns:a16="http://schemas.microsoft.com/office/drawing/2014/main" val="3095173555"/>
                    </a:ext>
                  </a:extLst>
                </a:gridCol>
              </a:tblGrid>
              <a:tr h="851920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l-GR" sz="1400" dirty="0">
                        <a:solidFill>
                          <a:schemeClr val="bg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Layer 1 neurons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Layer 2 neurons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Batch size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Learning rate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Dropout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L1 normali-zation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L2 normali-zation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Time</a:t>
                      </a:r>
                      <a:r>
                        <a:rPr lang="el-GR" sz="1400" dirty="0">
                          <a:effectLst/>
                        </a:rPr>
                        <a:t> (</a:t>
                      </a:r>
                      <a:r>
                        <a:rPr lang="en-US" sz="1400" dirty="0">
                          <a:effectLst/>
                        </a:rPr>
                        <a:t>seconds)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2656899844"/>
                  </a:ext>
                </a:extLst>
              </a:tr>
              <a:tr h="306283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64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445.5118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1110053168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128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445.3157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910374145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0.2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445.7697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2179817623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0.3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445.3898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585658065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0.70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0.5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416.1114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3942513338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0.53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445.2427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133398918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0.33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445.5948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1737285656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0.63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445.3090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709079631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0.67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445.2581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3503872780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0.5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445.4835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1023695153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0.56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0.5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423.6839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2153467933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0.69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0.5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707.1732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3993180392"/>
                  </a:ext>
                </a:extLst>
              </a:tr>
              <a:tr h="339267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0.65</a:t>
                      </a: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128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256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16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0.01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0.5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-</a:t>
                      </a:r>
                      <a:endParaRPr lang="el-GR" sz="1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1358.3610</a:t>
                      </a:r>
                      <a:endParaRPr lang="el-GR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238" marR="44238" marT="0" marB="0" anchor="ctr"/>
                </a:tc>
                <a:extLst>
                  <a:ext uri="{0D108BD9-81ED-4DB2-BD59-A6C34878D82A}">
                    <a16:rowId xmlns:a16="http://schemas.microsoft.com/office/drawing/2014/main" val="17551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3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1F8C-9247-439B-80EC-8AC61C6D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93" y="675058"/>
            <a:ext cx="8596668" cy="659907"/>
          </a:xfrm>
        </p:spPr>
        <p:txBody>
          <a:bodyPr/>
          <a:lstStyle/>
          <a:p>
            <a:r>
              <a:rPr lang="el-GR" dirty="0"/>
              <a:t>Συμπεράσματα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9307-9D0B-4119-BE70-3AE9F6F0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93" y="1334965"/>
            <a:ext cx="9070349" cy="5225632"/>
          </a:xfrm>
        </p:spPr>
        <p:txBody>
          <a:bodyPr>
            <a:normAutofit fontScale="77500" lnSpcReduction="20000"/>
          </a:bodyPr>
          <a:lstStyle/>
          <a:p>
            <a:r>
              <a:rPr lang="el-GR" sz="2300" dirty="0"/>
              <a:t>Απλό μοντέλο (χωρίς </a:t>
            </a:r>
            <a:r>
              <a:rPr lang="en-US" sz="2300" dirty="0"/>
              <a:t>dropout </a:t>
            </a:r>
            <a:r>
              <a:rPr lang="el-GR" sz="2300" dirty="0"/>
              <a:t>ή </a:t>
            </a:r>
            <a:r>
              <a:rPr lang="en-US" sz="2300" dirty="0"/>
              <a:t>L-normalization) </a:t>
            </a:r>
            <a:r>
              <a:rPr lang="el-GR" sz="2300" dirty="0"/>
              <a:t>παρουσιάζει </a:t>
            </a:r>
            <a:r>
              <a:rPr lang="en-US" sz="2300" dirty="0"/>
              <a:t>overfitting</a:t>
            </a:r>
          </a:p>
          <a:p>
            <a:r>
              <a:rPr lang="el-GR" sz="2300" dirty="0"/>
              <a:t>Με 1 ή με συνδυασμό των παραπάνω μεθόδων λύνεται σχετικά το πρόβλημα</a:t>
            </a:r>
          </a:p>
          <a:p>
            <a:r>
              <a:rPr lang="el-GR" sz="2300" dirty="0"/>
              <a:t>Αύξηση του </a:t>
            </a:r>
            <a:r>
              <a:rPr lang="en-US" sz="2300" dirty="0"/>
              <a:t>dropout </a:t>
            </a:r>
            <a:r>
              <a:rPr lang="el-GR" sz="2300" dirty="0"/>
              <a:t>(πιθανότητα μηδενισμού) </a:t>
            </a:r>
            <a:r>
              <a:rPr lang="en-US" sz="2300" dirty="0">
                <a:sym typeface="Wingdings" panose="05000000000000000000" pitchFamily="2" charset="2"/>
              </a:rPr>
              <a:t> </a:t>
            </a:r>
            <a:r>
              <a:rPr lang="el-GR" sz="2300" dirty="0">
                <a:sym typeface="Wingdings" panose="05000000000000000000" pitchFamily="2" charset="2"/>
              </a:rPr>
              <a:t>αύξηση του </a:t>
            </a:r>
            <a:r>
              <a:rPr lang="en-US" sz="2300" dirty="0">
                <a:sym typeface="Wingdings" panose="05000000000000000000" pitchFamily="2" charset="2"/>
              </a:rPr>
              <a:t>accuracy</a:t>
            </a:r>
            <a:r>
              <a:rPr lang="el-GR" sz="2300" dirty="0">
                <a:sym typeface="Wingdings" panose="05000000000000000000" pitchFamily="2" charset="2"/>
              </a:rPr>
              <a:t>/μείωση του </a:t>
            </a:r>
            <a:r>
              <a:rPr lang="en-US" sz="2300" dirty="0">
                <a:sym typeface="Wingdings" panose="05000000000000000000" pitchFamily="2" charset="2"/>
              </a:rPr>
              <a:t>overfitting</a:t>
            </a:r>
          </a:p>
          <a:p>
            <a:r>
              <a:rPr lang="en-US" sz="2300" dirty="0">
                <a:sym typeface="Wingdings" panose="05000000000000000000" pitchFamily="2" charset="2"/>
              </a:rPr>
              <a:t>L1-normalization </a:t>
            </a:r>
            <a:r>
              <a:rPr lang="el-GR" sz="2300" dirty="0">
                <a:sym typeface="Wingdings" panose="05000000000000000000" pitchFamily="2" charset="2"/>
              </a:rPr>
              <a:t>(</a:t>
            </a:r>
            <a:r>
              <a:rPr lang="en-US" sz="2300" dirty="0">
                <a:sym typeface="Wingdings" panose="05000000000000000000" pitchFamily="2" charset="2"/>
              </a:rPr>
              <a:t>penalty </a:t>
            </a:r>
            <a:r>
              <a:rPr lang="el-GR" sz="2300" dirty="0">
                <a:sym typeface="Wingdings" panose="05000000000000000000" pitchFamily="2" charset="2"/>
              </a:rPr>
              <a:t>απόλυτης τιμής) οδηγεί σε μείωση του </a:t>
            </a:r>
            <a:r>
              <a:rPr lang="en-US" sz="2300" dirty="0">
                <a:sym typeface="Wingdings" panose="05000000000000000000" pitchFamily="2" charset="2"/>
              </a:rPr>
              <a:t>overfitting </a:t>
            </a:r>
            <a:r>
              <a:rPr lang="el-GR" sz="2300" dirty="0">
                <a:sym typeface="Wingdings" panose="05000000000000000000" pitchFamily="2" charset="2"/>
              </a:rPr>
              <a:t>αλλά έχει πολύ κακά αποτελέσματα</a:t>
            </a:r>
          </a:p>
          <a:p>
            <a:r>
              <a:rPr lang="en-US" sz="2300" dirty="0">
                <a:sym typeface="Wingdings" panose="05000000000000000000" pitchFamily="2" charset="2"/>
              </a:rPr>
              <a:t>L2-normalization</a:t>
            </a:r>
            <a:r>
              <a:rPr lang="el-GR" sz="2300" dirty="0">
                <a:sym typeface="Wingdings" panose="05000000000000000000" pitchFamily="2" charset="2"/>
              </a:rPr>
              <a:t> (</a:t>
            </a:r>
            <a:r>
              <a:rPr lang="en-US" sz="2300" dirty="0">
                <a:sym typeface="Wingdings" panose="05000000000000000000" pitchFamily="2" charset="2"/>
              </a:rPr>
              <a:t>penalty </a:t>
            </a:r>
            <a:r>
              <a:rPr lang="el-GR" sz="2300" dirty="0">
                <a:sym typeface="Wingdings" panose="05000000000000000000" pitchFamily="2" charset="2"/>
              </a:rPr>
              <a:t>τετραγώνου)</a:t>
            </a:r>
            <a:r>
              <a:rPr lang="en-US" sz="2300" dirty="0">
                <a:sym typeface="Wingdings" panose="05000000000000000000" pitchFamily="2" charset="2"/>
              </a:rPr>
              <a:t> </a:t>
            </a:r>
            <a:r>
              <a:rPr lang="el-GR" sz="2300" dirty="0">
                <a:sym typeface="Wingdings" panose="05000000000000000000" pitchFamily="2" charset="2"/>
              </a:rPr>
              <a:t>οδηγεί σε καλή απόδοση και μείωση του </a:t>
            </a:r>
            <a:r>
              <a:rPr lang="en-US" sz="2300" dirty="0">
                <a:sym typeface="Wingdings" panose="05000000000000000000" pitchFamily="2" charset="2"/>
              </a:rPr>
              <a:t>overfitting</a:t>
            </a:r>
            <a:endParaRPr lang="el-GR" sz="2300" dirty="0">
              <a:sym typeface="Wingdings" panose="05000000000000000000" pitchFamily="2" charset="2"/>
            </a:endParaRPr>
          </a:p>
          <a:p>
            <a:endParaRPr lang="en-US" sz="23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sz="2300" u="sng" dirty="0">
                <a:sym typeface="Wingdings" panose="05000000000000000000" pitchFamily="2" charset="2"/>
              </a:rPr>
              <a:t>Καλύτερο μοντέλο για </a:t>
            </a:r>
            <a:r>
              <a:rPr lang="en-US" sz="2300" u="sng" dirty="0">
                <a:sym typeface="Wingdings" panose="05000000000000000000" pitchFamily="2" charset="2"/>
              </a:rPr>
              <a:t>dropout = 0.5</a:t>
            </a:r>
            <a:r>
              <a:rPr lang="el-GR" sz="2300" u="sng" dirty="0">
                <a:sym typeface="Wingdings" panose="05000000000000000000" pitchFamily="2" charset="2"/>
              </a:rPr>
              <a:t> (περαιτέρω πειράματα)</a:t>
            </a:r>
            <a:endParaRPr lang="en-US" sz="2300" u="sng" dirty="0"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Μεγαλύτερος </a:t>
            </a:r>
            <a:r>
              <a:rPr kumimoji="0" lang="el-G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(0.1) ρυθμός εκμάθησης έχει σχετικά καλύτερα αποτελέσματα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 (</a:t>
            </a:r>
            <a:r>
              <a:rPr kumimoji="0" lang="el-G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με τα 50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epochs)</a:t>
            </a:r>
            <a:endParaRPr kumimoji="0" lang="el-GR" sz="2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l-G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Μικρότερο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batch size (</a:t>
            </a:r>
            <a:r>
              <a:rPr kumimoji="0" lang="el-G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συχνότερο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update </a:t>
            </a:r>
            <a:r>
              <a:rPr kumimoji="0" lang="el-G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των συναπτικών βαρών) </a:t>
            </a: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δεν εμφανίζει καλύτερο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accuracy/loss</a:t>
            </a: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, αλλά εμφανίζει μεγαλύτερο χρόνο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l-G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Σημειώνεται πως </a:t>
            </a: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ο χρόνος των μοντέλων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k</a:t>
            </a: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-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nearest neighbor </a:t>
            </a: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και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nearest centroid </a:t>
            </a: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είναι πολύ μικρότερος από το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MLP, </a:t>
            </a: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η απόδοση του </a:t>
            </a:r>
            <a:r>
              <a:rPr lang="en-US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MLP </a:t>
            </a:r>
            <a:r>
              <a:rPr lang="el-GR" sz="23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Wingdings" panose="05000000000000000000" pitchFamily="2" charset="2"/>
              </a:rPr>
              <a:t>όμως είναι τουλάχιστον διπλάσια, οπότε μάλλον τα αρχικά μοντέλα δε θα επιλέγονταν για πραγματική χρήση.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6438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5DBC-087C-447D-AFF6-F5B33E17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3600" dirty="0">
                <a:solidFill>
                  <a:schemeClr val="accent2">
                    <a:lumMod val="75000"/>
                  </a:schemeClr>
                </a:solidFill>
              </a:rPr>
              <a:t>ΕΡΓΑΣΙΑ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br>
              <a:rPr lang="el-GR" sz="36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SUPPORT VECTOR MACHINES (SVM)</a:t>
            </a:r>
            <a:endParaRPr lang="el-G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262E-D911-4BAB-9632-214A027F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l-GR" sz="1800" dirty="0"/>
              <a:t>Πρόβλημα </a:t>
            </a:r>
            <a:r>
              <a:rPr lang="el-GR" sz="1800" b="1" dirty="0"/>
              <a:t>ταξινόμησης (</a:t>
            </a:r>
            <a:r>
              <a:rPr lang="en-US" sz="1800" b="1" dirty="0"/>
              <a:t>classification) </a:t>
            </a:r>
            <a:r>
              <a:rPr lang="el-GR" sz="1800" dirty="0"/>
              <a:t>με τη χρήση ενός </a:t>
            </a:r>
            <a:r>
              <a:rPr lang="en-US" sz="1800" dirty="0"/>
              <a:t>SVM.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Dataset: </a:t>
            </a:r>
            <a:r>
              <a:rPr lang="en-US" sz="1800" b="1" dirty="0"/>
              <a:t>cifar-10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60,000 32x32 </a:t>
            </a:r>
            <a:r>
              <a:rPr lang="el-GR" sz="1800" dirty="0">
                <a:sym typeface="Wingdings" panose="05000000000000000000" pitchFamily="2" charset="2"/>
              </a:rPr>
              <a:t>εικόνες που κατηγοριοποιούνται σε 10 κλάσεις (δεν χρησιμοποιήθηκαν όλα τα δεδομένα λόγω χρόνου)</a:t>
            </a: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l-GR" sz="1800" dirty="0">
                <a:sym typeface="Wingdings" panose="05000000000000000000" pitchFamily="2" charset="2"/>
              </a:rPr>
              <a:t>Μελετήθηκε </a:t>
            </a:r>
            <a:r>
              <a:rPr lang="en-US" sz="1800" dirty="0">
                <a:sym typeface="Wingdings" panose="05000000000000000000" pitchFamily="2" charset="2"/>
              </a:rPr>
              <a:t>classification </a:t>
            </a:r>
            <a:r>
              <a:rPr lang="en-US" sz="1800" b="1" dirty="0">
                <a:sym typeface="Wingdings" panose="05000000000000000000" pitchFamily="2" charset="2"/>
              </a:rPr>
              <a:t>OvO</a:t>
            </a:r>
            <a:r>
              <a:rPr lang="en-US" sz="1800" dirty="0">
                <a:sym typeface="Wingdings" panose="05000000000000000000" pitchFamily="2" charset="2"/>
              </a:rPr>
              <a:t> (“horse” vs “dog”)</a:t>
            </a:r>
            <a:r>
              <a:rPr lang="el-GR" sz="1800" dirty="0">
                <a:sym typeface="Wingdings" panose="05000000000000000000" pitchFamily="2" charset="2"/>
              </a:rPr>
              <a:t>, </a:t>
            </a:r>
            <a:r>
              <a:rPr lang="en-US" sz="1800" b="1" dirty="0">
                <a:sym typeface="Wingdings" panose="05000000000000000000" pitchFamily="2" charset="2"/>
              </a:rPr>
              <a:t>classification </a:t>
            </a:r>
            <a:r>
              <a:rPr lang="el-GR" sz="1800" b="1" dirty="0">
                <a:sym typeface="Wingdings" panose="05000000000000000000" pitchFamily="2" charset="2"/>
              </a:rPr>
              <a:t>σε όλες τις κλάσεις</a:t>
            </a:r>
            <a:r>
              <a:rPr lang="el-GR" sz="1800" dirty="0">
                <a:sym typeface="Wingdings" panose="05000000000000000000" pitchFamily="2" charset="2"/>
              </a:rPr>
              <a:t> και </a:t>
            </a:r>
            <a:r>
              <a:rPr lang="en-US" sz="1800" b="1" dirty="0">
                <a:sym typeface="Wingdings" panose="05000000000000000000" pitchFamily="2" charset="2"/>
              </a:rPr>
              <a:t>OvR</a:t>
            </a:r>
            <a:r>
              <a:rPr lang="en-US" sz="1800" dirty="0">
                <a:sym typeface="Wingdings" panose="05000000000000000000" pitchFamily="2" charset="2"/>
              </a:rPr>
              <a:t> (</a:t>
            </a:r>
            <a:r>
              <a:rPr lang="el-GR" sz="1800" dirty="0">
                <a:sym typeface="Wingdings" panose="05000000000000000000" pitchFamily="2" charset="2"/>
              </a:rPr>
              <a:t>σε μικρότερο βαθμό)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u="sng" dirty="0"/>
              <a:t>SVM </a:t>
            </a:r>
            <a:r>
              <a:rPr lang="el-GR" u="sng" dirty="0"/>
              <a:t>που μελετήθηκαν</a:t>
            </a:r>
            <a:endParaRPr lang="en-US" u="sng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l-GR" b="1" dirty="0">
                <a:sym typeface="Wingdings" panose="05000000000000000000" pitchFamily="2" charset="2"/>
              </a:rPr>
              <a:t>Γραμμικό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l-GR" dirty="0">
                <a:sym typeface="Wingdings" panose="05000000000000000000" pitchFamily="2" charset="2"/>
              </a:rPr>
              <a:t>ευθεία χωρίζει τα δεδομένα μέσω των </a:t>
            </a:r>
            <a:r>
              <a:rPr lang="en-US" dirty="0">
                <a:sym typeface="Wingdings" panose="05000000000000000000" pitchFamily="2" charset="2"/>
              </a:rPr>
              <a:t>support vectors</a:t>
            </a:r>
            <a:r>
              <a:rPr lang="el-GR" dirty="0">
                <a:sym typeface="Wingdings" panose="05000000000000000000" pitchFamily="2" charset="2"/>
              </a:rPr>
              <a:t>, το πρόβλημα μας δεν είναι γραμμικό οπότε έχουμε </a:t>
            </a:r>
            <a:r>
              <a:rPr lang="en-US" dirty="0">
                <a:sym typeface="Wingdings" panose="05000000000000000000" pitchFamily="2" charset="2"/>
              </a:rPr>
              <a:t>soft margin)</a:t>
            </a:r>
            <a:endParaRPr lang="el-GR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l-GR" b="1" dirty="0">
                <a:sym typeface="Wingdings" panose="05000000000000000000" pitchFamily="2" charset="2"/>
              </a:rPr>
              <a:t>Πολυωνυμικό</a:t>
            </a: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l-GR" dirty="0">
                <a:sym typeface="Wingdings" panose="05000000000000000000" pitchFamily="2" charset="2"/>
              </a:rPr>
              <a:t>μη γραμμικό </a:t>
            </a:r>
            <a:r>
              <a:rPr lang="en-US" dirty="0">
                <a:sym typeface="Wingdings" panose="05000000000000000000" pitchFamily="2" charset="2"/>
              </a:rPr>
              <a:t>kernel 2</a:t>
            </a:r>
            <a:r>
              <a:rPr lang="el-GR" baseline="30000" dirty="0">
                <a:sym typeface="Wingdings" panose="05000000000000000000" pitchFamily="2" charset="2"/>
              </a:rPr>
              <a:t>ου</a:t>
            </a:r>
            <a:r>
              <a:rPr lang="el-GR" dirty="0">
                <a:sym typeface="Wingdings" panose="05000000000000000000" pitchFamily="2" charset="2"/>
              </a:rPr>
              <a:t>, 3</a:t>
            </a:r>
            <a:r>
              <a:rPr lang="el-GR" baseline="30000" dirty="0">
                <a:sym typeface="Wingdings" panose="05000000000000000000" pitchFamily="2" charset="2"/>
              </a:rPr>
              <a:t>ου</a:t>
            </a:r>
            <a:r>
              <a:rPr lang="el-GR" dirty="0">
                <a:sym typeface="Wingdings" panose="05000000000000000000" pitchFamily="2" charset="2"/>
              </a:rPr>
              <a:t>, 4</a:t>
            </a:r>
            <a:r>
              <a:rPr lang="el-GR" baseline="30000" dirty="0">
                <a:sym typeface="Wingdings" panose="05000000000000000000" pitchFamily="2" charset="2"/>
              </a:rPr>
              <a:t>ου</a:t>
            </a:r>
            <a:r>
              <a:rPr lang="el-GR" dirty="0">
                <a:sym typeface="Wingdings" panose="05000000000000000000" pitchFamily="2" charset="2"/>
              </a:rPr>
              <a:t> βαθμού)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dirty="0">
                <a:sym typeface="Wingdings" panose="05000000000000000000" pitchFamily="2" charset="2"/>
              </a:rPr>
              <a:t>RBF</a:t>
            </a:r>
            <a:r>
              <a:rPr lang="el-GR" dirty="0">
                <a:sym typeface="Wingdings" panose="05000000000000000000" pitchFamily="2" charset="2"/>
              </a:rPr>
              <a:t> (</a:t>
            </a:r>
            <a:r>
              <a:rPr lang="en-US" dirty="0">
                <a:sym typeface="Wingdings" panose="05000000000000000000" pitchFamily="2" charset="2"/>
              </a:rPr>
              <a:t>radial basis function, </a:t>
            </a:r>
            <a:r>
              <a:rPr lang="el-GR" dirty="0">
                <a:sym typeface="Wingdings" panose="05000000000000000000" pitchFamily="2" charset="2"/>
              </a:rPr>
              <a:t>ακτινική συνάρτηση, μεγαλύτερη ανάλυση στην 3</a:t>
            </a:r>
            <a:r>
              <a:rPr lang="el-GR" baseline="30000" dirty="0">
                <a:sym typeface="Wingdings" panose="05000000000000000000" pitchFamily="2" charset="2"/>
              </a:rPr>
              <a:t>η</a:t>
            </a:r>
            <a:r>
              <a:rPr lang="el-GR" dirty="0">
                <a:sym typeface="Wingdings" panose="05000000000000000000" pitchFamily="2" charset="2"/>
              </a:rPr>
              <a:t> εργασία)</a:t>
            </a: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061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8A256-9451-45EE-B442-27886A08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4693657" cy="668784"/>
          </a:xfrm>
        </p:spPr>
        <p:txBody>
          <a:bodyPr>
            <a:normAutofit/>
          </a:bodyPr>
          <a:lstStyle/>
          <a:p>
            <a:r>
              <a:rPr lang="en-US" dirty="0"/>
              <a:t>One-Vs-One approach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3672-26E1-49D3-AD16-0A3A2DAB0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278384"/>
            <a:ext cx="8980473" cy="5433134"/>
          </a:xfrm>
        </p:spPr>
        <p:txBody>
          <a:bodyPr>
            <a:normAutofit/>
          </a:bodyPr>
          <a:lstStyle/>
          <a:p>
            <a:r>
              <a:rPr lang="en-US" sz="2000" b="1" dirty="0"/>
              <a:t>Linear SVM</a:t>
            </a:r>
          </a:p>
          <a:p>
            <a:pPr marL="0" indent="0">
              <a:buNone/>
            </a:pPr>
            <a:r>
              <a:rPr lang="el-GR" dirty="0"/>
              <a:t>Μελέτη της παραμέτρου </a:t>
            </a:r>
            <a:r>
              <a:rPr lang="en-US" dirty="0"/>
              <a:t>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βάρος του κόστους των λαθών ταξινόμησης, μεγαλύτερο </a:t>
            </a:r>
            <a:r>
              <a:rPr lang="en-US" dirty="0">
                <a:sym typeface="Wingdings" panose="05000000000000000000" pitchFamily="2" charset="2"/>
              </a:rPr>
              <a:t>C </a:t>
            </a:r>
            <a:r>
              <a:rPr lang="el-GR" dirty="0">
                <a:sym typeface="Wingdings" panose="05000000000000000000" pitchFamily="2" charset="2"/>
              </a:rPr>
              <a:t>δίνει μικρότερο </a:t>
            </a:r>
            <a:r>
              <a:rPr lang="en-US" dirty="0">
                <a:sym typeface="Wingdings" panose="05000000000000000000" pitchFamily="2" charset="2"/>
              </a:rPr>
              <a:t>margin (</a:t>
            </a:r>
            <a:r>
              <a:rPr lang="el-GR" dirty="0">
                <a:sym typeface="Wingdings" panose="05000000000000000000" pitchFamily="2" charset="2"/>
              </a:rPr>
              <a:t>πιο αυστηρό) ενώ μικρότερο </a:t>
            </a:r>
            <a:r>
              <a:rPr lang="en-US" dirty="0">
                <a:sym typeface="Wingdings" panose="05000000000000000000" pitchFamily="2" charset="2"/>
              </a:rPr>
              <a:t>C </a:t>
            </a:r>
            <a:r>
              <a:rPr lang="el-GR" dirty="0">
                <a:sym typeface="Wingdings" panose="05000000000000000000" pitchFamily="2" charset="2"/>
              </a:rPr>
              <a:t>δίνει μεγαλύτερο </a:t>
            </a:r>
            <a:r>
              <a:rPr lang="en-US" dirty="0">
                <a:sym typeface="Wingdings" panose="05000000000000000000" pitchFamily="2" charset="2"/>
              </a:rPr>
              <a:t>margin </a:t>
            </a:r>
            <a:r>
              <a:rPr lang="el-GR" dirty="0">
                <a:sym typeface="Wingdings" panose="05000000000000000000" pitchFamily="2" charset="2"/>
              </a:rPr>
              <a:t>άρα και μεγαλύτερη πιθανότητα </a:t>
            </a:r>
            <a:r>
              <a:rPr lang="en-US" dirty="0">
                <a:sym typeface="Wingdings" panose="05000000000000000000" pitchFamily="2" charset="2"/>
              </a:rPr>
              <a:t>misclassification </a:t>
            </a:r>
            <a:r>
              <a:rPr lang="el-GR" dirty="0">
                <a:sym typeface="Wingdings" panose="05000000000000000000" pitchFamily="2" charset="2"/>
              </a:rPr>
              <a:t>σε περίπτωση πραγματικής γραμμικότητας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l-GR" dirty="0">
                <a:sym typeface="Wingdings" panose="05000000000000000000" pitchFamily="2" charset="2"/>
              </a:rPr>
              <a:t>																													</a:t>
            </a:r>
            <a:r>
              <a:rPr lang="el-GR" sz="1600" dirty="0">
                <a:sym typeface="Wingdings" panose="05000000000000000000" pitchFamily="2" charset="2"/>
              </a:rPr>
              <a:t>καλύτερο </a:t>
            </a:r>
            <a:r>
              <a:rPr lang="en-US" sz="1600" dirty="0">
                <a:sym typeface="Wingdings" panose="05000000000000000000" pitchFamily="2" charset="2"/>
              </a:rPr>
              <a:t>accuracy  </a:t>
            </a:r>
            <a:r>
              <a:rPr lang="el-GR" sz="1600" dirty="0">
                <a:sym typeface="Wingdings" panose="05000000000000000000" pitchFamily="2" charset="2"/>
              </a:rPr>
              <a:t>μέσο προς μικρό </a:t>
            </a:r>
            <a:r>
              <a:rPr lang="en-US" sz="1600" dirty="0">
                <a:sym typeface="Wingdings" panose="05000000000000000000" pitchFamily="2" charset="2"/>
              </a:rPr>
              <a:t>c</a:t>
            </a:r>
            <a:endParaRPr lang="el-G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l-GR" sz="1600" dirty="0">
              <a:sym typeface="Wingdings" panose="05000000000000000000" pitchFamily="2" charset="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Polynomial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SVM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πιο λογική επιλογή για μη γραμμικό πρόβλημα)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lang="el-GR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Μελέτη της παραμέτρου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C, </a:t>
            </a:r>
            <a:r>
              <a:rPr lang="el-GR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του βαθμού του πολυωνύμου και του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gamma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/>
              <a:t>Gamma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l-GR" dirty="0">
                <a:sym typeface="Wingdings" panose="05000000000000000000" pitchFamily="2" charset="2"/>
              </a:rPr>
              <a:t>βαθμός «επιρροής» ενός στοιχείου στη διαδικασία του training (με μικρό gamma να δείχνει μεγάλη επιρροή και αντίστοιχα μεγάλο gamma, μικρότερη)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5704FE-F0CF-4FA4-8DE6-7144B8A80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28173"/>
              </p:ext>
            </p:extLst>
          </p:nvPr>
        </p:nvGraphicFramePr>
        <p:xfrm>
          <a:off x="760944" y="3056002"/>
          <a:ext cx="4455489" cy="1916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163">
                  <a:extLst>
                    <a:ext uri="{9D8B030D-6E8A-4147-A177-3AD203B41FA5}">
                      <a16:colId xmlns:a16="http://schemas.microsoft.com/office/drawing/2014/main" val="3429301719"/>
                    </a:ext>
                  </a:extLst>
                </a:gridCol>
                <a:gridCol w="1485163">
                  <a:extLst>
                    <a:ext uri="{9D8B030D-6E8A-4147-A177-3AD203B41FA5}">
                      <a16:colId xmlns:a16="http://schemas.microsoft.com/office/drawing/2014/main" val="1102518656"/>
                    </a:ext>
                  </a:extLst>
                </a:gridCol>
                <a:gridCol w="1485163">
                  <a:extLst>
                    <a:ext uri="{9D8B030D-6E8A-4147-A177-3AD203B41FA5}">
                      <a16:colId xmlns:a16="http://schemas.microsoft.com/office/drawing/2014/main" val="1759602974"/>
                    </a:ext>
                  </a:extLst>
                </a:gridCol>
              </a:tblGrid>
              <a:tr h="253873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Accuracy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 (s)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5644821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0.747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168.84579181671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3901612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0.752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145.48041176795 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652990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0.7515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144.38744139671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2579523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0.7305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161.20866990089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5810348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</a:rPr>
                        <a:t>0.7045</a:t>
                      </a:r>
                      <a:endParaRPr lang="el-G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</a:rPr>
                        <a:t>821.64718341827 </a:t>
                      </a:r>
                      <a:endParaRPr lang="el-G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421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50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835F83-16A8-40D6-BD99-B317597A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45" y="376739"/>
            <a:ext cx="9548898" cy="6361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u="sng" dirty="0"/>
              <a:t>Συμπεράσματα</a:t>
            </a:r>
          </a:p>
          <a:p>
            <a:pPr marL="0" indent="0">
              <a:buNone/>
            </a:pPr>
            <a:r>
              <a:rPr lang="el-GR" dirty="0"/>
              <a:t>- Καλύτερη απόδοση</a:t>
            </a:r>
            <a:r>
              <a:rPr lang="en-US" dirty="0"/>
              <a:t> (75,2%)</a:t>
            </a:r>
            <a:r>
              <a:rPr lang="el-GR" dirty="0"/>
              <a:t> με </a:t>
            </a:r>
            <a:r>
              <a:rPr lang="en-US" b="1" dirty="0"/>
              <a:t>C=1</a:t>
            </a:r>
            <a:r>
              <a:rPr lang="en-US" dirty="0"/>
              <a:t> (</a:t>
            </a:r>
            <a:r>
              <a:rPr lang="el-GR" dirty="0"/>
              <a:t>μεγαλύτερο σε σχέση με το </a:t>
            </a:r>
            <a:r>
              <a:rPr lang="en-US" dirty="0"/>
              <a:t>linear SVM)</a:t>
            </a:r>
            <a:r>
              <a:rPr lang="el-GR" dirty="0"/>
              <a:t>, καλός χρόνος </a:t>
            </a:r>
            <a:r>
              <a:rPr lang="el-GR" dirty="0">
                <a:sym typeface="Wingdings" panose="05000000000000000000" pitchFamily="2" charset="2"/>
              </a:rPr>
              <a:t> μελέτη στις τιμές [0.0001…100]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- Καλύτερη απόδοση (82,05%, η καλύτερη δυνατή) με </a:t>
            </a:r>
            <a:r>
              <a:rPr lang="en-US" b="1" dirty="0"/>
              <a:t>gamma=‘scale’</a:t>
            </a:r>
            <a:r>
              <a:rPr lang="el-GR" b="1" dirty="0"/>
              <a:t> </a:t>
            </a:r>
            <a:r>
              <a:rPr lang="el-GR" dirty="0"/>
              <a:t>(ή </a:t>
            </a:r>
            <a:r>
              <a:rPr lang="en-US" b="1" dirty="0"/>
              <a:t>gamma=0.01</a:t>
            </a:r>
            <a:r>
              <a:rPr lang="en-US" dirty="0"/>
              <a:t>) (</a:t>
            </a:r>
            <a:r>
              <a:rPr lang="el-GR" dirty="0"/>
              <a:t>μεγαλύτερη επίδραση</a:t>
            </a:r>
            <a:r>
              <a:rPr lang="en-US" dirty="0"/>
              <a:t> </a:t>
            </a:r>
            <a:r>
              <a:rPr lang="el-GR" dirty="0"/>
              <a:t>κάθε στοιχείου) </a:t>
            </a:r>
            <a:r>
              <a:rPr lang="el-GR" dirty="0">
                <a:sym typeface="Wingdings" panose="05000000000000000000" pitchFamily="2" charset="2"/>
              </a:rPr>
              <a:t> μελέτη στις τιμές [0.001…10]</a:t>
            </a:r>
            <a:endParaRPr lang="el-GR" dirty="0"/>
          </a:p>
          <a:p>
            <a:pPr marL="0" indent="0">
              <a:buNone/>
            </a:pPr>
            <a:r>
              <a:rPr lang="el-GR" dirty="0"/>
              <a:t>- Πολύ καλή απόδοση (~82%) σε 3</a:t>
            </a:r>
            <a:r>
              <a:rPr lang="el-GR" baseline="30000" dirty="0"/>
              <a:t>ου</a:t>
            </a:r>
            <a:r>
              <a:rPr lang="el-GR" dirty="0"/>
              <a:t> &amp; 4</a:t>
            </a:r>
            <a:r>
              <a:rPr lang="el-GR" baseline="30000" dirty="0"/>
              <a:t>ου</a:t>
            </a:r>
            <a:r>
              <a:rPr lang="el-GR" dirty="0"/>
              <a:t> βαθμού μοντέλα, χρόνος παρόμοιος με 2</a:t>
            </a:r>
            <a:r>
              <a:rPr lang="el-GR" baseline="30000" dirty="0"/>
              <a:t>ου</a:t>
            </a:r>
            <a:r>
              <a:rPr lang="el-GR" dirty="0"/>
              <a:t> βαθμού πολυωνυμικά </a:t>
            </a:r>
            <a:r>
              <a:rPr lang="en-US" dirty="0"/>
              <a:t>SVM</a:t>
            </a:r>
          </a:p>
          <a:p>
            <a:pPr marL="0" indent="0">
              <a:buNone/>
            </a:pPr>
            <a:endParaRPr lang="el-GR" dirty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RBF SVM</a:t>
            </a:r>
          </a:p>
          <a:p>
            <a:pPr marL="0" indent="0">
              <a:buClr>
                <a:srgbClr val="90C226"/>
              </a:buClr>
              <a:buNone/>
              <a:defRPr/>
            </a:pPr>
            <a:r>
              <a:rPr lang="el-GR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Μελέτη της παραμέτρου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</a:t>
            </a:r>
            <a:r>
              <a:rPr lang="el-GR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και του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gamma</a:t>
            </a:r>
            <a:endParaRPr lang="el-GR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0" indent="0">
              <a:buClr>
                <a:srgbClr val="90C226"/>
              </a:buClr>
              <a:buNone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Μορφή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lang="el-GR" u="sng" dirty="0"/>
              <a:t>Συμπεράσματα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-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Καλύτερη απόδοση (84,25%) με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αλλά κοντά και τα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C=10,</a:t>
            </a:r>
            <a:r>
              <a:rPr kumimoji="0" lang="el-G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100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(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προτίμηση μεγάλου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l-GR" dirty="0"/>
              <a:t>Καλύτερη απόδοση (84,05%) για </a:t>
            </a:r>
            <a:r>
              <a:rPr lang="en-US" b="1" dirty="0"/>
              <a:t>gamma=0.01 </a:t>
            </a:r>
            <a:r>
              <a:rPr lang="el-GR" dirty="0"/>
              <a:t>όπως και πριν, απότομη μείωση με αύξηση του </a:t>
            </a:r>
            <a:r>
              <a:rPr lang="en-US" dirty="0"/>
              <a:t>gamma</a:t>
            </a:r>
          </a:p>
          <a:p>
            <a:pPr marL="0" indent="0">
              <a:buNone/>
            </a:pPr>
            <a:r>
              <a:rPr lang="el-GR" dirty="0"/>
              <a:t>Ο χρόνος εκπαίδευσης των </a:t>
            </a:r>
            <a:r>
              <a:rPr lang="en-US" dirty="0"/>
              <a:t>polynomial &amp; RBF </a:t>
            </a:r>
            <a:r>
              <a:rPr lang="el-GR" dirty="0"/>
              <a:t>είναι παρόμοιος στις καλύτερες περιπτώσεις, και αρκετά μικρότερος σε σχέση με το γραμμικό </a:t>
            </a:r>
            <a:r>
              <a:rPr lang="en-US" dirty="0"/>
              <a:t>SVM</a:t>
            </a:r>
            <a:r>
              <a:rPr lang="el-GR" dirty="0"/>
              <a:t>.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FF2441B3-9A62-4151-974C-4F4FF7EFCE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404040">
                <a:tint val="45000"/>
                <a:satMod val="400000"/>
              </a:srgb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945" y="3973882"/>
            <a:ext cx="2746608" cy="393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288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1957</Words>
  <Application>Microsoft Office PowerPoint</Application>
  <PresentationFormat>Widescreen</PresentationFormat>
  <Paragraphs>557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Wingdings 3</vt:lpstr>
      <vt:lpstr>Facet</vt:lpstr>
      <vt:lpstr>ΝΕΥΡΩΝΙΚΑ ΔΙΚΤΥΑ ΒΑΘΙΑ ΜΑΘΗΣΗ</vt:lpstr>
      <vt:lpstr>ΕΡΓΑΣΙΑ 1 MULTI LAYER PERCEPTRON (MLP) </vt:lpstr>
      <vt:lpstr>Κ-nearest neighbor &amp; Nearest centroid</vt:lpstr>
      <vt:lpstr>MLP  μορφή μοντέλου &amp; παράμετροι</vt:lpstr>
      <vt:lpstr>Αποτελέσματα</vt:lpstr>
      <vt:lpstr>Συμπεράσματα</vt:lpstr>
      <vt:lpstr>ΕΡΓΑΣΙΑ 2 SUPPORT VECTOR MACHINES (SVM)</vt:lpstr>
      <vt:lpstr>One-Vs-One approach</vt:lpstr>
      <vt:lpstr>PowerPoint Presentation</vt:lpstr>
      <vt:lpstr>Κατηγοριοποίηση 10 κλάσεων</vt:lpstr>
      <vt:lpstr>One-Vs-Rest approach</vt:lpstr>
      <vt:lpstr>ΕΡΓΑΣΙΑ 3 RADIAL BASIS FUNCTION NN (RBF)</vt:lpstr>
      <vt:lpstr>PowerPoint Presentation</vt:lpstr>
      <vt:lpstr>PowerPoint Presentation</vt:lpstr>
      <vt:lpstr>PowerPoint Presentation</vt:lpstr>
      <vt:lpstr>Ευχαριστώ πολύ για το χρόνο σας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ΝΕΥΡΩΝΙΚΑ ΔΙΚΤΥΑ ΒΑΘΙΑ ΜΑΘΗΣΗ</dc:title>
  <dc:creator>Χάιδω Πορλού</dc:creator>
  <cp:lastModifiedBy>Χάιδω Πορλού</cp:lastModifiedBy>
  <cp:revision>14</cp:revision>
  <dcterms:created xsi:type="dcterms:W3CDTF">2022-01-14T09:34:32Z</dcterms:created>
  <dcterms:modified xsi:type="dcterms:W3CDTF">2022-01-20T11:08:14Z</dcterms:modified>
</cp:coreProperties>
</file>