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Oswald Bold" charset="1" panose="00000800000000000000"/>
      <p:regular r:id="rId19"/>
    </p:embeddedFont>
    <p:embeddedFont>
      <p:font typeface="Montserrat Classic Bold" charset="1" panose="00000800000000000000"/>
      <p:regular r:id="rId20"/>
    </p:embeddedFont>
    <p:embeddedFont>
      <p:font typeface="DM Sans" charset="1" panose="00000000000000000000"/>
      <p:regular r:id="rId21"/>
    </p:embeddedFont>
    <p:embeddedFont>
      <p:font typeface="DM Sans Bold" charset="1" panose="00000000000000000000"/>
      <p:regular r:id="rId22"/>
    </p:embeddedFont>
    <p:embeddedFont>
      <p:font typeface="DM Sans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jpe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9.pn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039068"/>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872950" y="0"/>
            <a:ext cx="2415050" cy="2889031"/>
          </a:xfrm>
          <a:custGeom>
            <a:avLst/>
            <a:gdLst/>
            <a:ahLst/>
            <a:cxnLst/>
            <a:rect r="r" b="b" t="t" l="l"/>
            <a:pathLst>
              <a:path h="2889031" w="2415050">
                <a:moveTo>
                  <a:pt x="0" y="0"/>
                </a:moveTo>
                <a:lnTo>
                  <a:pt x="2415050" y="0"/>
                </a:lnTo>
                <a:lnTo>
                  <a:pt x="2415050" y="2889031"/>
                </a:lnTo>
                <a:lnTo>
                  <a:pt x="0" y="2889031"/>
                </a:lnTo>
                <a:lnTo>
                  <a:pt x="0" y="0"/>
                </a:lnTo>
                <a:close/>
              </a:path>
            </a:pathLst>
          </a:custGeom>
          <a:blipFill>
            <a:blip r:embed="rId5"/>
            <a:stretch>
              <a:fillRect l="0" t="0" r="0" b="0"/>
            </a:stretch>
          </a:blipFill>
        </p:spPr>
      </p:sp>
      <p:sp>
        <p:nvSpPr>
          <p:cNvPr name="TextBox 9" id="9"/>
          <p:cNvSpPr txBox="true"/>
          <p:nvPr/>
        </p:nvSpPr>
        <p:spPr>
          <a:xfrm rot="0">
            <a:off x="4236347" y="3258818"/>
            <a:ext cx="9815307" cy="3655063"/>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SCHOOL MANAGEMENT SYSTEM:</a:t>
            </a:r>
          </a:p>
          <a:p>
            <a:pPr algn="ctr">
              <a:lnSpc>
                <a:spcPts val="9748"/>
              </a:lnSpc>
            </a:pPr>
            <a:r>
              <a:rPr lang="en-US" b="true" sz="7063" spc="692">
                <a:solidFill>
                  <a:srgbClr val="231F20"/>
                </a:solidFill>
                <a:latin typeface="Oswald Bold"/>
                <a:ea typeface="Oswald Bold"/>
                <a:cs typeface="Oswald Bold"/>
                <a:sym typeface="Oswald Bold"/>
              </a:rPr>
              <a:t>EDUSPHERE</a:t>
            </a:r>
          </a:p>
        </p:txBody>
      </p:sp>
      <p:sp>
        <p:nvSpPr>
          <p:cNvPr name="TextBox 10" id="10"/>
          <p:cNvSpPr txBox="true"/>
          <p:nvPr/>
        </p:nvSpPr>
        <p:spPr>
          <a:xfrm rot="0">
            <a:off x="2719596" y="7703581"/>
            <a:ext cx="12848809" cy="896299"/>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AZIZA BELLANES</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MOHAMMED AMINE CHAIEB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984953" y="738180"/>
            <a:ext cx="3652631" cy="3652631"/>
          </a:xfrm>
          <a:custGeom>
            <a:avLst/>
            <a:gdLst/>
            <a:ahLst/>
            <a:cxnLst/>
            <a:rect r="r" b="b" t="t" l="l"/>
            <a:pathLst>
              <a:path h="3652631" w="3652631">
                <a:moveTo>
                  <a:pt x="0" y="0"/>
                </a:moveTo>
                <a:lnTo>
                  <a:pt x="3652631" y="0"/>
                </a:lnTo>
                <a:lnTo>
                  <a:pt x="3652631" y="3652631"/>
                </a:lnTo>
                <a:lnTo>
                  <a:pt x="0" y="36526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984953" y="5839022"/>
            <a:ext cx="3739434" cy="3501470"/>
          </a:xfrm>
          <a:custGeom>
            <a:avLst/>
            <a:gdLst/>
            <a:ahLst/>
            <a:cxnLst/>
            <a:rect r="r" b="b" t="t" l="l"/>
            <a:pathLst>
              <a:path h="3501470" w="3739434">
                <a:moveTo>
                  <a:pt x="0" y="0"/>
                </a:moveTo>
                <a:lnTo>
                  <a:pt x="3739434" y="0"/>
                </a:lnTo>
                <a:lnTo>
                  <a:pt x="3739434" y="3501470"/>
                </a:lnTo>
                <a:lnTo>
                  <a:pt x="0" y="350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FEATURES</a:t>
            </a:r>
          </a:p>
        </p:txBody>
      </p:sp>
      <p:sp>
        <p:nvSpPr>
          <p:cNvPr name="TextBox 14" id="14"/>
          <p:cNvSpPr txBox="true"/>
          <p:nvPr/>
        </p:nvSpPr>
        <p:spPr>
          <a:xfrm rot="0">
            <a:off x="1771895" y="2606591"/>
            <a:ext cx="8841696" cy="4983166"/>
          </a:xfrm>
          <a:prstGeom prst="rect">
            <a:avLst/>
          </a:prstGeom>
        </p:spPr>
        <p:txBody>
          <a:bodyPr anchor="t" rtlCol="false" tIns="0" lIns="0" bIns="0" rIns="0">
            <a:spAutoFit/>
          </a:bodyPr>
          <a:lstStyle/>
          <a:p>
            <a:pPr algn="l">
              <a:lnSpc>
                <a:spcPts val="3354"/>
              </a:lnSpc>
            </a:pP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Search and Validation Tools: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Validate </a:t>
            </a:r>
            <a:r>
              <a:rPr lang="en-US" sz="2031" spc="199">
                <a:solidFill>
                  <a:srgbClr val="231F20"/>
                </a:solidFill>
                <a:latin typeface="DM Sans"/>
                <a:ea typeface="DM Sans"/>
                <a:cs typeface="DM Sans"/>
                <a:sym typeface="DM Sans"/>
              </a:rPr>
              <a:t>CINs (Citizen Identification Numbers) for students and teachers, and validate emails,passwords,dates, etc</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Search by attributes (e.g., name, class, CIN).</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View lists with sorting and filtering options.</a:t>
            </a: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Reporting:</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Generate attendance and schedule reports.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Export and update f</a:t>
            </a:r>
            <a:r>
              <a:rPr lang="en-US" sz="2031" spc="199">
                <a:solidFill>
                  <a:srgbClr val="231F20"/>
                </a:solidFill>
                <a:latin typeface="DM Sans"/>
                <a:ea typeface="DM Sans"/>
                <a:cs typeface="DM Sans"/>
                <a:sym typeface="DM Sans"/>
              </a:rPr>
              <a:t>iles after operations like adding students or scheduling.</a:t>
            </a:r>
          </a:p>
          <a:p>
            <a:pPr algn="l">
              <a:lnSpc>
                <a:spcPts val="4044"/>
              </a:lnSpc>
            </a:pPr>
            <a:r>
              <a:rPr lang="en-US" sz="2931" spc="287">
                <a:solidFill>
                  <a:srgbClr val="231F20"/>
                </a:solidFill>
                <a:latin typeface="DM Sans"/>
                <a:ea typeface="DM Sans"/>
                <a:cs typeface="DM Sans"/>
                <a:sym typeface="DM Sans"/>
              </a:rPr>
              <a:t>.</a:t>
            </a:r>
          </a:p>
          <a:p>
            <a:pPr algn="l" marL="0" indent="0" lvl="0">
              <a:lnSpc>
                <a:spcPts val="335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753868" y="58729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FEATURES</a:t>
            </a:r>
          </a:p>
        </p:txBody>
      </p:sp>
      <p:sp>
        <p:nvSpPr>
          <p:cNvPr name="TextBox 13" id="13"/>
          <p:cNvSpPr txBox="true"/>
          <p:nvPr/>
        </p:nvSpPr>
        <p:spPr>
          <a:xfrm rot="0">
            <a:off x="13772781" y="4876707"/>
            <a:ext cx="4095888" cy="2766060"/>
          </a:xfrm>
          <a:prstGeom prst="rect">
            <a:avLst/>
          </a:prstGeom>
        </p:spPr>
        <p:txBody>
          <a:bodyPr anchor="t" rtlCol="false" tIns="0" lIns="0" bIns="0" rIns="0">
            <a:spAutoFit/>
          </a:bodyPr>
          <a:lstStyle/>
          <a:p>
            <a:pPr algn="l">
              <a:lnSpc>
                <a:spcPts val="5519"/>
              </a:lnSpc>
            </a:pPr>
            <a:r>
              <a:rPr lang="en-US" b="true" sz="3999" spc="391">
                <a:solidFill>
                  <a:srgbClr val="231F20"/>
                </a:solidFill>
                <a:latin typeface="Oswald Bold"/>
                <a:ea typeface="Oswald Bold"/>
                <a:cs typeface="Oswald Bold"/>
                <a:sym typeface="Oswald Bold"/>
              </a:rPr>
              <a:t>ALL THE MODULES ARE LINKED TOGETHER</a:t>
            </a:r>
          </a:p>
        </p:txBody>
      </p:sp>
      <p:sp>
        <p:nvSpPr>
          <p:cNvPr name="TextBox 14" id="14"/>
          <p:cNvSpPr txBox="true"/>
          <p:nvPr/>
        </p:nvSpPr>
        <p:spPr>
          <a:xfrm rot="0">
            <a:off x="1424995" y="2769462"/>
            <a:ext cx="9498463" cy="5121085"/>
          </a:xfrm>
          <a:prstGeom prst="rect">
            <a:avLst/>
          </a:prstGeom>
        </p:spPr>
        <p:txBody>
          <a:bodyPr anchor="t" rtlCol="false" tIns="0" lIns="0" bIns="0" rIns="0">
            <a:spAutoFit/>
          </a:bodyPr>
          <a:lstStyle/>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System Workflow:</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Input: Data entered through a comm</a:t>
            </a:r>
            <a:r>
              <a:rPr lang="en-US" sz="2031" spc="199">
                <a:solidFill>
                  <a:srgbClr val="231F20"/>
                </a:solidFill>
                <a:latin typeface="DM Sans"/>
                <a:ea typeface="DM Sans"/>
                <a:cs typeface="DM Sans"/>
                <a:sym typeface="DM Sans"/>
              </a:rPr>
              <a:t>and-line interface (</a:t>
            </a:r>
            <a:r>
              <a:rPr lang="en-US" sz="2031" spc="199">
                <a:solidFill>
                  <a:srgbClr val="231F20"/>
                </a:solidFill>
                <a:latin typeface="DM Sans"/>
                <a:ea typeface="DM Sans"/>
                <a:cs typeface="DM Sans"/>
                <a:sym typeface="DM Sans"/>
              </a:rPr>
              <a:t>CLI).</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Processing: Core logic ensures data validation, scheduling, and conflict resolution.</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Output: Updates data files and provides user feedback (e.g., "Student added to class.").</a:t>
            </a: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Data Flow D</a:t>
            </a:r>
            <a:r>
              <a:rPr lang="en-US" b="true" sz="2431" spc="238">
                <a:solidFill>
                  <a:srgbClr val="231F20"/>
                </a:solidFill>
                <a:latin typeface="DM Sans Bold"/>
                <a:ea typeface="DM Sans Bold"/>
                <a:cs typeface="DM Sans Bold"/>
                <a:sym typeface="DM Sans Bold"/>
              </a:rPr>
              <a:t>iagram:</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Input (CLI) → Core Modules (Student, Teacher, etc.) → File Storage</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File Storage → Retrieval and Updates → CLI Outputs (Reports, Feedback)</a:t>
            </a:r>
          </a:p>
          <a:p>
            <a:pPr algn="l">
              <a:lnSpc>
                <a:spcPts val="3354"/>
              </a:lnSpc>
            </a:pPr>
          </a:p>
          <a:p>
            <a:pPr algn="l" marL="0" indent="0" lvl="0">
              <a:lnSpc>
                <a:spcPts val="2801"/>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926744" y="527723"/>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OTHER TECHNICAL ASPECTS</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457098" y="2578519"/>
            <a:ext cx="3640115" cy="647719"/>
            <a:chOff x="0" y="0"/>
            <a:chExt cx="958713" cy="170593"/>
          </a:xfrm>
        </p:grpSpPr>
        <p:sp>
          <p:nvSpPr>
            <p:cNvPr name="Freeform 7" id="7"/>
            <p:cNvSpPr/>
            <p:nvPr/>
          </p:nvSpPr>
          <p:spPr>
            <a:xfrm flipH="false" flipV="false" rot="0">
              <a:off x="0" y="0"/>
              <a:ext cx="958713" cy="170593"/>
            </a:xfrm>
            <a:custGeom>
              <a:avLst/>
              <a:gdLst/>
              <a:ahLst/>
              <a:cxnLst/>
              <a:rect r="r" b="b" t="t" l="l"/>
              <a:pathLst>
                <a:path h="170593" w="958713">
                  <a:moveTo>
                    <a:pt x="0" y="0"/>
                  </a:moveTo>
                  <a:lnTo>
                    <a:pt x="958713" y="0"/>
                  </a:lnTo>
                  <a:lnTo>
                    <a:pt x="958713" y="170593"/>
                  </a:lnTo>
                  <a:lnTo>
                    <a:pt x="0" y="170593"/>
                  </a:lnTo>
                  <a:close/>
                </a:path>
              </a:pathLst>
            </a:custGeom>
            <a:solidFill>
              <a:srgbClr val="1A1A1A"/>
            </a:solidFill>
          </p:spPr>
        </p:sp>
        <p:sp>
          <p:nvSpPr>
            <p:cNvPr name="TextBox 8" id="8"/>
            <p:cNvSpPr txBox="true"/>
            <p:nvPr/>
          </p:nvSpPr>
          <p:spPr>
            <a:xfrm>
              <a:off x="0" y="-57150"/>
              <a:ext cx="958713"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Automatic control</a:t>
              </a:r>
            </a:p>
          </p:txBody>
        </p:sp>
      </p:grpSp>
      <p:sp>
        <p:nvSpPr>
          <p:cNvPr name="TextBox 9" id="9"/>
          <p:cNvSpPr txBox="true"/>
          <p:nvPr/>
        </p:nvSpPr>
        <p:spPr>
          <a:xfrm rot="0">
            <a:off x="540154" y="3572002"/>
            <a:ext cx="3474003" cy="23924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Everytime the program runs it checksthe data like if an assignment due date is passed it deletes it or updating the student absences and eliminations.</a:t>
            </a:r>
          </a:p>
        </p:txBody>
      </p:sp>
      <p:grpSp>
        <p:nvGrpSpPr>
          <p:cNvPr name="Group 10" id="10"/>
          <p:cNvGrpSpPr/>
          <p:nvPr/>
        </p:nvGrpSpPr>
        <p:grpSpPr>
          <a:xfrm rot="0">
            <a:off x="4849208" y="2578519"/>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Easy To Use</a:t>
              </a:r>
            </a:p>
          </p:txBody>
        </p:sp>
      </p:grpSp>
      <p:sp>
        <p:nvSpPr>
          <p:cNvPr name="TextBox 13" id="13"/>
          <p:cNvSpPr txBox="true"/>
          <p:nvPr/>
        </p:nvSpPr>
        <p:spPr>
          <a:xfrm rot="0">
            <a:off x="4849208" y="3581527"/>
            <a:ext cx="3474003" cy="1366126"/>
          </a:xfrm>
          <a:prstGeom prst="rect">
            <a:avLst/>
          </a:prstGeom>
        </p:spPr>
        <p:txBody>
          <a:bodyPr anchor="t" rtlCol="false" tIns="0" lIns="0" bIns="0" rIns="0">
            <a:spAutoFit/>
          </a:bodyPr>
          <a:lstStyle/>
          <a:p>
            <a:pPr algn="ctr" marL="0" indent="0" lvl="0">
              <a:lnSpc>
                <a:spcPts val="2799"/>
              </a:lnSpc>
              <a:spcBef>
                <a:spcPct val="0"/>
              </a:spcBef>
            </a:pPr>
            <a:r>
              <a:rPr lang="en-US" sz="2028" spc="198">
                <a:solidFill>
                  <a:srgbClr val="231F20"/>
                </a:solidFill>
                <a:latin typeface="DM Sans"/>
                <a:ea typeface="DM Sans"/>
                <a:cs typeface="DM Sans"/>
                <a:sym typeface="DM Sans"/>
              </a:rPr>
              <a:t>detailed and easy to use interfaces guided to help the user understand what to do.</a:t>
            </a:r>
          </a:p>
        </p:txBody>
      </p:sp>
      <p:grpSp>
        <p:nvGrpSpPr>
          <p:cNvPr name="Group 14" id="14"/>
          <p:cNvGrpSpPr/>
          <p:nvPr/>
        </p:nvGrpSpPr>
        <p:grpSpPr>
          <a:xfrm rot="0">
            <a:off x="9075686" y="2578519"/>
            <a:ext cx="3474003" cy="647719"/>
            <a:chOff x="0" y="0"/>
            <a:chExt cx="914964" cy="170593"/>
          </a:xfrm>
        </p:grpSpPr>
        <p:sp>
          <p:nvSpPr>
            <p:cNvPr name="Freeform 15" id="1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6" id="1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Role_Based</a:t>
              </a:r>
            </a:p>
          </p:txBody>
        </p:sp>
      </p:grpSp>
      <p:sp>
        <p:nvSpPr>
          <p:cNvPr name="TextBox 17" id="17"/>
          <p:cNvSpPr txBox="true"/>
          <p:nvPr/>
        </p:nvSpPr>
        <p:spPr>
          <a:xfrm rot="0">
            <a:off x="9075686" y="3581527"/>
            <a:ext cx="3474003" cy="1366126"/>
          </a:xfrm>
          <a:prstGeom prst="rect">
            <a:avLst/>
          </a:prstGeom>
        </p:spPr>
        <p:txBody>
          <a:bodyPr anchor="t" rtlCol="false" tIns="0" lIns="0" bIns="0" rIns="0">
            <a:spAutoFit/>
          </a:bodyPr>
          <a:lstStyle/>
          <a:p>
            <a:pPr algn="ctr" marL="0" indent="0" lvl="0">
              <a:lnSpc>
                <a:spcPts val="2799"/>
              </a:lnSpc>
              <a:spcBef>
                <a:spcPct val="0"/>
              </a:spcBef>
            </a:pPr>
            <a:r>
              <a:rPr lang="en-US" sz="2028" spc="198">
                <a:solidFill>
                  <a:srgbClr val="231F20"/>
                </a:solidFill>
                <a:latin typeface="DM Sans"/>
                <a:ea typeface="DM Sans"/>
                <a:cs typeface="DM Sans"/>
                <a:sym typeface="DM Sans"/>
              </a:rPr>
              <a:t>We have Role Based Login and access control for modification,etc.</a:t>
            </a:r>
          </a:p>
        </p:txBody>
      </p:sp>
      <p:grpSp>
        <p:nvGrpSpPr>
          <p:cNvPr name="Group 18" id="18"/>
          <p:cNvGrpSpPr/>
          <p:nvPr/>
        </p:nvGrpSpPr>
        <p:grpSpPr>
          <a:xfrm rot="0">
            <a:off x="12998812" y="2578519"/>
            <a:ext cx="3474003" cy="647719"/>
            <a:chOff x="0" y="0"/>
            <a:chExt cx="914964" cy="170593"/>
          </a:xfrm>
        </p:grpSpPr>
        <p:sp>
          <p:nvSpPr>
            <p:cNvPr name="Freeform 19" id="19"/>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0" id="20"/>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Tables</a:t>
              </a:r>
            </a:p>
          </p:txBody>
        </p:sp>
      </p:grpSp>
      <p:sp>
        <p:nvSpPr>
          <p:cNvPr name="TextBox 21" id="21"/>
          <p:cNvSpPr txBox="true"/>
          <p:nvPr/>
        </p:nvSpPr>
        <p:spPr>
          <a:xfrm rot="0">
            <a:off x="12998812" y="3427095"/>
            <a:ext cx="3474003" cy="1020146"/>
          </a:xfrm>
          <a:prstGeom prst="rect">
            <a:avLst/>
          </a:prstGeom>
        </p:spPr>
        <p:txBody>
          <a:bodyPr anchor="t" rtlCol="false" tIns="0" lIns="0" bIns="0" rIns="0">
            <a:spAutoFit/>
          </a:bodyPr>
          <a:lstStyle/>
          <a:p>
            <a:pPr algn="ctr" marL="0" indent="0" lvl="0">
              <a:lnSpc>
                <a:spcPts val="2799"/>
              </a:lnSpc>
              <a:spcBef>
                <a:spcPct val="0"/>
              </a:spcBef>
            </a:pPr>
            <a:r>
              <a:rPr lang="en-US" sz="2028" spc="198">
                <a:solidFill>
                  <a:srgbClr val="231F20"/>
                </a:solidFill>
                <a:latin typeface="DM Sans"/>
                <a:ea typeface="DM Sans"/>
                <a:cs typeface="DM Sans"/>
                <a:sym typeface="DM Sans"/>
              </a:rPr>
              <a:t>manipulation of temporary data like assignments </a:t>
            </a:r>
          </a:p>
        </p:txBody>
      </p:sp>
      <p:grpSp>
        <p:nvGrpSpPr>
          <p:cNvPr name="Group 22" id="22"/>
          <p:cNvGrpSpPr/>
          <p:nvPr/>
        </p:nvGrpSpPr>
        <p:grpSpPr>
          <a:xfrm rot="0">
            <a:off x="4849208" y="5964443"/>
            <a:ext cx="3474003" cy="647719"/>
            <a:chOff x="0" y="0"/>
            <a:chExt cx="914964" cy="170593"/>
          </a:xfrm>
        </p:grpSpPr>
        <p:sp>
          <p:nvSpPr>
            <p:cNvPr name="Freeform 23" id="23"/>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4" id="24"/>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Queue</a:t>
              </a:r>
            </a:p>
          </p:txBody>
        </p:sp>
      </p:grpSp>
      <p:sp>
        <p:nvSpPr>
          <p:cNvPr name="TextBox 25" id="25"/>
          <p:cNvSpPr txBox="true"/>
          <p:nvPr/>
        </p:nvSpPr>
        <p:spPr>
          <a:xfrm rot="0">
            <a:off x="4849208" y="6955063"/>
            <a:ext cx="3474003" cy="6779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registration waitlist for the students</a:t>
            </a:r>
          </a:p>
        </p:txBody>
      </p:sp>
      <p:grpSp>
        <p:nvGrpSpPr>
          <p:cNvPr name="Group 26" id="26"/>
          <p:cNvGrpSpPr/>
          <p:nvPr/>
        </p:nvGrpSpPr>
        <p:grpSpPr>
          <a:xfrm rot="0">
            <a:off x="12742720" y="5964443"/>
            <a:ext cx="3474003" cy="647719"/>
            <a:chOff x="0" y="0"/>
            <a:chExt cx="914964" cy="170593"/>
          </a:xfrm>
        </p:grpSpPr>
        <p:sp>
          <p:nvSpPr>
            <p:cNvPr name="Freeform 27" id="2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8" id="28"/>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Pointers</a:t>
              </a:r>
            </a:p>
          </p:txBody>
        </p:sp>
      </p:grpSp>
      <p:sp>
        <p:nvSpPr>
          <p:cNvPr name="TextBox 29" id="29"/>
          <p:cNvSpPr txBox="true"/>
          <p:nvPr/>
        </p:nvSpPr>
        <p:spPr>
          <a:xfrm rot="0">
            <a:off x="12799270" y="6803494"/>
            <a:ext cx="3360904" cy="27353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We used pointers to manipulate and link student-teacher-school records in memory, managing dynamic memory to optimize data storage.</a:t>
            </a:r>
          </a:p>
          <a:p>
            <a:pPr algn="ctr" marL="0" indent="0" lvl="0">
              <a:lnSpc>
                <a:spcPts val="2774"/>
              </a:lnSpc>
              <a:spcBef>
                <a:spcPct val="0"/>
              </a:spcBef>
            </a:pPr>
          </a:p>
        </p:txBody>
      </p:sp>
      <p:grpSp>
        <p:nvGrpSpPr>
          <p:cNvPr name="Group 30" id="30"/>
          <p:cNvGrpSpPr/>
          <p:nvPr/>
        </p:nvGrpSpPr>
        <p:grpSpPr>
          <a:xfrm rot="0">
            <a:off x="8712908" y="5964443"/>
            <a:ext cx="3640115" cy="647719"/>
            <a:chOff x="0" y="0"/>
            <a:chExt cx="958713" cy="170593"/>
          </a:xfrm>
        </p:grpSpPr>
        <p:sp>
          <p:nvSpPr>
            <p:cNvPr name="Freeform 31" id="31"/>
            <p:cNvSpPr/>
            <p:nvPr/>
          </p:nvSpPr>
          <p:spPr>
            <a:xfrm flipH="false" flipV="false" rot="0">
              <a:off x="0" y="0"/>
              <a:ext cx="958713" cy="170593"/>
            </a:xfrm>
            <a:custGeom>
              <a:avLst/>
              <a:gdLst/>
              <a:ahLst/>
              <a:cxnLst/>
              <a:rect r="r" b="b" t="t" l="l"/>
              <a:pathLst>
                <a:path h="170593" w="958713">
                  <a:moveTo>
                    <a:pt x="0" y="0"/>
                  </a:moveTo>
                  <a:lnTo>
                    <a:pt x="958713" y="0"/>
                  </a:lnTo>
                  <a:lnTo>
                    <a:pt x="958713" y="170593"/>
                  </a:lnTo>
                  <a:lnTo>
                    <a:pt x="0" y="170593"/>
                  </a:lnTo>
                  <a:close/>
                </a:path>
              </a:pathLst>
            </a:custGeom>
            <a:solidFill>
              <a:srgbClr val="1A1A1A"/>
            </a:solidFill>
          </p:spPr>
        </p:sp>
        <p:sp>
          <p:nvSpPr>
            <p:cNvPr name="TextBox 32" id="32"/>
            <p:cNvSpPr txBox="true"/>
            <p:nvPr/>
          </p:nvSpPr>
          <p:spPr>
            <a:xfrm>
              <a:off x="0" y="-57150"/>
              <a:ext cx="958713"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Modules</a:t>
              </a:r>
            </a:p>
          </p:txBody>
        </p:sp>
      </p:grpSp>
      <p:sp>
        <p:nvSpPr>
          <p:cNvPr name="TextBox 33" id="33"/>
          <p:cNvSpPr txBox="true"/>
          <p:nvPr/>
        </p:nvSpPr>
        <p:spPr>
          <a:xfrm rot="0">
            <a:off x="8795964" y="6957926"/>
            <a:ext cx="3474003"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We used different modules and files to make the code easy to maintain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906792" y="-928233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72709" y="7610217"/>
            <a:ext cx="6065708" cy="459561"/>
          </a:xfrm>
          <a:prstGeom prst="rect">
            <a:avLst/>
          </a:prstGeom>
        </p:spPr>
        <p:txBody>
          <a:bodyPr anchor="t" rtlCol="false" tIns="0" lIns="0" bIns="0" rIns="0">
            <a:spAutoFit/>
          </a:bodyPr>
          <a:lstStyle/>
          <a:p>
            <a:pPr algn="l" marL="0" indent="0" lvl="0">
              <a:lnSpc>
                <a:spcPts val="3842"/>
              </a:lnSpc>
              <a:spcBef>
                <a:spcPct val="0"/>
              </a:spcBef>
            </a:pPr>
            <a:r>
              <a:rPr lang="en-US" sz="2744" i="true">
                <a:solidFill>
                  <a:srgbClr val="000000"/>
                </a:solidFill>
                <a:latin typeface="DM Sans Italics"/>
                <a:ea typeface="DM Sans Italics"/>
                <a:cs typeface="DM Sans Italics"/>
                <a:sym typeface="DM Sans Italics"/>
              </a:rPr>
              <a:t>waiting for your questions .</a:t>
            </a:r>
          </a:p>
        </p:txBody>
      </p:sp>
      <p:sp>
        <p:nvSpPr>
          <p:cNvPr name="TextBox 5" id="5"/>
          <p:cNvSpPr txBox="true"/>
          <p:nvPr/>
        </p:nvSpPr>
        <p:spPr>
          <a:xfrm rot="0">
            <a:off x="1561733" y="2105045"/>
            <a:ext cx="8097687" cy="488978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 YOU FOR ATTENTION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3"/>
            <a:stretch>
              <a:fillRect l="-49746" t="0" r="-49746" b="0"/>
            </a:stretch>
          </a:blipFill>
        </p:spPr>
      </p:sp>
      <p:grpSp>
        <p:nvGrpSpPr>
          <p:cNvPr name="Group 7" id="7"/>
          <p:cNvGrpSpPr/>
          <p:nvPr/>
        </p:nvGrpSpPr>
        <p:grpSpPr>
          <a:xfrm rot="0">
            <a:off x="1424995" y="3396305"/>
            <a:ext cx="9333790" cy="3813716"/>
            <a:chOff x="0" y="0"/>
            <a:chExt cx="3576179" cy="1461200"/>
          </a:xfrm>
        </p:grpSpPr>
        <p:sp>
          <p:nvSpPr>
            <p:cNvPr name="Freeform 8" id="8"/>
            <p:cNvSpPr/>
            <p:nvPr/>
          </p:nvSpPr>
          <p:spPr>
            <a:xfrm flipH="false" flipV="false" rot="0">
              <a:off x="0" y="0"/>
              <a:ext cx="3576179" cy="1461200"/>
            </a:xfrm>
            <a:custGeom>
              <a:avLst/>
              <a:gdLst/>
              <a:ahLst/>
              <a:cxnLst/>
              <a:rect r="r" b="b" t="t" l="l"/>
              <a:pathLst>
                <a:path h="1461200" w="3576179">
                  <a:moveTo>
                    <a:pt x="0" y="0"/>
                  </a:moveTo>
                  <a:lnTo>
                    <a:pt x="3576179" y="0"/>
                  </a:lnTo>
                  <a:lnTo>
                    <a:pt x="3576179" y="1461200"/>
                  </a:lnTo>
                  <a:lnTo>
                    <a:pt x="0" y="1461200"/>
                  </a:lnTo>
                  <a:close/>
                </a:path>
              </a:pathLst>
            </a:custGeom>
            <a:solidFill>
              <a:srgbClr val="EFEFEF"/>
            </a:solidFill>
          </p:spPr>
        </p:sp>
        <p:sp>
          <p:nvSpPr>
            <p:cNvPr name="TextBox 9" id="9"/>
            <p:cNvSpPr txBox="true"/>
            <p:nvPr/>
          </p:nvSpPr>
          <p:spPr>
            <a:xfrm>
              <a:off x="0" y="-19050"/>
              <a:ext cx="3576179" cy="14802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4"/>
            <a:stretch>
              <a:fillRect l="-2638" t="-100398" r="0" b="-5093"/>
            </a:stretch>
          </a:blipFill>
        </p:spPr>
      </p:sp>
      <p:sp>
        <p:nvSpPr>
          <p:cNvPr name="TextBox 11" id="11"/>
          <p:cNvSpPr txBox="true"/>
          <p:nvPr/>
        </p:nvSpPr>
        <p:spPr>
          <a:xfrm rot="0">
            <a:off x="883185" y="878153"/>
            <a:ext cx="9875600"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INTRODUCTION</a:t>
            </a:r>
          </a:p>
        </p:txBody>
      </p:sp>
      <p:sp>
        <p:nvSpPr>
          <p:cNvPr name="TextBox 12" id="12"/>
          <p:cNvSpPr txBox="true"/>
          <p:nvPr/>
        </p:nvSpPr>
        <p:spPr>
          <a:xfrm rot="0">
            <a:off x="2097606" y="3931060"/>
            <a:ext cx="8043819" cy="2696581"/>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project involves developing School Management System designed to streamline the handling of student and teacher records enabling efficient storage, updating, display, and deletion of information, as well as managing the absence and eliminations. it has a student interface, teachers interface and school interface.</a:t>
            </a: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TextBox 10" id="10"/>
          <p:cNvSpPr txBox="true"/>
          <p:nvPr/>
        </p:nvSpPr>
        <p:spPr>
          <a:xfrm rot="0">
            <a:off x="883185" y="878153"/>
            <a:ext cx="9875600"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OVERVIEW</a:t>
            </a:r>
          </a:p>
        </p:txBody>
      </p:sp>
      <p:sp>
        <p:nvSpPr>
          <p:cNvPr name="TextBox 11" id="11"/>
          <p:cNvSpPr txBox="true"/>
          <p:nvPr/>
        </p:nvSpPr>
        <p:spPr>
          <a:xfrm rot="0">
            <a:off x="1942168" y="2754606"/>
            <a:ext cx="8816617" cy="4768075"/>
          </a:xfrm>
          <a:prstGeom prst="rect">
            <a:avLst/>
          </a:prstGeom>
        </p:spPr>
        <p:txBody>
          <a:bodyPr anchor="t" rtlCol="false" tIns="0" lIns="0" bIns="0" rIns="0">
            <a:spAutoFit/>
          </a:bodyPr>
          <a:lstStyle/>
          <a:p>
            <a:pPr algn="l" marL="631025" indent="-315512" lvl="1">
              <a:lnSpc>
                <a:spcPts val="4033"/>
              </a:lnSpc>
              <a:buFont typeface="Arial"/>
              <a:buChar char="•"/>
            </a:pPr>
            <a:r>
              <a:rPr lang="en-US" b="true" sz="2922" spc="286">
                <a:solidFill>
                  <a:srgbClr val="231F20"/>
                </a:solidFill>
                <a:latin typeface="DM Sans Bold"/>
                <a:ea typeface="DM Sans Bold"/>
                <a:cs typeface="DM Sans Bold"/>
                <a:sym typeface="DM Sans Bold"/>
              </a:rPr>
              <a:t>Objective:</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To create a school management system that automates and streamlines administrative processes.</a:t>
            </a:r>
          </a:p>
          <a:p>
            <a:pPr algn="l" marL="631025" indent="-315512" lvl="1">
              <a:lnSpc>
                <a:spcPts val="4033"/>
              </a:lnSpc>
              <a:buFont typeface="Arial"/>
              <a:buChar char="•"/>
            </a:pPr>
            <a:r>
              <a:rPr lang="en-US" b="true" sz="2922" spc="286">
                <a:solidFill>
                  <a:srgbClr val="231F20"/>
                </a:solidFill>
                <a:latin typeface="DM Sans Bold"/>
                <a:ea typeface="DM Sans Bold"/>
                <a:cs typeface="DM Sans Bold"/>
                <a:sym typeface="DM Sans Bold"/>
              </a:rPr>
              <a:t>Key Features:</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Student records management</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Teacher scheduling</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Waitlist handling</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Attendance tracking</a:t>
            </a:r>
          </a:p>
          <a:p>
            <a:pPr algn="l" marL="1046155" indent="-348718" lvl="2">
              <a:lnSpc>
                <a:spcPts val="3343"/>
              </a:lnSpc>
              <a:buFont typeface="Arial"/>
              <a:buChar char="⚬"/>
            </a:pPr>
            <a:r>
              <a:rPr lang="en-US" sz="2422" spc="237">
                <a:solidFill>
                  <a:srgbClr val="231F20"/>
                </a:solidFill>
                <a:latin typeface="DM Sans"/>
                <a:ea typeface="DM Sans"/>
                <a:cs typeface="DM Sans"/>
                <a:sym typeface="DM Sans"/>
              </a:rPr>
              <a:t>Eliminations handling</a:t>
            </a:r>
          </a:p>
          <a:p>
            <a:pPr algn="l" marL="0" indent="0" lvl="0">
              <a:lnSpc>
                <a:spcPts val="3343"/>
              </a:lnSpc>
              <a:spcBef>
                <a:spcPct val="0"/>
              </a:spcBef>
            </a:pPr>
          </a:p>
        </p:txBody>
      </p:sp>
      <p:sp>
        <p:nvSpPr>
          <p:cNvPr name="Freeform 12" id="1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407949" y="538491"/>
            <a:ext cx="3071444" cy="2890771"/>
          </a:xfrm>
          <a:custGeom>
            <a:avLst/>
            <a:gdLst/>
            <a:ahLst/>
            <a:cxnLst/>
            <a:rect r="r" b="b" t="t" l="l"/>
            <a:pathLst>
              <a:path h="2890771" w="3071444">
                <a:moveTo>
                  <a:pt x="0" y="0"/>
                </a:moveTo>
                <a:lnTo>
                  <a:pt x="3071443" y="0"/>
                </a:lnTo>
                <a:lnTo>
                  <a:pt x="3071443" y="2890771"/>
                </a:lnTo>
                <a:lnTo>
                  <a:pt x="0" y="2890771"/>
                </a:lnTo>
                <a:lnTo>
                  <a:pt x="0" y="0"/>
                </a:lnTo>
                <a:close/>
              </a:path>
            </a:pathLst>
          </a:custGeom>
          <a:blipFill>
            <a:blip r:embed="rId6"/>
            <a:stretch>
              <a:fillRect l="0" t="0" r="0" b="0"/>
            </a:stretch>
          </a:blipFill>
        </p:spPr>
      </p:sp>
      <p:sp>
        <p:nvSpPr>
          <p:cNvPr name="Freeform 12" id="12"/>
          <p:cNvSpPr/>
          <p:nvPr/>
        </p:nvSpPr>
        <p:spPr>
          <a:xfrm flipH="false" flipV="false" rot="0">
            <a:off x="14259613" y="3849144"/>
            <a:ext cx="3368116" cy="3169991"/>
          </a:xfrm>
          <a:custGeom>
            <a:avLst/>
            <a:gdLst/>
            <a:ahLst/>
            <a:cxnLst/>
            <a:rect r="r" b="b" t="t" l="l"/>
            <a:pathLst>
              <a:path h="3169991" w="3368116">
                <a:moveTo>
                  <a:pt x="0" y="0"/>
                </a:moveTo>
                <a:lnTo>
                  <a:pt x="3368116" y="0"/>
                </a:lnTo>
                <a:lnTo>
                  <a:pt x="3368116" y="3169991"/>
                </a:lnTo>
                <a:lnTo>
                  <a:pt x="0" y="3169991"/>
                </a:lnTo>
                <a:lnTo>
                  <a:pt x="0" y="0"/>
                </a:lnTo>
                <a:close/>
              </a:path>
            </a:pathLst>
          </a:custGeom>
          <a:blipFill>
            <a:blip r:embed="rId7"/>
            <a:stretch>
              <a:fillRect l="0" t="0" r="0" b="0"/>
            </a:stretch>
          </a:blipFill>
        </p:spPr>
      </p:sp>
      <p:sp>
        <p:nvSpPr>
          <p:cNvPr name="Freeform 13" id="13"/>
          <p:cNvSpPr/>
          <p:nvPr/>
        </p:nvSpPr>
        <p:spPr>
          <a:xfrm flipH="false" flipV="false" rot="0">
            <a:off x="14411885" y="7019135"/>
            <a:ext cx="2798767" cy="2634133"/>
          </a:xfrm>
          <a:custGeom>
            <a:avLst/>
            <a:gdLst/>
            <a:ahLst/>
            <a:cxnLst/>
            <a:rect r="r" b="b" t="t" l="l"/>
            <a:pathLst>
              <a:path h="2634133" w="2798767">
                <a:moveTo>
                  <a:pt x="0" y="0"/>
                </a:moveTo>
                <a:lnTo>
                  <a:pt x="2798767" y="0"/>
                </a:lnTo>
                <a:lnTo>
                  <a:pt x="2798767" y="2634134"/>
                </a:lnTo>
                <a:lnTo>
                  <a:pt x="0" y="2634134"/>
                </a:lnTo>
                <a:lnTo>
                  <a:pt x="0" y="0"/>
                </a:lnTo>
                <a:close/>
              </a:path>
            </a:pathLst>
          </a:custGeom>
          <a:blipFill>
            <a:blip r:embed="rId8"/>
            <a:stretch>
              <a:fillRect l="0" t="0" r="0" b="0"/>
            </a:stretch>
          </a:blipFill>
        </p:spPr>
      </p:sp>
      <p:sp>
        <p:nvSpPr>
          <p:cNvPr name="TextBox 14" id="14"/>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TECHNOLOGY STACK</a:t>
            </a:r>
          </a:p>
        </p:txBody>
      </p:sp>
      <p:sp>
        <p:nvSpPr>
          <p:cNvPr name="TextBox 15" id="15"/>
          <p:cNvSpPr txBox="true"/>
          <p:nvPr/>
        </p:nvSpPr>
        <p:spPr>
          <a:xfrm rot="0">
            <a:off x="1942168" y="2754606"/>
            <a:ext cx="8816617" cy="3939400"/>
          </a:xfrm>
          <a:prstGeom prst="rect">
            <a:avLst/>
          </a:prstGeom>
        </p:spPr>
        <p:txBody>
          <a:bodyPr anchor="t" rtlCol="false" tIns="0" lIns="0" bIns="0" rIns="0">
            <a:spAutoFit/>
          </a:bodyPr>
          <a:lstStyle/>
          <a:p>
            <a:pPr algn="l">
              <a:lnSpc>
                <a:spcPts val="4033"/>
              </a:lnSpc>
            </a:pPr>
          </a:p>
          <a:p>
            <a:pPr algn="l" marL="631025" indent="-315512" lvl="1">
              <a:lnSpc>
                <a:spcPts val="4033"/>
              </a:lnSpc>
              <a:buFont typeface="Arial"/>
              <a:buChar char="•"/>
            </a:pPr>
            <a:r>
              <a:rPr lang="en-US" b="true" sz="2922" spc="286">
                <a:solidFill>
                  <a:srgbClr val="231F20"/>
                </a:solidFill>
                <a:latin typeface="DM Sans Bold"/>
                <a:ea typeface="DM Sans Bold"/>
                <a:cs typeface="DM Sans Bold"/>
                <a:sym typeface="DM Sans Bold"/>
              </a:rPr>
              <a:t>Programming Language: </a:t>
            </a:r>
            <a:r>
              <a:rPr lang="en-US" sz="2922" spc="286">
                <a:solidFill>
                  <a:srgbClr val="231F20"/>
                </a:solidFill>
                <a:latin typeface="DM Sans"/>
                <a:ea typeface="DM Sans"/>
                <a:cs typeface="DM Sans"/>
                <a:sym typeface="DM Sans"/>
              </a:rPr>
              <a:t>C</a:t>
            </a:r>
          </a:p>
          <a:p>
            <a:pPr algn="l" marL="631025" indent="-315512" lvl="1">
              <a:lnSpc>
                <a:spcPts val="4033"/>
              </a:lnSpc>
              <a:buFont typeface="Arial"/>
              <a:buChar char="•"/>
            </a:pPr>
            <a:r>
              <a:rPr lang="en-US" b="true" sz="2922" spc="286">
                <a:solidFill>
                  <a:srgbClr val="231F20"/>
                </a:solidFill>
                <a:latin typeface="DM Sans Bold"/>
                <a:ea typeface="DM Sans Bold"/>
                <a:cs typeface="DM Sans Bold"/>
                <a:sym typeface="DM Sans Bold"/>
              </a:rPr>
              <a:t>Development Tools:</a:t>
            </a:r>
          </a:p>
          <a:p>
            <a:pPr algn="l" marL="1262050" indent="-420683" lvl="2">
              <a:lnSpc>
                <a:spcPts val="4033"/>
              </a:lnSpc>
              <a:buFont typeface="Arial"/>
              <a:buChar char="⚬"/>
            </a:pPr>
            <a:r>
              <a:rPr lang="en-US" sz="2922" spc="286">
                <a:solidFill>
                  <a:srgbClr val="231F20"/>
                </a:solidFill>
                <a:latin typeface="DM Sans"/>
                <a:ea typeface="DM Sans"/>
                <a:cs typeface="DM Sans"/>
                <a:sym typeface="DM Sans"/>
              </a:rPr>
              <a:t>GCC (Compiler)</a:t>
            </a:r>
          </a:p>
          <a:p>
            <a:pPr algn="l" marL="1262050" indent="-420683" lvl="2">
              <a:lnSpc>
                <a:spcPts val="4033"/>
              </a:lnSpc>
              <a:buFont typeface="Arial"/>
              <a:buChar char="⚬"/>
            </a:pPr>
            <a:r>
              <a:rPr lang="en-US" sz="2922" spc="286">
                <a:solidFill>
                  <a:srgbClr val="231F20"/>
                </a:solidFill>
                <a:latin typeface="DM Sans"/>
                <a:ea typeface="DM Sans"/>
                <a:cs typeface="DM Sans"/>
                <a:sym typeface="DM Sans"/>
              </a:rPr>
              <a:t>GitHub (Version Control)</a:t>
            </a:r>
          </a:p>
          <a:p>
            <a:pPr algn="l" marL="631025" indent="-315512" lvl="1">
              <a:lnSpc>
                <a:spcPts val="4033"/>
              </a:lnSpc>
              <a:buFont typeface="Arial"/>
              <a:buChar char="•"/>
            </a:pPr>
            <a:r>
              <a:rPr lang="en-US" b="true" sz="2922" spc="286">
                <a:solidFill>
                  <a:srgbClr val="231F20"/>
                </a:solidFill>
                <a:latin typeface="DM Sans Bold"/>
                <a:ea typeface="DM Sans Bold"/>
                <a:cs typeface="DM Sans Bold"/>
                <a:sym typeface="DM Sans Bold"/>
              </a:rPr>
              <a:t>File-Based Storage:</a:t>
            </a:r>
            <a:r>
              <a:rPr lang="en-US" sz="2922" spc="286">
                <a:solidFill>
                  <a:srgbClr val="231F20"/>
                </a:solidFill>
                <a:latin typeface="DM Sans"/>
                <a:ea typeface="DM Sans"/>
                <a:cs typeface="DM Sans"/>
                <a:sym typeface="DM Sans"/>
              </a:rPr>
              <a:t> Text files for data persistence.</a:t>
            </a:r>
          </a:p>
          <a:p>
            <a:pPr algn="l" marL="0" indent="0" lvl="0">
              <a:lnSpc>
                <a:spcPts val="334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887817" y="7344977"/>
            <a:ext cx="6135979" cy="6135979"/>
          </a:xfrm>
          <a:custGeom>
            <a:avLst/>
            <a:gdLst/>
            <a:ahLst/>
            <a:cxnLst/>
            <a:rect r="r" b="b" t="t" l="l"/>
            <a:pathLst>
              <a:path h="6135979" w="6135979">
                <a:moveTo>
                  <a:pt x="0" y="0"/>
                </a:moveTo>
                <a:lnTo>
                  <a:pt x="6135980" y="0"/>
                </a:lnTo>
                <a:lnTo>
                  <a:pt x="6135980" y="6135980"/>
                </a:lnTo>
                <a:lnTo>
                  <a:pt x="0" y="6135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60819" y="6408090"/>
            <a:ext cx="1789975" cy="1789975"/>
          </a:xfrm>
          <a:custGeom>
            <a:avLst/>
            <a:gdLst/>
            <a:ahLst/>
            <a:cxnLst/>
            <a:rect r="r" b="b" t="t" l="l"/>
            <a:pathLst>
              <a:path h="1789975" w="1789975">
                <a:moveTo>
                  <a:pt x="0" y="0"/>
                </a:moveTo>
                <a:lnTo>
                  <a:pt x="1789975" y="0"/>
                </a:lnTo>
                <a:lnTo>
                  <a:pt x="1789975" y="1789974"/>
                </a:lnTo>
                <a:lnTo>
                  <a:pt x="0" y="1789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571688" y="6864590"/>
            <a:ext cx="768237" cy="841694"/>
          </a:xfrm>
          <a:custGeom>
            <a:avLst/>
            <a:gdLst/>
            <a:ahLst/>
            <a:cxnLst/>
            <a:rect r="r" b="b" t="t" l="l"/>
            <a:pathLst>
              <a:path h="841694" w="768237">
                <a:moveTo>
                  <a:pt x="0" y="0"/>
                </a:moveTo>
                <a:lnTo>
                  <a:pt x="768237" y="0"/>
                </a:lnTo>
                <a:lnTo>
                  <a:pt x="768237" y="841694"/>
                </a:lnTo>
                <a:lnTo>
                  <a:pt x="0" y="8416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871464" y="7908633"/>
            <a:ext cx="1789975" cy="1789975"/>
          </a:xfrm>
          <a:custGeom>
            <a:avLst/>
            <a:gdLst/>
            <a:ahLst/>
            <a:cxnLst/>
            <a:rect r="r" b="b" t="t" l="l"/>
            <a:pathLst>
              <a:path h="1789975" w="1789975">
                <a:moveTo>
                  <a:pt x="0" y="0"/>
                </a:moveTo>
                <a:lnTo>
                  <a:pt x="1789975" y="0"/>
                </a:lnTo>
                <a:lnTo>
                  <a:pt x="1789975" y="1789975"/>
                </a:lnTo>
                <a:lnTo>
                  <a:pt x="0" y="1789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5250175" y="7908633"/>
            <a:ext cx="1789975" cy="1789975"/>
          </a:xfrm>
          <a:custGeom>
            <a:avLst/>
            <a:gdLst/>
            <a:ahLst/>
            <a:cxnLst/>
            <a:rect r="r" b="b" t="t" l="l"/>
            <a:pathLst>
              <a:path h="1789975" w="1789975">
                <a:moveTo>
                  <a:pt x="0" y="0"/>
                </a:moveTo>
                <a:lnTo>
                  <a:pt x="1789974" y="0"/>
                </a:lnTo>
                <a:lnTo>
                  <a:pt x="1789974" y="1789975"/>
                </a:lnTo>
                <a:lnTo>
                  <a:pt x="0" y="1789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637889" y="8319405"/>
            <a:ext cx="1014547" cy="968431"/>
          </a:xfrm>
          <a:custGeom>
            <a:avLst/>
            <a:gdLst/>
            <a:ahLst/>
            <a:cxnLst/>
            <a:rect r="r" b="b" t="t" l="l"/>
            <a:pathLst>
              <a:path h="968431" w="1014547">
                <a:moveTo>
                  <a:pt x="0" y="0"/>
                </a:moveTo>
                <a:lnTo>
                  <a:pt x="1014546" y="0"/>
                </a:lnTo>
                <a:lnTo>
                  <a:pt x="1014546" y="968431"/>
                </a:lnTo>
                <a:lnTo>
                  <a:pt x="0" y="9684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324707" y="8355356"/>
            <a:ext cx="883489" cy="896529"/>
          </a:xfrm>
          <a:custGeom>
            <a:avLst/>
            <a:gdLst/>
            <a:ahLst/>
            <a:cxnLst/>
            <a:rect r="r" b="b" t="t" l="l"/>
            <a:pathLst>
              <a:path h="896529" w="883489">
                <a:moveTo>
                  <a:pt x="0" y="0"/>
                </a:moveTo>
                <a:lnTo>
                  <a:pt x="883489" y="0"/>
                </a:lnTo>
                <a:lnTo>
                  <a:pt x="883489" y="896529"/>
                </a:lnTo>
                <a:lnTo>
                  <a:pt x="0" y="8965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School Interface</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USER INTERFACES</a:t>
            </a:r>
          </a:p>
        </p:txBody>
      </p:sp>
      <p:sp>
        <p:nvSpPr>
          <p:cNvPr name="TextBox 14" id="14"/>
          <p:cNvSpPr txBox="true"/>
          <p:nvPr/>
        </p:nvSpPr>
        <p:spPr>
          <a:xfrm rot="0">
            <a:off x="1830975" y="4045241"/>
            <a:ext cx="3360904" cy="23924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the main system that will be linking students and teachers and manage interactions between them, as well as provide the student resources and help.</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Teacher Interface</a:t>
              </a:r>
            </a:p>
          </p:txBody>
        </p:sp>
      </p:grpSp>
      <p:sp>
        <p:nvSpPr>
          <p:cNvPr name="TextBox 18" id="18"/>
          <p:cNvSpPr txBox="true"/>
          <p:nvPr/>
        </p:nvSpPr>
        <p:spPr>
          <a:xfrm rot="0">
            <a:off x="6138875" y="4042536"/>
            <a:ext cx="5451398" cy="2136954"/>
          </a:xfrm>
          <a:prstGeom prst="rect">
            <a:avLst/>
          </a:prstGeom>
        </p:spPr>
        <p:txBody>
          <a:bodyPr anchor="t" rtlCol="false" tIns="0" lIns="0" bIns="0" rIns="0">
            <a:spAutoFit/>
          </a:bodyPr>
          <a:lstStyle/>
          <a:p>
            <a:pPr algn="ctr">
              <a:lnSpc>
                <a:spcPts val="2894"/>
              </a:lnSpc>
            </a:pPr>
            <a:r>
              <a:rPr lang="en-US" sz="2097" spc="205">
                <a:solidFill>
                  <a:srgbClr val="231F20"/>
                </a:solidFill>
                <a:latin typeface="DM Sans"/>
                <a:ea typeface="DM Sans"/>
                <a:cs typeface="DM Sans"/>
                <a:sym typeface="DM Sans"/>
              </a:rPr>
              <a:t>each teacher will have an account to access this interface. Inside he will have access to his classes and students and where he will upload the grades and absence of students.</a:t>
            </a:r>
          </a:p>
          <a:p>
            <a:pPr algn="ctr" marL="0" indent="0" lvl="0">
              <a:lnSpc>
                <a:spcPts val="2894"/>
              </a:lnSpc>
              <a:spcBef>
                <a:spcPct val="0"/>
              </a:spcBef>
            </a:pP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Student Interface</a:t>
              </a:r>
            </a:p>
          </p:txBody>
        </p:sp>
      </p:grpSp>
      <p:sp>
        <p:nvSpPr>
          <p:cNvPr name="TextBox 22" id="22"/>
          <p:cNvSpPr txBox="true"/>
          <p:nvPr/>
        </p:nvSpPr>
        <p:spPr>
          <a:xfrm rot="0">
            <a:off x="12901643" y="4045241"/>
            <a:ext cx="4357657" cy="30782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each student will have an account where he will find his timetables, his teachers and forms needed and anything else the school has to offer. it is where he will also receive any notification regarding the school and the teachers.</a:t>
            </a:r>
          </a:p>
          <a:p>
            <a:pPr algn="ctr" marL="0" indent="0" lvl="0">
              <a:lnSpc>
                <a:spcPts val="2774"/>
              </a:lnSpc>
              <a:spcBef>
                <a:spcPct val="0"/>
              </a:spcBef>
            </a:pP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39984" y="3675699"/>
            <a:ext cx="1499755" cy="5000917"/>
            <a:chOff x="0" y="0"/>
            <a:chExt cx="368852" cy="1229933"/>
          </a:xfrm>
        </p:grpSpPr>
        <p:sp>
          <p:nvSpPr>
            <p:cNvPr name="Freeform 4" id="4"/>
            <p:cNvSpPr/>
            <p:nvPr/>
          </p:nvSpPr>
          <p:spPr>
            <a:xfrm flipH="false" flipV="false" rot="0">
              <a:off x="0" y="0"/>
              <a:ext cx="368852" cy="1229933"/>
            </a:xfrm>
            <a:custGeom>
              <a:avLst/>
              <a:gdLst/>
              <a:ahLst/>
              <a:cxnLst/>
              <a:rect r="r" b="b" t="t" l="l"/>
              <a:pathLst>
                <a:path h="1229933" w="368852">
                  <a:moveTo>
                    <a:pt x="0" y="0"/>
                  </a:moveTo>
                  <a:lnTo>
                    <a:pt x="368852" y="0"/>
                  </a:lnTo>
                  <a:lnTo>
                    <a:pt x="368852" y="1229933"/>
                  </a:lnTo>
                  <a:lnTo>
                    <a:pt x="0" y="1229933"/>
                  </a:lnTo>
                  <a:close/>
                </a:path>
              </a:pathLst>
            </a:custGeom>
            <a:solidFill>
              <a:srgbClr val="CCCCCC"/>
            </a:solidFill>
          </p:spPr>
        </p:sp>
        <p:sp>
          <p:nvSpPr>
            <p:cNvPr name="TextBox 5" id="5"/>
            <p:cNvSpPr txBox="true"/>
            <p:nvPr/>
          </p:nvSpPr>
          <p:spPr>
            <a:xfrm>
              <a:off x="0" y="-19050"/>
              <a:ext cx="368852" cy="124898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040448" y="1065569"/>
            <a:ext cx="10207104"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DATA ANALYSIS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67045" y="4041841"/>
            <a:ext cx="1003651" cy="684085"/>
          </a:xfrm>
          <a:prstGeom prst="rect">
            <a:avLst/>
          </a:prstGeom>
        </p:spPr>
        <p:txBody>
          <a:bodyPr anchor="t" rtlCol="false" tIns="0" lIns="0" bIns="0" rIns="0">
            <a:spAutoFit/>
          </a:bodyPr>
          <a:lstStyle/>
          <a:p>
            <a:pPr algn="ctr">
              <a:lnSpc>
                <a:spcPts val="5489"/>
              </a:lnSpc>
            </a:pPr>
            <a:r>
              <a:rPr lang="en-US" b="true" sz="4574" i="true">
                <a:solidFill>
                  <a:srgbClr val="363636"/>
                </a:solidFill>
                <a:latin typeface="Oswald Bold"/>
                <a:ea typeface="Oswald Bold"/>
                <a:cs typeface="Oswald Bold"/>
                <a:sym typeface="Oswald Bold"/>
              </a:rPr>
              <a:t>01</a:t>
            </a:r>
          </a:p>
        </p:txBody>
      </p:sp>
      <p:sp>
        <p:nvSpPr>
          <p:cNvPr name="TextBox 9" id="9"/>
          <p:cNvSpPr txBox="true"/>
          <p:nvPr/>
        </p:nvSpPr>
        <p:spPr>
          <a:xfrm rot="0">
            <a:off x="5288036" y="5318573"/>
            <a:ext cx="1003651" cy="684085"/>
          </a:xfrm>
          <a:prstGeom prst="rect">
            <a:avLst/>
          </a:prstGeom>
        </p:spPr>
        <p:txBody>
          <a:bodyPr anchor="t" rtlCol="false" tIns="0" lIns="0" bIns="0" rIns="0">
            <a:spAutoFit/>
          </a:bodyPr>
          <a:lstStyle/>
          <a:p>
            <a:pPr algn="ctr">
              <a:lnSpc>
                <a:spcPts val="5489"/>
              </a:lnSpc>
            </a:pPr>
            <a:r>
              <a:rPr lang="en-US" b="true" sz="4574" i="true">
                <a:solidFill>
                  <a:srgbClr val="363636"/>
                </a:solidFill>
                <a:latin typeface="Oswald Bold"/>
                <a:ea typeface="Oswald Bold"/>
                <a:cs typeface="Oswald Bold"/>
                <a:sym typeface="Oswald Bold"/>
              </a:rPr>
              <a:t>02</a:t>
            </a:r>
          </a:p>
        </p:txBody>
      </p:sp>
      <p:sp>
        <p:nvSpPr>
          <p:cNvPr name="TextBox 10" id="10"/>
          <p:cNvSpPr txBox="true"/>
          <p:nvPr/>
        </p:nvSpPr>
        <p:spPr>
          <a:xfrm rot="0">
            <a:off x="5288036" y="6431284"/>
            <a:ext cx="1003651" cy="684085"/>
          </a:xfrm>
          <a:prstGeom prst="rect">
            <a:avLst/>
          </a:prstGeom>
        </p:spPr>
        <p:txBody>
          <a:bodyPr anchor="t" rtlCol="false" tIns="0" lIns="0" bIns="0" rIns="0">
            <a:spAutoFit/>
          </a:bodyPr>
          <a:lstStyle/>
          <a:p>
            <a:pPr algn="ctr">
              <a:lnSpc>
                <a:spcPts val="5489"/>
              </a:lnSpc>
            </a:pPr>
            <a:r>
              <a:rPr lang="en-US" b="true" sz="4574" i="true">
                <a:solidFill>
                  <a:srgbClr val="363636"/>
                </a:solidFill>
                <a:latin typeface="Oswald Bold"/>
                <a:ea typeface="Oswald Bold"/>
                <a:cs typeface="Oswald Bold"/>
                <a:sym typeface="Oswald Bold"/>
              </a:rPr>
              <a:t>03</a:t>
            </a:r>
          </a:p>
        </p:txBody>
      </p:sp>
      <p:sp>
        <p:nvSpPr>
          <p:cNvPr name="TextBox 11" id="11"/>
          <p:cNvSpPr txBox="true"/>
          <p:nvPr/>
        </p:nvSpPr>
        <p:spPr>
          <a:xfrm rot="0">
            <a:off x="5288036" y="7541241"/>
            <a:ext cx="1003651" cy="684085"/>
          </a:xfrm>
          <a:prstGeom prst="rect">
            <a:avLst/>
          </a:prstGeom>
        </p:spPr>
        <p:txBody>
          <a:bodyPr anchor="t" rtlCol="false" tIns="0" lIns="0" bIns="0" rIns="0">
            <a:spAutoFit/>
          </a:bodyPr>
          <a:lstStyle/>
          <a:p>
            <a:pPr algn="ctr">
              <a:lnSpc>
                <a:spcPts val="5489"/>
              </a:lnSpc>
            </a:pPr>
            <a:r>
              <a:rPr lang="en-US" b="true" sz="4574" i="true">
                <a:solidFill>
                  <a:srgbClr val="363636"/>
                </a:solidFill>
                <a:latin typeface="Oswald Bold"/>
                <a:ea typeface="Oswald Bold"/>
                <a:cs typeface="Oswald Bold"/>
                <a:sym typeface="Oswald Bold"/>
              </a:rPr>
              <a:t>04</a:t>
            </a:r>
          </a:p>
        </p:txBody>
      </p:sp>
      <p:sp>
        <p:nvSpPr>
          <p:cNvPr name="TextBox 12" id="12"/>
          <p:cNvSpPr txBox="true"/>
          <p:nvPr/>
        </p:nvSpPr>
        <p:spPr>
          <a:xfrm rot="0">
            <a:off x="6740663" y="4130896"/>
            <a:ext cx="6200947" cy="455040"/>
          </a:xfrm>
          <a:prstGeom prst="rect">
            <a:avLst/>
          </a:prstGeom>
        </p:spPr>
        <p:txBody>
          <a:bodyPr anchor="t" rtlCol="false" tIns="0" lIns="0" bIns="0" rIns="0">
            <a:spAutoFit/>
          </a:bodyPr>
          <a:lstStyle/>
          <a:p>
            <a:pPr algn="l">
              <a:lnSpc>
                <a:spcPts val="3730"/>
              </a:lnSpc>
            </a:pPr>
            <a:r>
              <a:rPr lang="en-US" sz="2703" spc="264">
                <a:solidFill>
                  <a:srgbClr val="231F20"/>
                </a:solidFill>
                <a:latin typeface="DM Sans"/>
                <a:ea typeface="DM Sans"/>
                <a:cs typeface="DM Sans"/>
                <a:sym typeface="DM Sans"/>
              </a:rPr>
              <a:t>ABSENCE MANAGEMENT</a:t>
            </a:r>
          </a:p>
        </p:txBody>
      </p:sp>
      <p:sp>
        <p:nvSpPr>
          <p:cNvPr name="TextBox 13" id="13"/>
          <p:cNvSpPr txBox="true"/>
          <p:nvPr/>
        </p:nvSpPr>
        <p:spPr>
          <a:xfrm rot="0">
            <a:off x="6740663" y="5404521"/>
            <a:ext cx="6507354" cy="455040"/>
          </a:xfrm>
          <a:prstGeom prst="rect">
            <a:avLst/>
          </a:prstGeom>
        </p:spPr>
        <p:txBody>
          <a:bodyPr anchor="t" rtlCol="false" tIns="0" lIns="0" bIns="0" rIns="0">
            <a:spAutoFit/>
          </a:bodyPr>
          <a:lstStyle/>
          <a:p>
            <a:pPr algn="l">
              <a:lnSpc>
                <a:spcPts val="3730"/>
              </a:lnSpc>
            </a:pPr>
            <a:r>
              <a:rPr lang="en-US" sz="2703" spc="264">
                <a:solidFill>
                  <a:srgbClr val="231F20"/>
                </a:solidFill>
                <a:latin typeface="DM Sans"/>
                <a:ea typeface="DM Sans"/>
                <a:cs typeface="DM Sans"/>
                <a:sym typeface="DM Sans"/>
              </a:rPr>
              <a:t>ELIMINATION MANAGEMENT</a:t>
            </a:r>
          </a:p>
        </p:txBody>
      </p:sp>
      <p:sp>
        <p:nvSpPr>
          <p:cNvPr name="TextBox 14" id="14"/>
          <p:cNvSpPr txBox="true"/>
          <p:nvPr/>
        </p:nvSpPr>
        <p:spPr>
          <a:xfrm rot="0">
            <a:off x="6740663" y="6660329"/>
            <a:ext cx="6200947" cy="455040"/>
          </a:xfrm>
          <a:prstGeom prst="rect">
            <a:avLst/>
          </a:prstGeom>
        </p:spPr>
        <p:txBody>
          <a:bodyPr anchor="t" rtlCol="false" tIns="0" lIns="0" bIns="0" rIns="0">
            <a:spAutoFit/>
          </a:bodyPr>
          <a:lstStyle/>
          <a:p>
            <a:pPr algn="l" marL="0" indent="0" lvl="0">
              <a:lnSpc>
                <a:spcPts val="3730"/>
              </a:lnSpc>
              <a:spcBef>
                <a:spcPct val="0"/>
              </a:spcBef>
            </a:pPr>
            <a:r>
              <a:rPr lang="en-US" sz="2703" spc="264">
                <a:solidFill>
                  <a:srgbClr val="231F20"/>
                </a:solidFill>
                <a:latin typeface="DM Sans"/>
                <a:ea typeface="DM Sans"/>
                <a:cs typeface="DM Sans"/>
                <a:sym typeface="DM Sans"/>
              </a:rPr>
              <a:t>GRADE MANAGEMENT</a:t>
            </a:r>
          </a:p>
        </p:txBody>
      </p:sp>
      <p:sp>
        <p:nvSpPr>
          <p:cNvPr name="TextBox 15" id="15"/>
          <p:cNvSpPr txBox="true"/>
          <p:nvPr/>
        </p:nvSpPr>
        <p:spPr>
          <a:xfrm rot="0">
            <a:off x="6740663" y="7674842"/>
            <a:ext cx="6507354" cy="455040"/>
          </a:xfrm>
          <a:prstGeom prst="rect">
            <a:avLst/>
          </a:prstGeom>
        </p:spPr>
        <p:txBody>
          <a:bodyPr anchor="t" rtlCol="false" tIns="0" lIns="0" bIns="0" rIns="0">
            <a:spAutoFit/>
          </a:bodyPr>
          <a:lstStyle/>
          <a:p>
            <a:pPr algn="l" marL="0" indent="0" lvl="0">
              <a:lnSpc>
                <a:spcPts val="3730"/>
              </a:lnSpc>
              <a:spcBef>
                <a:spcPct val="0"/>
              </a:spcBef>
            </a:pPr>
            <a:r>
              <a:rPr lang="en-US" sz="2703" spc="264">
                <a:solidFill>
                  <a:srgbClr val="231F20"/>
                </a:solidFill>
                <a:latin typeface="DM Sans"/>
                <a:ea typeface="DM Sans"/>
                <a:cs typeface="DM Sans"/>
                <a:sym typeface="DM Sans"/>
              </a:rPr>
              <a:t>DD CHANCES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FEATURES</a:t>
            </a:r>
          </a:p>
        </p:txBody>
      </p:sp>
      <p:sp>
        <p:nvSpPr>
          <p:cNvPr name="Freeform 12" id="12"/>
          <p:cNvSpPr/>
          <p:nvPr/>
        </p:nvSpPr>
        <p:spPr>
          <a:xfrm flipH="false" flipV="false" rot="0">
            <a:off x="13662994" y="507095"/>
            <a:ext cx="4140679" cy="4114800"/>
          </a:xfrm>
          <a:custGeom>
            <a:avLst/>
            <a:gdLst/>
            <a:ahLst/>
            <a:cxnLst/>
            <a:rect r="r" b="b" t="t" l="l"/>
            <a:pathLst>
              <a:path h="4114800" w="4140679">
                <a:moveTo>
                  <a:pt x="0" y="0"/>
                </a:moveTo>
                <a:lnTo>
                  <a:pt x="4140679" y="0"/>
                </a:lnTo>
                <a:lnTo>
                  <a:pt x="414067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767785" y="561900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844869" y="2193071"/>
            <a:ext cx="8841696" cy="5768027"/>
          </a:xfrm>
          <a:prstGeom prst="rect">
            <a:avLst/>
          </a:prstGeom>
        </p:spPr>
        <p:txBody>
          <a:bodyPr anchor="t" rtlCol="false" tIns="0" lIns="0" bIns="0" rIns="0">
            <a:spAutoFit/>
          </a:bodyPr>
          <a:lstStyle/>
          <a:p>
            <a:pPr algn="l">
              <a:lnSpc>
                <a:spcPts val="4044"/>
              </a:lnSpc>
            </a:pP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Student Management:</a:t>
            </a:r>
          </a:p>
          <a:p>
            <a:pPr algn="l" marL="877028" indent="-292343" lvl="2">
              <a:lnSpc>
                <a:spcPts val="2802"/>
              </a:lnSpc>
              <a:buFont typeface="Arial"/>
              <a:buChar char="⚬"/>
            </a:pPr>
            <a:r>
              <a:rPr lang="en-US" sz="2031" spc="199">
                <a:solidFill>
                  <a:srgbClr val="231F20"/>
                </a:solidFill>
                <a:latin typeface="DM Sans"/>
                <a:ea typeface="DM Sans"/>
                <a:cs typeface="DM Sans"/>
                <a:sym typeface="DM Sans"/>
              </a:rPr>
              <a:t>Add, update, delete, and search student </a:t>
            </a:r>
            <a:r>
              <a:rPr lang="en-US" sz="2031" spc="199">
                <a:solidFill>
                  <a:srgbClr val="231F20"/>
                </a:solidFill>
                <a:latin typeface="DM Sans"/>
                <a:ea typeface="DM Sans"/>
                <a:cs typeface="DM Sans"/>
                <a:sym typeface="DM Sans"/>
              </a:rPr>
              <a:t>records.</a:t>
            </a:r>
          </a:p>
          <a:p>
            <a:pPr algn="l" marL="877028" indent="-292343" lvl="2">
              <a:lnSpc>
                <a:spcPts val="2802"/>
              </a:lnSpc>
              <a:buFont typeface="Arial"/>
              <a:buChar char="⚬"/>
            </a:pPr>
            <a:r>
              <a:rPr lang="en-US" sz="2031" spc="199">
                <a:solidFill>
                  <a:srgbClr val="231F20"/>
                </a:solidFill>
                <a:latin typeface="DM Sans"/>
                <a:ea typeface="DM Sans"/>
                <a:cs typeface="DM Sans"/>
                <a:sym typeface="DM Sans"/>
              </a:rPr>
              <a:t>Assign students to classes and manage their grades and attendance.</a:t>
            </a:r>
          </a:p>
          <a:p>
            <a:pPr algn="l" marL="877028" indent="-292343" lvl="2">
              <a:lnSpc>
                <a:spcPts val="2802"/>
              </a:lnSpc>
              <a:buFont typeface="Arial"/>
              <a:buChar char="⚬"/>
            </a:pPr>
            <a:r>
              <a:rPr lang="en-US" sz="2031" spc="199">
                <a:solidFill>
                  <a:srgbClr val="231F20"/>
                </a:solidFill>
                <a:latin typeface="DM Sans"/>
                <a:ea typeface="DM Sans"/>
                <a:cs typeface="DM Sans"/>
                <a:sym typeface="DM Sans"/>
              </a:rPr>
              <a:t>Handle waitlist management and integrate students into active classes.</a:t>
            </a: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Teacher Management:</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Add, update, delete, and search teacher records.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Manage teacher schedules with conflict resolution for overlapping classes.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Save and view teacher schedules with detailed day-by-day breakdowns.</a:t>
            </a:r>
          </a:p>
          <a:p>
            <a:pPr algn="l">
              <a:lnSpc>
                <a:spcPts val="4044"/>
              </a:lnSpc>
            </a:pPr>
          </a:p>
          <a:p>
            <a:pPr algn="l" marL="0" indent="0" lvl="0">
              <a:lnSpc>
                <a:spcPts val="335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147346" y="587291"/>
            <a:ext cx="3327844" cy="4114800"/>
          </a:xfrm>
          <a:custGeom>
            <a:avLst/>
            <a:gdLst/>
            <a:ahLst/>
            <a:cxnLst/>
            <a:rect r="r" b="b" t="t" l="l"/>
            <a:pathLst>
              <a:path h="4114800" w="3327844">
                <a:moveTo>
                  <a:pt x="0" y="0"/>
                </a:moveTo>
                <a:lnTo>
                  <a:pt x="3327844" y="0"/>
                </a:lnTo>
                <a:lnTo>
                  <a:pt x="332784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834430" y="5669045"/>
            <a:ext cx="4125113" cy="4114800"/>
          </a:xfrm>
          <a:custGeom>
            <a:avLst/>
            <a:gdLst/>
            <a:ahLst/>
            <a:cxnLst/>
            <a:rect r="r" b="b" t="t" l="l"/>
            <a:pathLst>
              <a:path h="4114800" w="4125113">
                <a:moveTo>
                  <a:pt x="0" y="0"/>
                </a:moveTo>
                <a:lnTo>
                  <a:pt x="4125113" y="0"/>
                </a:lnTo>
                <a:lnTo>
                  <a:pt x="41251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FEATURES</a:t>
            </a:r>
          </a:p>
        </p:txBody>
      </p:sp>
      <p:sp>
        <p:nvSpPr>
          <p:cNvPr name="TextBox 14" id="14"/>
          <p:cNvSpPr txBox="true"/>
          <p:nvPr/>
        </p:nvSpPr>
        <p:spPr>
          <a:xfrm rot="0">
            <a:off x="1796220" y="2402268"/>
            <a:ext cx="8841696" cy="5063177"/>
          </a:xfrm>
          <a:prstGeom prst="rect">
            <a:avLst/>
          </a:prstGeom>
        </p:spPr>
        <p:txBody>
          <a:bodyPr anchor="t" rtlCol="false" tIns="0" lIns="0" bIns="0" rIns="0">
            <a:spAutoFit/>
          </a:bodyPr>
          <a:lstStyle/>
          <a:p>
            <a:pPr algn="l">
              <a:lnSpc>
                <a:spcPts val="4044"/>
              </a:lnSpc>
            </a:pP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Attendance Tracking:</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Mark attendance for students and teachers.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Generate attendance reports for specific classes, subjects, or individuals.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Highlight absences and detailed attendance history.</a:t>
            </a: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Class Management:</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Create and assign classes and groups.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Assign subjects to teachers for specific classes or groups.</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View class schedules for stud</a:t>
            </a:r>
            <a:r>
              <a:rPr lang="en-US" sz="2031" spc="199">
                <a:solidFill>
                  <a:srgbClr val="231F20"/>
                </a:solidFill>
                <a:latin typeface="DM Sans"/>
                <a:ea typeface="DM Sans"/>
                <a:cs typeface="DM Sans"/>
                <a:sym typeface="DM Sans"/>
              </a:rPr>
              <a:t>ents and teachers.</a:t>
            </a:r>
          </a:p>
          <a:p>
            <a:pPr algn="l">
              <a:lnSpc>
                <a:spcPts val="4044"/>
              </a:lnSpc>
            </a:pPr>
          </a:p>
          <a:p>
            <a:pPr algn="l" marL="0" indent="0" lvl="0">
              <a:lnSpc>
                <a:spcPts val="3352"/>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424995" y="2644691"/>
            <a:ext cx="10331103" cy="4616432"/>
            <a:chOff x="0" y="0"/>
            <a:chExt cx="3958293" cy="1768755"/>
          </a:xfrm>
        </p:grpSpPr>
        <p:sp>
          <p:nvSpPr>
            <p:cNvPr name="Freeform 7" id="7"/>
            <p:cNvSpPr/>
            <p:nvPr/>
          </p:nvSpPr>
          <p:spPr>
            <a:xfrm flipH="false" flipV="false" rot="0">
              <a:off x="0" y="0"/>
              <a:ext cx="3958292" cy="1768755"/>
            </a:xfrm>
            <a:custGeom>
              <a:avLst/>
              <a:gdLst/>
              <a:ahLst/>
              <a:cxnLst/>
              <a:rect r="r" b="b" t="t" l="l"/>
              <a:pathLst>
                <a:path h="1768755" w="3958292">
                  <a:moveTo>
                    <a:pt x="0" y="0"/>
                  </a:moveTo>
                  <a:lnTo>
                    <a:pt x="3958292" y="0"/>
                  </a:lnTo>
                  <a:lnTo>
                    <a:pt x="3958292" y="1768755"/>
                  </a:lnTo>
                  <a:lnTo>
                    <a:pt x="0" y="1768755"/>
                  </a:lnTo>
                  <a:close/>
                </a:path>
              </a:pathLst>
            </a:custGeom>
            <a:solidFill>
              <a:srgbClr val="EFEFEF"/>
            </a:solidFill>
          </p:spPr>
        </p:sp>
        <p:sp>
          <p:nvSpPr>
            <p:cNvPr name="TextBox 8" id="8"/>
            <p:cNvSpPr txBox="true"/>
            <p:nvPr/>
          </p:nvSpPr>
          <p:spPr>
            <a:xfrm>
              <a:off x="0" y="-19050"/>
              <a:ext cx="3958293" cy="17878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424995" y="7210022"/>
            <a:ext cx="10470161" cy="1032847"/>
          </a:xfrm>
          <a:custGeom>
            <a:avLst/>
            <a:gdLst/>
            <a:ahLst/>
            <a:cxnLst/>
            <a:rect r="r" b="b" t="t" l="l"/>
            <a:pathLst>
              <a:path h="1032847" w="10470161">
                <a:moveTo>
                  <a:pt x="0" y="0"/>
                </a:moveTo>
                <a:lnTo>
                  <a:pt x="10470161" y="0"/>
                </a:lnTo>
                <a:lnTo>
                  <a:pt x="10470161" y="1032847"/>
                </a:lnTo>
                <a:lnTo>
                  <a:pt x="0" y="1032847"/>
                </a:lnTo>
                <a:lnTo>
                  <a:pt x="0" y="0"/>
                </a:lnTo>
                <a:close/>
              </a:path>
            </a:pathLst>
          </a:custGeom>
          <a:blipFill>
            <a:blip r:embed="rId3"/>
            <a:stretch>
              <a:fillRect l="-2638" t="-100398" r="0" b="-5093"/>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544287" y="6925802"/>
            <a:ext cx="2798767" cy="2634133"/>
          </a:xfrm>
          <a:custGeom>
            <a:avLst/>
            <a:gdLst/>
            <a:ahLst/>
            <a:cxnLst/>
            <a:rect r="r" b="b" t="t" l="l"/>
            <a:pathLst>
              <a:path h="2634133" w="2798767">
                <a:moveTo>
                  <a:pt x="0" y="0"/>
                </a:moveTo>
                <a:lnTo>
                  <a:pt x="2798767" y="0"/>
                </a:lnTo>
                <a:lnTo>
                  <a:pt x="2798767" y="2634134"/>
                </a:lnTo>
                <a:lnTo>
                  <a:pt x="0" y="2634134"/>
                </a:lnTo>
                <a:lnTo>
                  <a:pt x="0" y="0"/>
                </a:lnTo>
                <a:close/>
              </a:path>
            </a:pathLst>
          </a:custGeom>
          <a:blipFill>
            <a:blip r:embed="rId6"/>
            <a:stretch>
              <a:fillRect l="0" t="0" r="0" b="0"/>
            </a:stretch>
          </a:blipFill>
        </p:spPr>
      </p:sp>
      <p:sp>
        <p:nvSpPr>
          <p:cNvPr name="Freeform 12" id="12"/>
          <p:cNvSpPr/>
          <p:nvPr/>
        </p:nvSpPr>
        <p:spPr>
          <a:xfrm flipH="false" flipV="false" rot="0">
            <a:off x="14327253" y="827040"/>
            <a:ext cx="3379280" cy="4114800"/>
          </a:xfrm>
          <a:custGeom>
            <a:avLst/>
            <a:gdLst/>
            <a:ahLst/>
            <a:cxnLst/>
            <a:rect r="r" b="b" t="t" l="l"/>
            <a:pathLst>
              <a:path h="4114800" w="3379280">
                <a:moveTo>
                  <a:pt x="0" y="0"/>
                </a:moveTo>
                <a:lnTo>
                  <a:pt x="3379280" y="0"/>
                </a:lnTo>
                <a:lnTo>
                  <a:pt x="337928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883185" y="878153"/>
            <a:ext cx="12779808"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FEATURES</a:t>
            </a:r>
          </a:p>
        </p:txBody>
      </p:sp>
      <p:sp>
        <p:nvSpPr>
          <p:cNvPr name="TextBox 14" id="14"/>
          <p:cNvSpPr txBox="true"/>
          <p:nvPr/>
        </p:nvSpPr>
        <p:spPr>
          <a:xfrm rot="0">
            <a:off x="1869194" y="2158127"/>
            <a:ext cx="8841696" cy="5183191"/>
          </a:xfrm>
          <a:prstGeom prst="rect">
            <a:avLst/>
          </a:prstGeom>
        </p:spPr>
        <p:txBody>
          <a:bodyPr anchor="t" rtlCol="false" tIns="0" lIns="0" bIns="0" rIns="0">
            <a:spAutoFit/>
          </a:bodyPr>
          <a:lstStyle/>
          <a:p>
            <a:pPr algn="l">
              <a:lnSpc>
                <a:spcPts val="3354"/>
              </a:lnSpc>
            </a:pP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Waitlist Handling:</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Add students to a waitlist when classes are full.</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Integrate waitlisted students into active classes based on priority.</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Automatically update waitlist files upon changes.</a:t>
            </a:r>
          </a:p>
          <a:p>
            <a:pPr algn="l" marL="524873" indent="-262437" lvl="1">
              <a:lnSpc>
                <a:spcPts val="3354"/>
              </a:lnSpc>
              <a:buFont typeface="Arial"/>
              <a:buChar char="•"/>
            </a:pPr>
            <a:r>
              <a:rPr lang="en-US" b="true" sz="2431" spc="238">
                <a:solidFill>
                  <a:srgbClr val="231F20"/>
                </a:solidFill>
                <a:latin typeface="DM Sans Bold"/>
                <a:ea typeface="DM Sans Bold"/>
                <a:cs typeface="DM Sans Bold"/>
                <a:sym typeface="DM Sans Bold"/>
              </a:rPr>
              <a:t>File-Based Storage:</a:t>
            </a:r>
          </a:p>
          <a:p>
            <a:pPr algn="l" marL="877031" indent="-292344" lvl="2">
              <a:lnSpc>
                <a:spcPts val="2802"/>
              </a:lnSpc>
              <a:buFont typeface="Arial"/>
              <a:buChar char="⚬"/>
            </a:pPr>
            <a:r>
              <a:rPr lang="en-US" sz="2031" spc="199">
                <a:solidFill>
                  <a:srgbClr val="231F20"/>
                </a:solidFill>
                <a:latin typeface="DM Sans"/>
                <a:ea typeface="DM Sans"/>
                <a:cs typeface="DM Sans"/>
                <a:sym typeface="DM Sans"/>
              </a:rPr>
              <a:t>Store all data persistently in structured text files:</a:t>
            </a:r>
          </a:p>
          <a:p>
            <a:pPr algn="l" marL="1315547" indent="-328887" lvl="3">
              <a:lnSpc>
                <a:spcPts val="2802"/>
              </a:lnSpc>
              <a:buFont typeface="Arial"/>
              <a:buChar char="￭"/>
            </a:pPr>
            <a:r>
              <a:rPr lang="en-US" sz="2031" spc="199">
                <a:solidFill>
                  <a:srgbClr val="231F20"/>
                </a:solidFill>
                <a:latin typeface="DM Sans"/>
                <a:ea typeface="DM Sans"/>
                <a:cs typeface="DM Sans"/>
                <a:sym typeface="DM Sans"/>
              </a:rPr>
              <a:t>Students (students.txt)</a:t>
            </a:r>
          </a:p>
          <a:p>
            <a:pPr algn="l" marL="1315547" indent="-328887" lvl="3">
              <a:lnSpc>
                <a:spcPts val="2802"/>
              </a:lnSpc>
              <a:buFont typeface="Arial"/>
              <a:buChar char="￭"/>
            </a:pPr>
            <a:r>
              <a:rPr lang="en-US" sz="2031" spc="199">
                <a:solidFill>
                  <a:srgbClr val="231F20"/>
                </a:solidFill>
                <a:latin typeface="DM Sans"/>
                <a:ea typeface="DM Sans"/>
                <a:cs typeface="DM Sans"/>
                <a:sym typeface="DM Sans"/>
              </a:rPr>
              <a:t>Teachers (teachers.txt)</a:t>
            </a:r>
          </a:p>
          <a:p>
            <a:pPr algn="l" marL="1315547" indent="-328887" lvl="3">
              <a:lnSpc>
                <a:spcPts val="2802"/>
              </a:lnSpc>
              <a:buFont typeface="Arial"/>
              <a:buChar char="￭"/>
            </a:pPr>
            <a:r>
              <a:rPr lang="en-US" sz="2031" spc="199">
                <a:solidFill>
                  <a:srgbClr val="231F20"/>
                </a:solidFill>
                <a:latin typeface="DM Sans"/>
                <a:ea typeface="DM Sans"/>
                <a:cs typeface="DM Sans"/>
                <a:sym typeface="DM Sans"/>
              </a:rPr>
              <a:t>Attendance (attendance.txt)</a:t>
            </a:r>
          </a:p>
          <a:p>
            <a:pPr algn="l" marL="1315547" indent="-328887" lvl="3">
              <a:lnSpc>
                <a:spcPts val="2802"/>
              </a:lnSpc>
              <a:buFont typeface="Arial"/>
              <a:buChar char="￭"/>
            </a:pPr>
            <a:r>
              <a:rPr lang="en-US" sz="2031" spc="199">
                <a:solidFill>
                  <a:srgbClr val="231F20"/>
                </a:solidFill>
                <a:latin typeface="DM Sans"/>
                <a:ea typeface="DM Sans"/>
                <a:cs typeface="DM Sans"/>
                <a:sym typeface="DM Sans"/>
              </a:rPr>
              <a:t>Waitlist (waitlist.txt)</a:t>
            </a:r>
          </a:p>
          <a:p>
            <a:pPr algn="l" marL="1315547" indent="-328887" lvl="3">
              <a:lnSpc>
                <a:spcPts val="2802"/>
              </a:lnSpc>
              <a:buFont typeface="Arial"/>
              <a:buChar char="￭"/>
            </a:pPr>
            <a:r>
              <a:rPr lang="en-US" sz="2031" spc="199">
                <a:solidFill>
                  <a:srgbClr val="231F20"/>
                </a:solidFill>
                <a:latin typeface="DM Sans"/>
                <a:ea typeface="DM Sans"/>
                <a:cs typeface="DM Sans"/>
                <a:sym typeface="DM Sans"/>
              </a:rPr>
              <a:t>Schedules (TeacherSchedules.txt),etc...</a:t>
            </a:r>
          </a:p>
          <a:p>
            <a:pPr algn="l">
              <a:lnSpc>
                <a:spcPts val="3352"/>
              </a:lnSpc>
              <a:spcBef>
                <a:spcPct val="0"/>
              </a:spcBef>
            </a:pPr>
            <a:r>
              <a:rPr lang="en-US" sz="2429" spc="238">
                <a:solidFill>
                  <a:srgbClr val="231F20"/>
                </a:solidFill>
                <a:latin typeface="DM Sans"/>
                <a:ea typeface="DM Sans"/>
                <a:cs typeface="DM Sans"/>
                <a:sym typeface="DM Sa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DAGY51rnlQU</dc:identifier>
  <dcterms:modified xsi:type="dcterms:W3CDTF">2011-08-01T06:04:30Z</dcterms:modified>
  <cp:revision>1</cp:revision>
  <dc:title>School Management System</dc:title>
</cp:coreProperties>
</file>