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6" r:id="rId5"/>
    <p:sldId id="282" r:id="rId6"/>
    <p:sldId id="283" r:id="rId7"/>
    <p:sldId id="284" r:id="rId8"/>
    <p:sldId id="281" r:id="rId9"/>
    <p:sldId id="290" r:id="rId10"/>
    <p:sldId id="286" r:id="rId11"/>
    <p:sldId id="287" r:id="rId12"/>
    <p:sldId id="29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06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2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474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5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47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0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9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8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4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61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74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6715-B071-4A1D-A236-00A1425F891D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0D86-FC3F-4167-BC43-D4D02729D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1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159" y="869425"/>
            <a:ext cx="66491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Lato" pitchFamily="34" charset="0"/>
                <a:ea typeface="Lato" pitchFamily="34" charset="0"/>
                <a:cs typeface="Lato" pitchFamily="34" charset="0"/>
              </a:rPr>
              <a:t>Natural Gas Engineering Project Presentation</a:t>
            </a:r>
            <a:endParaRPr lang="en-US" sz="6600" b="1" dirty="0">
              <a:latin typeface="Lato" pitchFamily="34" charset="0"/>
              <a:ea typeface="Lato" pitchFamily="34" charset="0"/>
              <a:cs typeface="Lato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3648" y="983673"/>
            <a:ext cx="3143250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8712" y="5232068"/>
            <a:ext cx="437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By:  Chaitanya </a:t>
            </a:r>
            <a:r>
              <a:rPr lang="en-US" sz="2400" b="1" dirty="0" err="1" smtClean="0">
                <a:solidFill>
                  <a:srgbClr val="FF0000"/>
                </a:solidFill>
              </a:rPr>
              <a:t>Sangani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iit_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315" y="194437"/>
            <a:ext cx="1161356" cy="11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89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6187985" y="1588161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pic>
        <p:nvPicPr>
          <p:cNvPr id="6146" name="Picture 2" descr="F:\Final Year\Sem 8\NGE\coded\Choke\full 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241" y="2187566"/>
            <a:ext cx="9800020" cy="4670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6187985" y="1588161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pic>
        <p:nvPicPr>
          <p:cNvPr id="7170" name="Picture 2" descr="F:\Final Year\Sem 8\NGE\coded\Choke\x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8746" y="2275327"/>
            <a:ext cx="7068640" cy="3368729"/>
          </a:xfrm>
          <a:prstGeom prst="rect">
            <a:avLst/>
          </a:prstGeom>
          <a:noFill/>
        </p:spPr>
      </p:pic>
      <p:pic>
        <p:nvPicPr>
          <p:cNvPr id="7171" name="Picture 3" descr="F:\Final Year\Sem 8\NGE\coded\Choke\y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7014" y="2506717"/>
            <a:ext cx="6384624" cy="3042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</a:t>
            </a:r>
            <a:r>
              <a:rPr lang="en-US" sz="3600" b="1" dirty="0" smtClean="0">
                <a:solidFill>
                  <a:schemeClr val="bg1"/>
                </a:solidFill>
              </a:rPr>
              <a:t>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1" name="Pentagon 10"/>
          <p:cNvSpPr/>
          <p:nvPr/>
        </p:nvSpPr>
        <p:spPr>
          <a:xfrm>
            <a:off x="6187985" y="1588161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8013" y="3247696"/>
            <a:ext cx="11366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The operating flow rate increased with increase in sizes of both choke and pipe diameter.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The flow rate was more sensitive to change in  pipe diameter than the choke diameter.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6909" y="872836"/>
            <a:ext cx="9019309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46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0069" y="3491804"/>
            <a:ext cx="2126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Study the Variation in Operating flow rate with Reservoir Pressure and Depth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9537" y="3539100"/>
            <a:ext cx="2315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Study the Variation in Operating flow rate with Choke diameter and Pipe diameter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74880" y="3303523"/>
            <a:ext cx="55418" cy="2216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33031" y="3261319"/>
            <a:ext cx="55418" cy="2216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201216" y="2634988"/>
            <a:ext cx="534159" cy="471559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6678382" y="2604171"/>
            <a:ext cx="534159" cy="47155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383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Factor  affecting </a:t>
            </a:r>
            <a:r>
              <a:rPr lang="en-US" sz="2400" b="1" dirty="0" smtClean="0">
                <a:solidFill>
                  <a:schemeClr val="bg1"/>
                </a:solidFill>
              </a:rPr>
              <a:t>Operating flow rate: Governing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Picture 5" descr="C:\Users\chaitanyasangani88\Desktop\ip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249" y="2800936"/>
            <a:ext cx="3061872" cy="12446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71002" y="40514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IPR</a:t>
            </a:r>
            <a:endParaRPr lang="en-IN" dirty="0"/>
          </a:p>
        </p:txBody>
      </p:sp>
      <p:pic>
        <p:nvPicPr>
          <p:cNvPr id="1030" name="Picture 6" descr="C:\Users\chaitanyasangani88\Desktop\TP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831" y="2485219"/>
            <a:ext cx="7320169" cy="152407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9000978" y="388033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TPR</a:t>
            </a:r>
            <a:endParaRPr lang="en-IN" dirty="0"/>
          </a:p>
        </p:txBody>
      </p:sp>
      <p:pic>
        <p:nvPicPr>
          <p:cNvPr id="1032" name="Picture 8" descr="C:\Users\chaitanyasangani88\Desktop\iprtp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600" y="4459630"/>
            <a:ext cx="7115175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243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</a:t>
            </a:r>
            <a:r>
              <a:rPr lang="en-IN" sz="2400" b="1" dirty="0" smtClean="0"/>
              <a:t>Permeation 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18655" y="3056193"/>
            <a:ext cx="1134687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 Code was written for  the iteration of the equation by giving  all the parameters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Fzero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was used for iterative solution of the Non linear equation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Simulation Method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96634" y="1619693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</a:t>
            </a:r>
            <a:r>
              <a:rPr lang="en-IN" sz="2400" b="1" dirty="0" smtClean="0"/>
              <a:t>Permeation 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96634" y="1619693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pic>
        <p:nvPicPr>
          <p:cNvPr id="3074" name="Picture 2" descr="F:\Final Year\Sem 8\NGE\coded\Reservior\pics\F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828" y="2277015"/>
            <a:ext cx="9064126" cy="4319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</a:t>
            </a:r>
            <a:r>
              <a:rPr lang="en-IN" sz="2400" b="1" dirty="0" smtClean="0"/>
              <a:t>Permeation 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Results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96634" y="1619693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pic>
        <p:nvPicPr>
          <p:cNvPr id="4100" name="Picture 4" descr="F:\Final Year\Sem 8\NGE\coded\Reservior\pics\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276" y="2303189"/>
            <a:ext cx="8531898" cy="4066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</a:t>
            </a:r>
            <a:r>
              <a:rPr lang="en-IN" sz="2400" b="1" dirty="0" smtClean="0"/>
              <a:t>Permeation 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1" name="Pentagon 10"/>
          <p:cNvSpPr/>
          <p:nvPr/>
        </p:nvSpPr>
        <p:spPr>
          <a:xfrm>
            <a:off x="496634" y="1619693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08538" y="3090041"/>
            <a:ext cx="9156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For given pressure,  the flow rate was almost same for all the depths.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Change in operating pressure with reservoir pressure was almost linear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Factor  affecting </a:t>
            </a:r>
            <a:r>
              <a:rPr lang="en-US" sz="2400" b="1" dirty="0" smtClean="0">
                <a:solidFill>
                  <a:schemeClr val="bg1"/>
                </a:solidFill>
              </a:rPr>
              <a:t>Operating flow rate: Governing Equations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11166" y="2593753"/>
          <a:ext cx="5968785" cy="867385"/>
        </p:xfrm>
        <a:graphic>
          <a:graphicData uri="http://schemas.openxmlformats.org/presentationml/2006/ole">
            <p:oleObj spid="_x0000_s2050" name="Equation" r:id="rId3" imgW="3898800" imgH="558720" progId="Equation.3">
              <p:embed/>
            </p:oleObj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2790" y="3875429"/>
            <a:ext cx="4826483" cy="837247"/>
          </a:xfrm>
          <a:prstGeom prst="rect">
            <a:avLst/>
          </a:prstGeom>
          <a:noFill/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142531" y="3658084"/>
          <a:ext cx="2900110" cy="1115427"/>
        </p:xfrm>
        <a:graphic>
          <a:graphicData uri="http://schemas.openxmlformats.org/presentationml/2006/ole">
            <p:oleObj spid="_x0000_s2051" name="Equation" r:id="rId5" imgW="2108160" imgH="81252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23389" y="5011052"/>
          <a:ext cx="7695613" cy="1846947"/>
        </p:xfrm>
        <a:graphic>
          <a:graphicData uri="http://schemas.openxmlformats.org/presentationml/2006/ole">
            <p:oleObj spid="_x0000_s2052" name="Equation" r:id="rId6" imgW="5549760" imgH="13460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8973" y="296828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IPR +TPR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418493" y="417575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CPR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4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910" y="221672"/>
            <a:ext cx="10612581" cy="63730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486" y="212650"/>
            <a:ext cx="7034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Problem Statement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484911" y="1607971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</a:t>
            </a:r>
            <a:r>
              <a:rPr lang="en-IN" sz="2400" b="1" dirty="0" smtClean="0"/>
              <a:t>Permeation </a:t>
            </a:r>
            <a:endParaRPr lang="en-US" sz="2400" b="1" dirty="0"/>
          </a:p>
        </p:txBody>
      </p:sp>
      <p:sp>
        <p:nvSpPr>
          <p:cNvPr id="7" name="Pentagon 6"/>
          <p:cNvSpPr/>
          <p:nvPr/>
        </p:nvSpPr>
        <p:spPr>
          <a:xfrm>
            <a:off x="3332020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</a:t>
            </a:r>
            <a:r>
              <a:rPr lang="en-IN" sz="2000" b="1" dirty="0"/>
              <a:t>Breakthrough time</a:t>
            </a:r>
            <a:endParaRPr lang="en-US" sz="2000" b="1" dirty="0"/>
          </a:p>
        </p:txBody>
      </p:sp>
      <p:sp>
        <p:nvSpPr>
          <p:cNvPr id="8" name="Pentagon 7"/>
          <p:cNvSpPr/>
          <p:nvPr/>
        </p:nvSpPr>
        <p:spPr>
          <a:xfrm>
            <a:off x="6179129" y="1576587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</a:t>
            </a:r>
            <a:r>
              <a:rPr lang="en-IN" sz="2400" b="1" dirty="0"/>
              <a:t>Degradation</a:t>
            </a:r>
            <a:endParaRPr lang="en-US" sz="2400" b="1" dirty="0"/>
          </a:p>
        </p:txBody>
      </p:sp>
      <p:sp>
        <p:nvSpPr>
          <p:cNvPr id="9" name="Pentagon 8"/>
          <p:cNvSpPr/>
          <p:nvPr/>
        </p:nvSpPr>
        <p:spPr>
          <a:xfrm>
            <a:off x="9157857" y="1576587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</a:t>
            </a:r>
            <a:r>
              <a:rPr lang="en-IN" sz="2400" b="1" dirty="0"/>
              <a:t>Exposure rate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18655" y="3056193"/>
            <a:ext cx="1134687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 Code was written for  the iteration of the equation by giving  all the parameters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Fzero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was used for iterative solution of the Non linear equation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3727" y="982467"/>
            <a:ext cx="9185563" cy="5020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Simulation Method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496634" y="1619693"/>
            <a:ext cx="2660072" cy="51261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1. Theory</a:t>
            </a:r>
            <a:endParaRPr lang="en-US" sz="2400" b="1" dirty="0"/>
          </a:p>
        </p:txBody>
      </p:sp>
      <p:sp>
        <p:nvSpPr>
          <p:cNvPr id="12" name="Pentagon 11"/>
          <p:cNvSpPr/>
          <p:nvPr/>
        </p:nvSpPr>
        <p:spPr>
          <a:xfrm>
            <a:off x="3343743" y="1588309"/>
            <a:ext cx="2660072" cy="512618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2. Simulation</a:t>
            </a:r>
            <a:endParaRPr lang="en-US" sz="2000" b="1" dirty="0"/>
          </a:p>
        </p:txBody>
      </p:sp>
      <p:sp>
        <p:nvSpPr>
          <p:cNvPr id="13" name="Pentagon 12"/>
          <p:cNvSpPr/>
          <p:nvPr/>
        </p:nvSpPr>
        <p:spPr>
          <a:xfrm>
            <a:off x="6190852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3. Results</a:t>
            </a:r>
            <a:endParaRPr lang="en-US" sz="2400" b="1" dirty="0"/>
          </a:p>
        </p:txBody>
      </p:sp>
      <p:sp>
        <p:nvSpPr>
          <p:cNvPr id="14" name="Pentagon 13"/>
          <p:cNvSpPr/>
          <p:nvPr/>
        </p:nvSpPr>
        <p:spPr>
          <a:xfrm>
            <a:off x="9169580" y="1588309"/>
            <a:ext cx="2660072" cy="51261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4. Analysis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66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443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Chaitanya Sangani</cp:lastModifiedBy>
  <cp:revision>20</cp:revision>
  <dcterms:created xsi:type="dcterms:W3CDTF">2017-04-18T05:21:23Z</dcterms:created>
  <dcterms:modified xsi:type="dcterms:W3CDTF">2017-08-17T06:14:15Z</dcterms:modified>
</cp:coreProperties>
</file>