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6" r:id="rId13"/>
    <p:sldId id="277" r:id="rId14"/>
    <p:sldId id="278" r:id="rId15"/>
    <p:sldId id="279" r:id="rId16"/>
    <p:sldId id="283" r:id="rId17"/>
    <p:sldId id="284" r:id="rId18"/>
    <p:sldId id="28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4242-A479-41A1-9C21-67B0EEF23DD0}" type="datetimeFigureOut">
              <a:rPr lang="ko-KR" altLang="en-US" smtClean="0"/>
              <a:pPr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F359-F543-46FF-BC66-FB8005B397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4242-A479-41A1-9C21-67B0EEF23DD0}" type="datetimeFigureOut">
              <a:rPr lang="ko-KR" altLang="en-US" smtClean="0"/>
              <a:pPr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F359-F543-46FF-BC66-FB8005B397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4242-A479-41A1-9C21-67B0EEF23DD0}" type="datetimeFigureOut">
              <a:rPr lang="ko-KR" altLang="en-US" smtClean="0"/>
              <a:pPr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F359-F543-46FF-BC66-FB8005B397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4242-A479-41A1-9C21-67B0EEF23DD0}" type="datetimeFigureOut">
              <a:rPr lang="ko-KR" altLang="en-US" smtClean="0"/>
              <a:pPr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F359-F543-46FF-BC66-FB8005B397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4242-A479-41A1-9C21-67B0EEF23DD0}" type="datetimeFigureOut">
              <a:rPr lang="ko-KR" altLang="en-US" smtClean="0"/>
              <a:pPr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F359-F543-46FF-BC66-FB8005B397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4242-A479-41A1-9C21-67B0EEF23DD0}" type="datetimeFigureOut">
              <a:rPr lang="ko-KR" altLang="en-US" smtClean="0"/>
              <a:pPr/>
              <a:t>2025-07-23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F359-F543-46FF-BC66-FB8005B397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4242-A479-41A1-9C21-67B0EEF23DD0}" type="datetimeFigureOut">
              <a:rPr lang="ko-KR" altLang="en-US" smtClean="0"/>
              <a:pPr/>
              <a:t>2025-07-23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F359-F543-46FF-BC66-FB8005B397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4242-A479-41A1-9C21-67B0EEF23DD0}" type="datetimeFigureOut">
              <a:rPr lang="ko-KR" altLang="en-US" smtClean="0"/>
              <a:pPr/>
              <a:t>2025-07-23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F359-F543-46FF-BC66-FB8005B397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4242-A479-41A1-9C21-67B0EEF23DD0}" type="datetimeFigureOut">
              <a:rPr lang="ko-KR" altLang="en-US" smtClean="0"/>
              <a:pPr/>
              <a:t>2025-07-23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F359-F543-46FF-BC66-FB8005B397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4242-A479-41A1-9C21-67B0EEF23DD0}" type="datetimeFigureOut">
              <a:rPr lang="ko-KR" altLang="en-US" smtClean="0"/>
              <a:pPr/>
              <a:t>2025-07-23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F359-F543-46FF-BC66-FB8005B397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4242-A479-41A1-9C21-67B0EEF23DD0}" type="datetimeFigureOut">
              <a:rPr lang="ko-KR" altLang="en-US" smtClean="0"/>
              <a:pPr/>
              <a:t>2025-07-23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F359-F543-46FF-BC66-FB8005B397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C4242-A479-41A1-9C21-67B0EEF23DD0}" type="datetimeFigureOut">
              <a:rPr lang="ko-KR" altLang="en-US" smtClean="0"/>
              <a:pPr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6F359-F543-46FF-BC66-FB8005B397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자바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1-2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 정리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6" name="AutoShape 2" descr="DF-DevOps: DevOps 플랫폼, 깃랩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데브옵스 툴체인 - 위키백과, 우리 모두의 백과사전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16"/>
            <a:ext cx="7786742" cy="43243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F-DevOps: DevOps 플랫폼, 깃랩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7158" y="285728"/>
            <a:ext cx="835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5</a:t>
            </a:r>
            <a:r>
              <a:rPr lang="en-US" altLang="ko-KR" sz="3600" b="1" dirty="0" smtClean="0"/>
              <a:t>. </a:t>
            </a:r>
            <a:r>
              <a:rPr lang="ko-KR" altLang="en-US" sz="3600" b="1" dirty="0" err="1" smtClean="0"/>
              <a:t>이클립스</a:t>
            </a:r>
            <a:r>
              <a:rPr lang="ko-KR" altLang="en-US" sz="3600" b="1" dirty="0" smtClean="0"/>
              <a:t> 사용법 </a:t>
            </a:r>
            <a:r>
              <a:rPr lang="en-US" altLang="ko-KR" sz="3600" b="1" dirty="0" smtClean="0"/>
              <a:t>(5)</a:t>
            </a:r>
            <a:r>
              <a:rPr lang="ko-KR" altLang="en-US" sz="3600" b="1" dirty="0" smtClean="0"/>
              <a:t> </a:t>
            </a:r>
            <a:endParaRPr lang="en-US" altLang="ko-KR" sz="3600" b="1" dirty="0" smtClean="0"/>
          </a:p>
          <a:p>
            <a:endParaRPr lang="en-US" altLang="ko-KR" b="1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8358246" cy="5584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88640"/>
            <a:ext cx="856895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3200" b="1" dirty="0" smtClean="0"/>
              <a:t>6. </a:t>
            </a:r>
            <a:r>
              <a:rPr lang="ko-KR" altLang="en-US" sz="3200" b="1" dirty="0" smtClean="0"/>
              <a:t>변수  </a:t>
            </a:r>
            <a:r>
              <a:rPr lang="en-US" altLang="ko-KR" sz="3200" b="1" dirty="0" smtClean="0"/>
              <a:t>(36~37page)</a:t>
            </a:r>
            <a:endParaRPr lang="en-US" altLang="ko-KR" sz="3200" b="1" dirty="0" smtClean="0"/>
          </a:p>
          <a:p>
            <a:endParaRPr lang="en-US" altLang="ko-KR" dirty="0"/>
          </a:p>
          <a:p>
            <a:r>
              <a:rPr lang="ko-KR" altLang="en-US" b="1" dirty="0" smtClean="0"/>
              <a:t>📌 </a:t>
            </a:r>
            <a:r>
              <a:rPr lang="ko-KR" altLang="en-US" dirty="0" smtClean="0"/>
              <a:t>변수</a:t>
            </a:r>
            <a:r>
              <a:rPr lang="en-US" altLang="ko-KR" dirty="0"/>
              <a:t>(variable)</a:t>
            </a:r>
            <a:r>
              <a:rPr lang="ko-KR" altLang="en-US" dirty="0"/>
              <a:t>라는 단어의 뜻은 </a:t>
            </a:r>
            <a:r>
              <a:rPr lang="en-US" altLang="ko-KR" dirty="0"/>
              <a:t>'</a:t>
            </a:r>
            <a:r>
              <a:rPr lang="ko-KR" altLang="en-US" b="1" dirty="0"/>
              <a:t>변하는 수</a:t>
            </a:r>
            <a:r>
              <a:rPr lang="en-US" altLang="ko-KR" dirty="0"/>
              <a:t>' </a:t>
            </a:r>
            <a:r>
              <a:rPr lang="ko-KR" altLang="en-US" dirty="0"/>
              <a:t>또는 </a:t>
            </a:r>
            <a:r>
              <a:rPr lang="en-US" altLang="ko-KR" dirty="0"/>
              <a:t>'</a:t>
            </a:r>
            <a:r>
              <a:rPr lang="ko-KR" altLang="en-US" b="1" dirty="0"/>
              <a:t>변할 수 있는 수</a:t>
            </a:r>
            <a:r>
              <a:rPr lang="en-US" altLang="ko-KR" dirty="0"/>
              <a:t>'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프로그래밍에서는 </a:t>
            </a:r>
            <a:r>
              <a:rPr lang="en-US" altLang="ko-KR" dirty="0"/>
              <a:t>'</a:t>
            </a:r>
            <a:r>
              <a:rPr lang="ko-KR" altLang="en-US" b="1" dirty="0"/>
              <a:t>나중에 다시 사용하기 위해 </a:t>
            </a:r>
            <a:r>
              <a:rPr lang="ko-KR" altLang="en-US" b="1" dirty="0" smtClean="0"/>
              <a:t>기억해야 할 </a:t>
            </a:r>
            <a:r>
              <a:rPr lang="ko-KR" altLang="en-US" b="1" dirty="0"/>
              <a:t>정보를 저장하는 공간</a:t>
            </a:r>
            <a:r>
              <a:rPr lang="en-US" altLang="ko-KR" dirty="0"/>
              <a:t>'</a:t>
            </a:r>
            <a:r>
              <a:rPr lang="ko-KR" altLang="en-US" dirty="0"/>
              <a:t>의 의미가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31682"/>
            <a:ext cx="8712968" cy="463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6190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3200" b="1" dirty="0" smtClean="0"/>
              <a:t>7. </a:t>
            </a:r>
            <a:r>
              <a:rPr lang="ko-KR" altLang="en-US" sz="3200" b="1" dirty="0" smtClean="0"/>
              <a:t>자바 </a:t>
            </a:r>
            <a:r>
              <a:rPr lang="ko-KR" altLang="en-US" sz="3200" b="1" dirty="0" err="1" smtClean="0"/>
              <a:t>데이터형의</a:t>
            </a:r>
            <a:r>
              <a:rPr lang="ko-KR" altLang="en-US" sz="3200" b="1" dirty="0" smtClean="0"/>
              <a:t> 종류 </a:t>
            </a:r>
            <a:r>
              <a:rPr lang="en-US" altLang="ko-KR" sz="3200" b="1" dirty="0" smtClean="0"/>
              <a:t>(41page)</a:t>
            </a:r>
            <a:endParaRPr lang="en-US" altLang="ko-KR" sz="3200" b="1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496944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12632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3200" b="1" dirty="0" smtClean="0"/>
              <a:t>8. </a:t>
            </a:r>
            <a:r>
              <a:rPr lang="ko-KR" altLang="en-US" sz="3200" b="1" dirty="0" smtClean="0"/>
              <a:t>자바 </a:t>
            </a:r>
            <a:r>
              <a:rPr lang="ko-KR" altLang="en-US" sz="3200" b="1" dirty="0" err="1" smtClean="0"/>
              <a:t>데이터형</a:t>
            </a:r>
            <a:r>
              <a:rPr lang="en-US" altLang="ko-KR" sz="3200" b="1" dirty="0" smtClean="0"/>
              <a:t>(</a:t>
            </a:r>
            <a:r>
              <a:rPr lang="ko-KR" altLang="en-US" sz="3200" b="1" dirty="0" err="1" smtClean="0"/>
              <a:t>자료형</a:t>
            </a:r>
            <a:r>
              <a:rPr lang="en-US" altLang="ko-KR" sz="3200" b="1" dirty="0" smtClean="0"/>
              <a:t>) (41page)</a:t>
            </a:r>
            <a:endParaRPr lang="en-US" altLang="ko-KR" sz="3200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876300"/>
            <a:ext cx="8867775" cy="572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58813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3200" b="1" dirty="0" smtClean="0"/>
              <a:t>9. </a:t>
            </a:r>
            <a:r>
              <a:rPr lang="ko-KR" altLang="en-US" sz="3200" b="1" dirty="0" smtClean="0"/>
              <a:t>변수 </a:t>
            </a:r>
            <a:r>
              <a:rPr lang="ko-KR" altLang="en-US" sz="3200" b="1" dirty="0" smtClean="0"/>
              <a:t>선언 </a:t>
            </a:r>
            <a:r>
              <a:rPr lang="en-US" altLang="ko-KR" sz="3200" b="1" dirty="0" smtClean="0"/>
              <a:t>(38page)</a:t>
            </a:r>
            <a:r>
              <a:rPr lang="ko-KR" altLang="en-US" sz="3200" b="1" dirty="0" smtClean="0"/>
              <a:t> </a:t>
            </a:r>
            <a:endParaRPr lang="en-US" altLang="ko-KR" sz="32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143248"/>
            <a:ext cx="8072494" cy="3214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596" y="928670"/>
            <a:ext cx="7858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📌</a:t>
            </a:r>
            <a:r>
              <a:rPr lang="en-US" altLang="ko-KR" b="1" dirty="0" smtClean="0">
                <a:sym typeface="Wingdings" pitchFamily="2" charset="2"/>
              </a:rPr>
              <a:t> </a:t>
            </a:r>
            <a:r>
              <a:rPr lang="ko-KR" altLang="en-US" b="1" dirty="0" smtClean="0"/>
              <a:t>변수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1) </a:t>
            </a:r>
            <a:r>
              <a:rPr lang="ko-KR" altLang="en-US" dirty="0" smtClean="0"/>
              <a:t>프로그램 실행 중에 값을 임시 저장하기 위한 공간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2) </a:t>
            </a:r>
            <a:r>
              <a:rPr lang="ko-KR" altLang="en-US" dirty="0" smtClean="0"/>
              <a:t>변수 값은 프로그램 수행 중 변경될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3) </a:t>
            </a:r>
            <a:r>
              <a:rPr lang="ko-KR" altLang="en-US" dirty="0" smtClean="0"/>
              <a:t>데이터 타입에서 정한 크기의 메모리 </a:t>
            </a:r>
            <a:r>
              <a:rPr lang="ko-KR" altLang="en-US" dirty="0" smtClean="0"/>
              <a:t>할당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b="1" dirty="0" smtClean="0"/>
              <a:t>📌</a:t>
            </a:r>
            <a:r>
              <a:rPr lang="en-US" altLang="ko-KR" b="1" dirty="0" smtClean="0">
                <a:sym typeface="Wingdings" pitchFamily="2" charset="2"/>
              </a:rPr>
              <a:t> </a:t>
            </a:r>
            <a:r>
              <a:rPr lang="ko-KR" altLang="en-US" b="1" dirty="0" smtClean="0"/>
              <a:t>변수 선언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1) </a:t>
            </a:r>
            <a:r>
              <a:rPr lang="ko-KR" altLang="en-US" dirty="0" smtClean="0"/>
              <a:t>변수의 타입 다음에 변수 이름을 적어 변수를 선언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0593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678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3200" b="1" dirty="0" smtClean="0"/>
              <a:t>10. </a:t>
            </a:r>
            <a:r>
              <a:rPr lang="ko-KR" altLang="en-US" sz="3200" b="1" dirty="0" smtClean="0"/>
              <a:t>변수 </a:t>
            </a:r>
            <a:r>
              <a:rPr lang="ko-KR" altLang="en-US" sz="3200" b="1" dirty="0" err="1" smtClean="0"/>
              <a:t>식별자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만드는 방법</a:t>
            </a:r>
            <a:r>
              <a:rPr lang="en-US" altLang="ko-KR" sz="3200" b="1" dirty="0" smtClean="0"/>
              <a:t>) (37page)</a:t>
            </a:r>
            <a:endParaRPr lang="en-US" altLang="ko-KR" sz="32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4282" y="1142984"/>
            <a:ext cx="8643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📌 </a:t>
            </a:r>
            <a:r>
              <a:rPr lang="ko-KR" altLang="en-US" b="1" dirty="0" smtClean="0">
                <a:sym typeface="Wingdings" pitchFamily="2" charset="2"/>
              </a:rPr>
              <a:t>알파벳이나 한글로 시작한다 </a:t>
            </a:r>
            <a:r>
              <a:rPr lang="en-US" altLang="ko-KR" b="1" dirty="0" smtClean="0">
                <a:sym typeface="Wingdings" pitchFamily="2" charset="2"/>
              </a:rPr>
              <a:t>(</a:t>
            </a:r>
            <a:r>
              <a:rPr lang="ko-KR" altLang="en-US" b="1" dirty="0" smtClean="0">
                <a:sym typeface="Wingdings" pitchFamily="2" charset="2"/>
              </a:rPr>
              <a:t>알파벳은 대소문자를 구분한다</a:t>
            </a:r>
            <a:r>
              <a:rPr lang="en-US" altLang="ko-KR" b="1" dirty="0" smtClean="0">
                <a:sym typeface="Wingdings" pitchFamily="2" charset="2"/>
              </a:rPr>
              <a:t>)</a:t>
            </a:r>
          </a:p>
          <a:p>
            <a:endParaRPr lang="en-US" altLang="ko-KR" b="1" dirty="0" smtClean="0">
              <a:sym typeface="Wingdings" pitchFamily="2" charset="2"/>
            </a:endParaRPr>
          </a:p>
          <a:p>
            <a:r>
              <a:rPr lang="ko-KR" altLang="en-US" b="1" dirty="0" smtClean="0"/>
              <a:t>📌 </a:t>
            </a:r>
            <a:r>
              <a:rPr lang="ko-KR" altLang="en-US" b="1" dirty="0" smtClean="0">
                <a:sym typeface="Wingdings" pitchFamily="2" charset="2"/>
              </a:rPr>
              <a:t>문자의 길이는 제한은 없다 </a:t>
            </a:r>
            <a:r>
              <a:rPr lang="en-US" altLang="ko-KR" b="1" dirty="0" smtClean="0">
                <a:sym typeface="Wingdings" pitchFamily="2" charset="2"/>
              </a:rPr>
              <a:t>(3~7</a:t>
            </a:r>
            <a:r>
              <a:rPr lang="ko-KR" altLang="en-US" b="1" dirty="0" smtClean="0">
                <a:sym typeface="Wingdings" pitchFamily="2" charset="2"/>
              </a:rPr>
              <a:t>자 정도가 적당하다</a:t>
            </a:r>
            <a:r>
              <a:rPr lang="en-US" altLang="ko-KR" b="1" dirty="0" smtClean="0">
                <a:sym typeface="Wingdings" pitchFamily="2" charset="2"/>
              </a:rPr>
              <a:t>)</a:t>
            </a:r>
            <a:endParaRPr lang="en-US" altLang="ko-KR" b="1" dirty="0" smtClean="0">
              <a:sym typeface="Wingdings" pitchFamily="2" charset="2"/>
            </a:endParaRPr>
          </a:p>
          <a:p>
            <a:r>
              <a:rPr lang="ko-KR" altLang="en-US" b="1" dirty="0" smtClean="0">
                <a:sym typeface="Wingdings" pitchFamily="2" charset="2"/>
              </a:rPr>
              <a:t> </a:t>
            </a:r>
            <a:endParaRPr lang="en-US" altLang="ko-KR" b="1" dirty="0" smtClean="0">
              <a:sym typeface="Wingdings" pitchFamily="2" charset="2"/>
            </a:endParaRPr>
          </a:p>
          <a:p>
            <a:r>
              <a:rPr lang="ko-KR" altLang="en-US" b="1" dirty="0" smtClean="0"/>
              <a:t>📌 </a:t>
            </a:r>
            <a:r>
              <a:rPr lang="ko-KR" altLang="en-US" b="1" dirty="0" err="1" smtClean="0">
                <a:sym typeface="Wingdings" pitchFamily="2" charset="2"/>
              </a:rPr>
              <a:t>예약어</a:t>
            </a:r>
            <a:r>
              <a:rPr lang="en-US" altLang="ko-KR" b="1" dirty="0" smtClean="0">
                <a:sym typeface="Wingdings" pitchFamily="2" charset="2"/>
              </a:rPr>
              <a:t>(</a:t>
            </a:r>
            <a:r>
              <a:rPr lang="ko-KR" altLang="en-US" b="1" dirty="0" smtClean="0">
                <a:sym typeface="Wingdings" pitchFamily="2" charset="2"/>
              </a:rPr>
              <a:t>키워드</a:t>
            </a:r>
            <a:r>
              <a:rPr lang="en-US" altLang="ko-KR" b="1" dirty="0" smtClean="0">
                <a:sym typeface="Wingdings" pitchFamily="2" charset="2"/>
              </a:rPr>
              <a:t>)</a:t>
            </a:r>
            <a:r>
              <a:rPr lang="ko-KR" altLang="en-US" b="1" dirty="0" smtClean="0">
                <a:sym typeface="Wingdings" pitchFamily="2" charset="2"/>
              </a:rPr>
              <a:t>는 </a:t>
            </a:r>
            <a:r>
              <a:rPr lang="ko-KR" altLang="en-US" b="1" dirty="0" smtClean="0">
                <a:sym typeface="Wingdings" pitchFamily="2" charset="2"/>
              </a:rPr>
              <a:t>사용할 수 없다</a:t>
            </a:r>
            <a:endParaRPr lang="en-US" altLang="ko-KR" b="1" dirty="0" smtClean="0">
              <a:sym typeface="Wingdings" pitchFamily="2" charset="2"/>
            </a:endParaRPr>
          </a:p>
          <a:p>
            <a:r>
              <a:rPr lang="ko-KR" altLang="en-US" b="1" dirty="0" smtClean="0">
                <a:sym typeface="Wingdings" pitchFamily="2" charset="2"/>
              </a:rPr>
              <a:t> </a:t>
            </a:r>
            <a:endParaRPr lang="en-US" altLang="ko-KR" b="1" dirty="0" smtClean="0">
              <a:sym typeface="Wingdings" pitchFamily="2" charset="2"/>
            </a:endParaRPr>
          </a:p>
          <a:p>
            <a:r>
              <a:rPr lang="ko-KR" altLang="en-US" b="1" dirty="0" smtClean="0"/>
              <a:t>📌 </a:t>
            </a:r>
            <a:r>
              <a:rPr lang="ko-KR" altLang="en-US" b="1" dirty="0" smtClean="0">
                <a:sym typeface="Wingdings" pitchFamily="2" charset="2"/>
              </a:rPr>
              <a:t>숫자로 </a:t>
            </a:r>
            <a:r>
              <a:rPr lang="ko-KR" altLang="en-US" b="1" dirty="0" smtClean="0">
                <a:sym typeface="Wingdings" pitchFamily="2" charset="2"/>
              </a:rPr>
              <a:t>시작해서는 </a:t>
            </a:r>
            <a:r>
              <a:rPr lang="ko-KR" altLang="en-US" b="1" dirty="0" err="1" smtClean="0">
                <a:sym typeface="Wingdings" pitchFamily="2" charset="2"/>
              </a:rPr>
              <a:t>안된다</a:t>
            </a:r>
            <a:endParaRPr lang="en-US" altLang="ko-KR" b="1" dirty="0" smtClean="0">
              <a:sym typeface="Wingdings" pitchFamily="2" charset="2"/>
            </a:endParaRPr>
          </a:p>
          <a:p>
            <a:r>
              <a:rPr lang="ko-KR" altLang="en-US" b="1" dirty="0" smtClean="0">
                <a:sym typeface="Wingdings" pitchFamily="2" charset="2"/>
              </a:rPr>
              <a:t> </a:t>
            </a:r>
            <a:endParaRPr lang="en-US" altLang="ko-KR" b="1" dirty="0" smtClean="0">
              <a:sym typeface="Wingdings" pitchFamily="2" charset="2"/>
            </a:endParaRPr>
          </a:p>
          <a:p>
            <a:r>
              <a:rPr lang="ko-KR" altLang="en-US" b="1" dirty="0" smtClean="0"/>
              <a:t>📌 </a:t>
            </a:r>
            <a:r>
              <a:rPr lang="ko-KR" altLang="en-US" b="1" dirty="0" smtClean="0">
                <a:sym typeface="Wingdings" pitchFamily="2" charset="2"/>
              </a:rPr>
              <a:t>특수문자 </a:t>
            </a:r>
            <a:r>
              <a:rPr lang="ko-KR" altLang="en-US" b="1" dirty="0" smtClean="0">
                <a:sym typeface="Wingdings" pitchFamily="2" charset="2"/>
              </a:rPr>
              <a:t>사용이 가능 </a:t>
            </a:r>
            <a:r>
              <a:rPr lang="en-US" altLang="ko-KR" b="1" dirty="0" smtClean="0">
                <a:sym typeface="Wingdings" pitchFamily="2" charset="2"/>
              </a:rPr>
              <a:t>( _ , $ )</a:t>
            </a:r>
            <a:endParaRPr lang="ko-KR" altLang="en-US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16333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885698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형변환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(55page)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dirty="0" smtClean="0"/>
              <a:t>  프로그램에서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값의 대입이나 연산을 수행할 때는 같은 타입끼리만 가능</a:t>
            </a:r>
            <a:r>
              <a:rPr lang="ko-KR" altLang="en-US" dirty="0"/>
              <a:t>하다</a:t>
            </a:r>
            <a:r>
              <a:rPr lang="en-US" altLang="ko-KR" dirty="0"/>
              <a:t>. </a:t>
            </a:r>
            <a:r>
              <a:rPr lang="ko-KR" altLang="en-US" dirty="0"/>
              <a:t>그래서 연산을 수행하기 전에 같은 타입으로 만들어야 하는데</a:t>
            </a:r>
            <a:r>
              <a:rPr lang="en-US" altLang="ko-KR" dirty="0"/>
              <a:t>, </a:t>
            </a:r>
            <a:r>
              <a:rPr lang="ko-KR" altLang="en-US" dirty="0"/>
              <a:t>변수나 상수를 다른 타입으로 변환하는 것을 </a:t>
            </a:r>
            <a:r>
              <a:rPr lang="en-US" altLang="ko-KR" dirty="0"/>
              <a:t>'</a:t>
            </a:r>
            <a:r>
              <a:rPr lang="ko-KR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형변환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(casting)</a:t>
            </a:r>
            <a:r>
              <a:rPr lang="en-US" altLang="ko-KR" dirty="0"/>
              <a:t>' 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r>
              <a:rPr lang="ko-KR" altLang="en-US" b="1" dirty="0" smtClean="0"/>
              <a:t>📌 </a:t>
            </a:r>
            <a:r>
              <a:rPr lang="ko-KR" altLang="en-US" dirty="0" err="1" smtClean="0"/>
              <a:t>형변환은</a:t>
            </a:r>
            <a:r>
              <a:rPr lang="ko-KR" altLang="en-US" dirty="0" smtClean="0"/>
              <a:t> </a:t>
            </a:r>
            <a:r>
              <a:rPr lang="ko-KR" altLang="en-US" dirty="0"/>
              <a:t>물을 큰 그릇과 작은 그릇 사이에서 옮기는 것을 생각하면 이해가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쉽다</a:t>
            </a:r>
            <a:r>
              <a:rPr lang="en-US" altLang="ko-KR" dirty="0"/>
              <a:t>. </a:t>
            </a:r>
            <a:r>
              <a:rPr lang="ko-KR" altLang="en-US" dirty="0"/>
              <a:t>각 타입을 크기가 다른 그릇이라고 생각해보자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 </a:t>
            </a:r>
            <a:r>
              <a:rPr lang="ko-KR" altLang="en-US" b="1" dirty="0" smtClean="0"/>
              <a:t>📌 </a:t>
            </a:r>
            <a:r>
              <a:rPr lang="ko-KR" altLang="en-US" dirty="0" err="1" smtClean="0"/>
              <a:t>형변환은</a:t>
            </a:r>
            <a:r>
              <a:rPr lang="ko-KR" altLang="en-US" dirty="0" smtClean="0"/>
              <a:t> </a:t>
            </a:r>
            <a:r>
              <a:rPr lang="ko-KR" altLang="en-US" dirty="0"/>
              <a:t>한 타입</a:t>
            </a:r>
            <a:r>
              <a:rPr lang="en-US" altLang="ko-KR" dirty="0"/>
              <a:t>(</a:t>
            </a:r>
            <a:r>
              <a:rPr lang="ko-KR" altLang="en-US" dirty="0"/>
              <a:t>그릇</a:t>
            </a:r>
            <a:r>
              <a:rPr lang="en-US" altLang="ko-KR" dirty="0"/>
              <a:t>)</a:t>
            </a:r>
            <a:r>
              <a:rPr lang="ko-KR" altLang="en-US" dirty="0"/>
              <a:t>의 데이터를 다른 데이터 타입</a:t>
            </a:r>
            <a:r>
              <a:rPr lang="en-US" altLang="ko-KR" dirty="0"/>
              <a:t>(</a:t>
            </a:r>
            <a:r>
              <a:rPr lang="ko-KR" altLang="en-US" dirty="0"/>
              <a:t>그릇</a:t>
            </a:r>
            <a:r>
              <a:rPr lang="en-US" altLang="ko-KR" dirty="0"/>
              <a:t>)</a:t>
            </a:r>
            <a:r>
              <a:rPr lang="ko-KR" altLang="en-US" dirty="0"/>
              <a:t>으로 옮겨 담는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것이다</a:t>
            </a:r>
            <a:r>
              <a:rPr lang="en-US" altLang="ko-KR" dirty="0"/>
              <a:t>. </a:t>
            </a:r>
            <a:r>
              <a:rPr lang="ko-KR" altLang="en-US" dirty="0" err="1"/>
              <a:t>형변환에는</a:t>
            </a:r>
            <a:r>
              <a:rPr lang="ko-KR" altLang="en-US" dirty="0"/>
              <a:t> 개발자가 지정하지 않아도 자동적으로 이루어지는 </a:t>
            </a:r>
            <a:endParaRPr lang="en-US" altLang="ko-KR" dirty="0" smtClean="0"/>
          </a:p>
          <a:p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자동 </a:t>
            </a:r>
            <a:r>
              <a:rPr lang="ko-KR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형변환</a:t>
            </a:r>
            <a:r>
              <a:rPr lang="ko-KR" altLang="en-US" dirty="0" err="1"/>
              <a:t>과</a:t>
            </a:r>
            <a:r>
              <a:rPr lang="ko-KR" altLang="en-US" dirty="0"/>
              <a:t> 개발자가 명시해야만 이루어지는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강제 </a:t>
            </a:r>
            <a:r>
              <a:rPr lang="ko-KR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형변환</a:t>
            </a:r>
            <a:r>
              <a:rPr lang="ko-KR" altLang="en-US" dirty="0" err="1"/>
              <a:t>이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05171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8856984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z="3200" b="1" dirty="0" smtClean="0"/>
              <a:t>12. </a:t>
            </a:r>
            <a:r>
              <a:rPr lang="ko-KR" altLang="en-US" sz="3200" b="1" dirty="0" err="1" smtClean="0"/>
              <a:t>형변환</a:t>
            </a:r>
            <a:r>
              <a:rPr lang="en-US" altLang="ko-KR" sz="3200" b="1" dirty="0" smtClean="0"/>
              <a:t>(2) (55page)</a:t>
            </a:r>
          </a:p>
          <a:p>
            <a:endParaRPr lang="ko-KR" altLang="en-US" sz="3200" b="1" dirty="0"/>
          </a:p>
          <a:p>
            <a:r>
              <a:rPr lang="ko-KR" altLang="en-US" dirty="0" smtClean="0"/>
              <a:t>형식</a:t>
            </a:r>
            <a:r>
              <a:rPr lang="en-US" altLang="ko-KR" dirty="0" smtClean="0"/>
              <a:t>) </a:t>
            </a:r>
            <a:r>
              <a:rPr lang="en-US" altLang="ko-K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피연산자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  <a:p>
            <a:r>
              <a:rPr lang="ko-KR" altLang="en-US" dirty="0"/>
              <a:t>기본형에서 </a:t>
            </a:r>
            <a:r>
              <a:rPr lang="en-US" altLang="ko-KR" b="1" dirty="0" err="1"/>
              <a:t>boolean</a:t>
            </a:r>
            <a:r>
              <a:rPr lang="ko-KR" altLang="en-US" dirty="0"/>
              <a:t>을 제외한 나머지 타입들은 서로 </a:t>
            </a:r>
            <a:r>
              <a:rPr lang="ko-KR" altLang="en-US" dirty="0" err="1"/>
              <a:t>형변환이</a:t>
            </a:r>
            <a:r>
              <a:rPr lang="ko-KR" altLang="en-US" dirty="0"/>
              <a:t>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기본형과 </a:t>
            </a:r>
            <a:r>
              <a:rPr lang="ko-KR" altLang="en-US" dirty="0" err="1"/>
              <a:t>참조형간의</a:t>
            </a:r>
            <a:r>
              <a:rPr lang="ko-KR" altLang="en-US" dirty="0"/>
              <a:t> </a:t>
            </a:r>
            <a:r>
              <a:rPr lang="ko-KR" altLang="en-US" dirty="0" err="1"/>
              <a:t>형변환은</a:t>
            </a:r>
            <a:r>
              <a:rPr lang="ko-KR" altLang="en-US" dirty="0"/>
              <a:t> 불가능하다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자동 </a:t>
            </a:r>
            <a:r>
              <a:rPr lang="ko-KR" altLang="en-US" dirty="0" err="1"/>
              <a:t>형변환과</a:t>
            </a:r>
            <a:r>
              <a:rPr lang="ko-KR" altLang="en-US" dirty="0"/>
              <a:t> 강제 </a:t>
            </a:r>
            <a:r>
              <a:rPr lang="ko-KR" altLang="en-US" dirty="0" err="1"/>
              <a:t>형변환</a:t>
            </a:r>
            <a:r>
              <a:rPr lang="ko-KR" altLang="en-US" dirty="0"/>
              <a:t> </a:t>
            </a:r>
            <a:r>
              <a:rPr lang="ko-KR" altLang="en-US" dirty="0" err="1"/>
              <a:t>두가지가</a:t>
            </a:r>
            <a:r>
              <a:rPr lang="ko-KR" altLang="en-US" dirty="0"/>
              <a:t>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b="1" dirty="0" smtClean="0"/>
              <a:t>자동 </a:t>
            </a:r>
            <a:r>
              <a:rPr lang="ko-KR" altLang="en-US" b="1" dirty="0" err="1" smtClean="0"/>
              <a:t>형변환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/>
              <a:t>📌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/>
              <a:t>서로 </a:t>
            </a:r>
            <a:r>
              <a:rPr lang="ko-KR" altLang="en-US" dirty="0"/>
              <a:t>다른 타입간의 대입이나 연산을 할 때 </a:t>
            </a:r>
            <a:r>
              <a:rPr lang="ko-KR" altLang="en-US" dirty="0" err="1"/>
              <a:t>형변환으로</a:t>
            </a:r>
            <a:r>
              <a:rPr lang="ko-KR" altLang="en-US" dirty="0"/>
              <a:t> 타입을 일치시켜서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err="1" smtClean="0"/>
              <a:t>하는것이</a:t>
            </a:r>
            <a:r>
              <a:rPr lang="ko-KR" altLang="en-US" dirty="0" smtClean="0"/>
              <a:t> </a:t>
            </a:r>
            <a:r>
              <a:rPr lang="ko-KR" altLang="en-US" dirty="0"/>
              <a:t>원칙이다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 </a:t>
            </a:r>
            <a:r>
              <a:rPr lang="ko-KR" altLang="en-US" b="1" dirty="0" smtClean="0"/>
              <a:t>📌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/>
              <a:t>작은 </a:t>
            </a:r>
            <a:r>
              <a:rPr lang="ko-KR" altLang="en-US" dirty="0"/>
              <a:t>데이터 타입에서 큰 데이터 타입으로 </a:t>
            </a:r>
            <a:r>
              <a:rPr lang="ko-KR" altLang="en-US" dirty="0" err="1"/>
              <a:t>형변환하여도</a:t>
            </a:r>
            <a:r>
              <a:rPr lang="ko-KR" altLang="en-US" dirty="0"/>
              <a:t> 데이터의 손실 없이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그대로 </a:t>
            </a:r>
            <a:r>
              <a:rPr lang="ko-KR" altLang="en-US" dirty="0"/>
              <a:t>보존될 수 있기 때문에 자동 </a:t>
            </a:r>
            <a:r>
              <a:rPr lang="ko-KR" altLang="en-US" dirty="0" err="1"/>
              <a:t>형변환이</a:t>
            </a:r>
            <a:r>
              <a:rPr lang="ko-KR" altLang="en-US" dirty="0"/>
              <a:t> 일어난다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028" name="Picture 4" descr="https://t1.daumcdn.net/cfile/tistory/990313335A10F46F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4857760"/>
            <a:ext cx="85725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07091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332656"/>
            <a:ext cx="813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2) </a:t>
            </a:r>
            <a:r>
              <a:rPr lang="ko-KR" altLang="en-US" b="1" dirty="0"/>
              <a:t>강제 </a:t>
            </a:r>
            <a:r>
              <a:rPr lang="ko-KR" altLang="en-US" b="1" dirty="0" err="1"/>
              <a:t>형변환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/>
              <a:t>명시적 </a:t>
            </a:r>
            <a:r>
              <a:rPr lang="ko-KR" altLang="en-US" b="1" dirty="0" err="1"/>
              <a:t>형변환</a:t>
            </a:r>
            <a:r>
              <a:rPr lang="en-US" altLang="ko-KR" b="1" dirty="0" smtClean="0"/>
              <a:t>) (57page)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b="1" dirty="0" smtClean="0"/>
              <a:t>📌  </a:t>
            </a:r>
            <a:r>
              <a:rPr lang="ko-KR" altLang="en-US" dirty="0" smtClean="0"/>
              <a:t>큰 </a:t>
            </a:r>
            <a:r>
              <a:rPr lang="ko-KR" altLang="en-US" dirty="0"/>
              <a:t>데이터 타입에서 작은 데이터 타입으로 옮길 때 데이터의 손실이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발생할 </a:t>
            </a:r>
            <a:r>
              <a:rPr lang="ko-KR" altLang="en-US" dirty="0"/>
              <a:t>수도 </a:t>
            </a:r>
            <a:r>
              <a:rPr lang="ko-KR" altLang="en-US" dirty="0" smtClean="0"/>
              <a:t>아닐 수도 </a:t>
            </a:r>
            <a:r>
              <a:rPr lang="ko-KR" altLang="en-US" dirty="0"/>
              <a:t>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 </a:t>
            </a:r>
            <a:r>
              <a:rPr lang="ko-KR" altLang="en-US" b="1" dirty="0" smtClean="0"/>
              <a:t>📌 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데이터의 </a:t>
            </a:r>
            <a:r>
              <a:rPr lang="ko-KR" altLang="en-US" dirty="0"/>
              <a:t>손실이 일어난다면 정확한 연산을 수행할 수 없기 때문에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예상하지 </a:t>
            </a:r>
            <a:r>
              <a:rPr lang="ko-KR" altLang="en-US" dirty="0"/>
              <a:t>못한 결과를 얻을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그러므로 </a:t>
            </a:r>
            <a:r>
              <a:rPr lang="ko-KR" altLang="en-US" dirty="0"/>
              <a:t>강제 </a:t>
            </a:r>
            <a:r>
              <a:rPr lang="ko-KR" altLang="en-US" dirty="0" err="1"/>
              <a:t>형변환시</a:t>
            </a:r>
            <a:r>
              <a:rPr lang="ko-KR" altLang="en-US" dirty="0"/>
              <a:t> 주의해서 </a:t>
            </a:r>
            <a:r>
              <a:rPr lang="ko-KR" altLang="en-US" dirty="0" err="1"/>
              <a:t>형변환해야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88425"/>
            <a:ext cx="7848872" cy="390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8378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F-DevOps: DevOps 플랫폼, 깃랩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7158" y="285728"/>
            <a:ext cx="83582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Java</a:t>
            </a:r>
            <a:r>
              <a:rPr lang="ko-KR" altLang="en-US" sz="3600" b="1" dirty="0"/>
              <a:t>의 </a:t>
            </a:r>
            <a:r>
              <a:rPr lang="ko-KR" altLang="en-US" sz="3600" b="1" dirty="0" smtClean="0"/>
              <a:t>특징 </a:t>
            </a:r>
            <a:r>
              <a:rPr lang="en-US" altLang="ko-KR" sz="3600" b="1" dirty="0" smtClean="0"/>
              <a:t>(5page)</a:t>
            </a:r>
          </a:p>
          <a:p>
            <a:endParaRPr lang="en-US" altLang="ko-KR" b="1" dirty="0" smtClean="0"/>
          </a:p>
          <a:p>
            <a:endParaRPr lang="ko-KR" altLang="en-US" b="1" dirty="0"/>
          </a:p>
          <a:p>
            <a:r>
              <a:rPr lang="ko-KR" altLang="en-US" b="1" dirty="0"/>
              <a:t>📌 플랫폼 독립성</a:t>
            </a:r>
          </a:p>
          <a:p>
            <a:r>
              <a:rPr lang="en-US" altLang="ko-KR" dirty="0"/>
              <a:t>Java </a:t>
            </a:r>
            <a:r>
              <a:rPr lang="ko-KR" altLang="en-US" dirty="0"/>
              <a:t>프로그램은 어느 환경이던 실행될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Window, Mac, Linux, </a:t>
            </a:r>
            <a:r>
              <a:rPr lang="en-US" altLang="ko-KR" dirty="0" smtClean="0"/>
              <a:t>etc</a:t>
            </a:r>
          </a:p>
          <a:p>
            <a:endParaRPr lang="en-US" altLang="ko-KR" dirty="0"/>
          </a:p>
          <a:p>
            <a:r>
              <a:rPr lang="ko-KR" altLang="en-US" b="1" dirty="0"/>
              <a:t>📌 객체지향</a:t>
            </a:r>
          </a:p>
          <a:p>
            <a:r>
              <a:rPr lang="en-US" altLang="ko-KR" dirty="0"/>
              <a:t>Java</a:t>
            </a:r>
            <a:r>
              <a:rPr lang="ko-KR" altLang="en-US" dirty="0"/>
              <a:t>의 모든 것들은 객체</a:t>
            </a:r>
            <a:r>
              <a:rPr lang="en-US" altLang="ko-KR" dirty="0"/>
              <a:t>(class)</a:t>
            </a:r>
            <a:r>
              <a:rPr lang="ko-KR" altLang="en-US" dirty="0"/>
              <a:t>로 이루어져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b="1" dirty="0" smtClean="0"/>
              <a:t>📌 메모리 자동 정리</a:t>
            </a:r>
          </a:p>
          <a:p>
            <a:r>
              <a:rPr lang="en-US" altLang="ko-KR" dirty="0" smtClean="0"/>
              <a:t>Java</a:t>
            </a:r>
            <a:r>
              <a:rPr lang="ko-KR" altLang="en-US" dirty="0" smtClean="0"/>
              <a:t>는 메모리</a:t>
            </a:r>
            <a:r>
              <a:rPr lang="en-US" altLang="ko-KR" dirty="0" smtClean="0"/>
              <a:t>(RAM)</a:t>
            </a:r>
            <a:r>
              <a:rPr lang="ko-KR" altLang="en-US" dirty="0" smtClean="0"/>
              <a:t>를 자동 관리하므로 개발자가 메모리 관리를 하지 않고 </a:t>
            </a:r>
            <a:endParaRPr lang="en-US" altLang="ko-KR" dirty="0" smtClean="0"/>
          </a:p>
          <a:p>
            <a:r>
              <a:rPr lang="ko-KR" altLang="en-US" dirty="0" smtClean="0"/>
              <a:t>핵심 기능인 코드 작성에 집중할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b="1" dirty="0" smtClean="0"/>
              <a:t>📌 라이브러리 지원</a:t>
            </a:r>
          </a:p>
          <a:p>
            <a:r>
              <a:rPr lang="ko-KR" altLang="en-US" dirty="0" smtClean="0"/>
              <a:t>라이브러리를 제공하기 때문에 프로그램의 시간을 단축할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F-DevOps: DevOps 플랫폼, 깃랩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7158" y="285728"/>
            <a:ext cx="835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</a:t>
            </a:r>
            <a:r>
              <a:rPr lang="en-US" altLang="ko-KR" sz="3600" b="1" dirty="0" smtClean="0"/>
              <a:t>. Java</a:t>
            </a:r>
            <a:r>
              <a:rPr lang="ko-KR" altLang="en-US" sz="3600" b="1" dirty="0"/>
              <a:t>의 </a:t>
            </a:r>
            <a:r>
              <a:rPr lang="ko-KR" altLang="en-US" sz="3600" b="1" dirty="0" smtClean="0"/>
              <a:t>실행 과정 </a:t>
            </a:r>
            <a:r>
              <a:rPr lang="en-US" altLang="ko-KR" sz="3600" b="1" dirty="0" smtClean="0"/>
              <a:t>(4page)</a:t>
            </a:r>
          </a:p>
          <a:p>
            <a:endParaRPr lang="en-US" altLang="ko-KR" b="1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8" name="Picture 2" descr="https://velog.velcdn.com/images%2Fjmjung9304%2Fpost%2F4a2f80d8-29a6-4369-8c18-5f2b1e36b576%2F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643997" cy="1571636"/>
          </a:xfrm>
          <a:prstGeom prst="rect">
            <a:avLst/>
          </a:prstGeom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3286124"/>
            <a:ext cx="8215370" cy="32147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F-DevOps: DevOps 플랫폼, 깃랩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7158" y="285728"/>
            <a:ext cx="835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3. Java</a:t>
            </a:r>
            <a:r>
              <a:rPr lang="ko-KR" altLang="en-US" sz="3600" b="1" dirty="0"/>
              <a:t> </a:t>
            </a:r>
            <a:r>
              <a:rPr lang="ko-KR" altLang="en-US" sz="3600" b="1" dirty="0" smtClean="0"/>
              <a:t>용어 정리</a:t>
            </a:r>
            <a:endParaRPr lang="en-US" altLang="ko-KR" sz="3600" b="1" dirty="0" smtClean="0"/>
          </a:p>
          <a:p>
            <a:endParaRPr lang="en-US" altLang="ko-KR" b="1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214423"/>
            <a:ext cx="80010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📌  </a:t>
            </a:r>
            <a:r>
              <a:rPr lang="en-US" altLang="ko-KR" b="1" dirty="0" smtClean="0"/>
              <a:t>JDK </a:t>
            </a:r>
            <a:r>
              <a:rPr lang="ko-KR" altLang="en-US" b="1" dirty="0"/>
              <a:t>요약</a:t>
            </a:r>
          </a:p>
          <a:p>
            <a:r>
              <a:rPr lang="en-US" altLang="ko-KR" dirty="0"/>
              <a:t>JRE + </a:t>
            </a:r>
            <a:r>
              <a:rPr lang="ko-KR" altLang="en-US" dirty="0"/>
              <a:t>개발에 필요한 툴</a:t>
            </a:r>
          </a:p>
          <a:p>
            <a:r>
              <a:rPr lang="ko-KR" altLang="en-US" dirty="0"/>
              <a:t>소스 코드를 작성할 때 사용하는 </a:t>
            </a:r>
            <a:r>
              <a:rPr lang="en-US" altLang="ko-KR" dirty="0"/>
              <a:t>Java </a:t>
            </a:r>
            <a:r>
              <a:rPr lang="ko-KR" altLang="en-US" dirty="0"/>
              <a:t>언어는 플랫폼에 독립적</a:t>
            </a:r>
          </a:p>
          <a:p>
            <a:r>
              <a:rPr lang="en-US" altLang="ko-KR" dirty="0"/>
              <a:t>Oracle Java 11</a:t>
            </a:r>
            <a:r>
              <a:rPr lang="ko-KR" altLang="en-US" dirty="0"/>
              <a:t>부터 </a:t>
            </a:r>
            <a:r>
              <a:rPr lang="en-US" altLang="ko-KR" dirty="0"/>
              <a:t>JRE</a:t>
            </a:r>
            <a:r>
              <a:rPr lang="ko-KR" altLang="en-US" dirty="0"/>
              <a:t>는 따로 제공하지 않고 </a:t>
            </a:r>
            <a:r>
              <a:rPr lang="en-US" altLang="ko-KR" dirty="0"/>
              <a:t>JDK</a:t>
            </a:r>
            <a:r>
              <a:rPr lang="ko-KR" altLang="en-US" dirty="0"/>
              <a:t>만 제공한다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b="1" dirty="0" smtClean="0"/>
              <a:t> 📌  </a:t>
            </a:r>
            <a:r>
              <a:rPr lang="en-US" altLang="ko-KR" b="1" dirty="0" smtClean="0"/>
              <a:t>JRE </a:t>
            </a:r>
            <a:r>
              <a:rPr lang="ko-KR" altLang="en-US" b="1" dirty="0"/>
              <a:t>요약</a:t>
            </a:r>
          </a:p>
          <a:p>
            <a:r>
              <a:rPr lang="en-US" altLang="ko-KR" dirty="0"/>
              <a:t>JVM + </a:t>
            </a:r>
            <a:r>
              <a:rPr lang="ko-KR" altLang="en-US" dirty="0"/>
              <a:t>라이브러리</a:t>
            </a:r>
          </a:p>
          <a:p>
            <a:r>
              <a:rPr lang="en-US" altLang="ko-KR" dirty="0"/>
              <a:t>Java </a:t>
            </a:r>
            <a:r>
              <a:rPr lang="ko-KR" altLang="en-US" dirty="0"/>
              <a:t>어플리케이션을 실행할 수 있도록 구성된 </a:t>
            </a:r>
            <a:r>
              <a:rPr lang="ko-KR" altLang="en-US" dirty="0" err="1"/>
              <a:t>배포판</a:t>
            </a:r>
            <a:endParaRPr lang="ko-KR" altLang="en-US" dirty="0"/>
          </a:p>
          <a:p>
            <a:r>
              <a:rPr lang="en-US" altLang="ko-KR" dirty="0"/>
              <a:t>Java</a:t>
            </a:r>
            <a:r>
              <a:rPr lang="ko-KR" altLang="en-US" dirty="0"/>
              <a:t>를 실행하기 위한 프로그램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6386" name="Picture 2" descr="https://3553248446-files.gitbook.io/~/files/v0/b/gitbook-legacy-files/o/assets%2F-M5HOStxvx-Jr0fqZhyW%2F-MG7lYH7h3eKB140HOuL%2F-MG7oGnFMcDEj0nvLhBK%2Fjdk-jvm.png?alt=media&amp;token=40631b1f-50b8-4ba4-8831-66c09c97d98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000504"/>
            <a:ext cx="2786082" cy="2571768"/>
          </a:xfrm>
          <a:prstGeom prst="rect">
            <a:avLst/>
          </a:prstGeom>
          <a:noFill/>
        </p:spPr>
      </p:pic>
      <p:pic>
        <p:nvPicPr>
          <p:cNvPr id="7" name="그림 6" descr="https://blog.kakaocdn.net/dn/bYCkDO/btrpKD6OCnV/ooIVKKCCbjbDIBj1QeU7Qk/img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4143380"/>
            <a:ext cx="357190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https://blog.kakaocdn.net/dn/dtd5cV/btrpMPTvpZt/3CtmeIzwg10uiA8vRpSOVK/img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16" y="4214818"/>
            <a:ext cx="215267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F-DevOps: DevOps 플랫폼, 깃랩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7158" y="285728"/>
            <a:ext cx="835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4</a:t>
            </a:r>
            <a:r>
              <a:rPr lang="en-US" altLang="ko-KR" sz="3600" b="1" dirty="0" smtClean="0"/>
              <a:t>. Java</a:t>
            </a:r>
            <a:r>
              <a:rPr lang="ko-KR" altLang="en-US" sz="3600" b="1" dirty="0"/>
              <a:t> </a:t>
            </a:r>
            <a:r>
              <a:rPr lang="ko-KR" altLang="en-US" sz="3600" b="1" dirty="0" smtClean="0"/>
              <a:t>기본 문법 </a:t>
            </a:r>
            <a:r>
              <a:rPr lang="en-US" altLang="ko-KR" sz="3600" b="1" dirty="0" smtClean="0"/>
              <a:t>(29~31page)</a:t>
            </a:r>
          </a:p>
          <a:p>
            <a:endParaRPr lang="en-US" altLang="ko-KR" b="1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1285860"/>
            <a:ext cx="81439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📌 세미콜론 </a:t>
            </a:r>
            <a:r>
              <a:rPr lang="en-US" altLang="ko-KR" b="1" dirty="0"/>
              <a:t>(;)</a:t>
            </a:r>
            <a:endParaRPr lang="ko-KR" altLang="en-US" b="1" dirty="0"/>
          </a:p>
          <a:p>
            <a:pPr lvl="1"/>
            <a:r>
              <a:rPr lang="ko-KR" altLang="en-US" dirty="0"/>
              <a:t>자바에서 대부분의 </a:t>
            </a:r>
            <a:r>
              <a:rPr lang="ko-KR" altLang="en-US" dirty="0" err="1"/>
              <a:t>실행문은</a:t>
            </a:r>
            <a:r>
              <a:rPr lang="ko-KR" altLang="en-US" dirty="0"/>
              <a:t> 세미콜론으로 끝나야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r>
              <a:rPr lang="ko-KR" altLang="en-US" dirty="0"/>
              <a:t>이는 각 명령의 끝을 명확하게 구분하여 프로그램이 어떻게 실행되어야 하는지 알려주는 </a:t>
            </a:r>
            <a:r>
              <a:rPr lang="ko-KR" altLang="en-US" dirty="0" smtClean="0"/>
              <a:t>역할이다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/>
              <a:t>블록을 나타내는 중괄호</a:t>
            </a:r>
            <a:r>
              <a:rPr lang="en-US" altLang="ko-KR" dirty="0"/>
              <a:t>({}) </a:t>
            </a:r>
            <a:r>
              <a:rPr lang="ko-KR" altLang="en-US" dirty="0"/>
              <a:t>안에서는 세미콜론이 필요하지 </a:t>
            </a:r>
            <a:r>
              <a:rPr lang="ko-KR" altLang="en-US" dirty="0" smtClean="0"/>
              <a:t>않는다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b="1" dirty="0" smtClean="0"/>
              <a:t>📌 주석 </a:t>
            </a:r>
            <a:r>
              <a:rPr lang="en-US" altLang="ko-KR" b="1" dirty="0"/>
              <a:t>(Comment)</a:t>
            </a:r>
            <a:endParaRPr lang="ko-KR" altLang="en-US" b="1" dirty="0"/>
          </a:p>
          <a:p>
            <a:pPr lvl="1"/>
            <a:r>
              <a:rPr lang="ko-KR" altLang="en-US" dirty="0"/>
              <a:t>주석은 코드에 대한 설명을 추가하거나</a:t>
            </a:r>
            <a:r>
              <a:rPr lang="en-US" altLang="ko-KR" dirty="0"/>
              <a:t>, </a:t>
            </a:r>
            <a:r>
              <a:rPr lang="ko-KR" altLang="en-US" dirty="0"/>
              <a:t>특정 코드를 일시적으로 실행하지 않도록 설정할 때 </a:t>
            </a:r>
            <a:r>
              <a:rPr lang="ko-KR" altLang="en-US" dirty="0" smtClean="0"/>
              <a:t>사용된다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/>
              <a:t>주석은 컴파일러나 </a:t>
            </a:r>
            <a:r>
              <a:rPr lang="en-US" altLang="ko-KR" dirty="0"/>
              <a:t>JVM</a:t>
            </a:r>
            <a:r>
              <a:rPr lang="ko-KR" altLang="en-US" dirty="0"/>
              <a:t>이 무시하기 때문에 프로그램 실행에 전혀 영향을 미치지 </a:t>
            </a:r>
            <a:r>
              <a:rPr lang="ko-KR" altLang="en-US" dirty="0" smtClean="0"/>
              <a:t>않는다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/>
              <a:t>주석의 종류는 다음과 </a:t>
            </a:r>
            <a:r>
              <a:rPr lang="ko-KR" altLang="en-US" dirty="0" smtClean="0"/>
              <a:t>같다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한 줄 주석</a:t>
            </a:r>
            <a:r>
              <a:rPr lang="en-US" altLang="ko-KR" dirty="0"/>
              <a:t>:</a:t>
            </a:r>
            <a:r>
              <a:rPr lang="ko-KR" altLang="en-US" dirty="0"/>
              <a:t> </a:t>
            </a:r>
            <a:r>
              <a:rPr lang="en-US" altLang="ko-KR" dirty="0" smtClean="0"/>
              <a:t>// </a:t>
            </a:r>
            <a:r>
              <a:rPr lang="ko-KR" altLang="en-US" dirty="0" smtClean="0"/>
              <a:t>로 </a:t>
            </a:r>
            <a:r>
              <a:rPr lang="ko-KR" altLang="en-US" dirty="0"/>
              <a:t>시작하며</a:t>
            </a:r>
            <a:r>
              <a:rPr lang="en-US" altLang="ko-KR" dirty="0"/>
              <a:t>, </a:t>
            </a:r>
            <a:r>
              <a:rPr lang="ko-KR" altLang="en-US" dirty="0"/>
              <a:t>해당 줄의 끝까지 주석으로 </a:t>
            </a:r>
            <a:r>
              <a:rPr lang="ko-KR" altLang="en-US" dirty="0" smtClean="0"/>
              <a:t>처리된다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ko-KR" altLang="en-US" dirty="0"/>
              <a:t>여러 줄 주석</a:t>
            </a:r>
            <a:r>
              <a:rPr lang="en-US" altLang="ko-KR" dirty="0"/>
              <a:t>:</a:t>
            </a:r>
            <a:r>
              <a:rPr lang="ko-KR" altLang="en-US" dirty="0"/>
              <a:t> </a:t>
            </a:r>
            <a:r>
              <a:rPr lang="en-US" altLang="ko-KR" dirty="0"/>
              <a:t>/*</a:t>
            </a:r>
            <a:r>
              <a:rPr lang="ko-KR" altLang="en-US" dirty="0"/>
              <a:t>로 시작하여 *</a:t>
            </a:r>
            <a:r>
              <a:rPr lang="en-US" altLang="ko-KR" dirty="0"/>
              <a:t>/</a:t>
            </a:r>
            <a:r>
              <a:rPr lang="ko-KR" altLang="en-US" dirty="0"/>
              <a:t>로 끝나는 블록 형태의 </a:t>
            </a:r>
            <a:r>
              <a:rPr lang="ko-KR" altLang="en-US" dirty="0" smtClean="0"/>
              <a:t>주석이다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ko-KR" altLang="en-US" dirty="0"/>
              <a:t>문서 주석</a:t>
            </a:r>
            <a:r>
              <a:rPr lang="en-US" altLang="ko-KR" dirty="0"/>
              <a:t>:</a:t>
            </a:r>
            <a:r>
              <a:rPr lang="ko-KR" altLang="en-US" dirty="0"/>
              <a:t> </a:t>
            </a:r>
            <a:r>
              <a:rPr lang="en-US" altLang="ko-KR" dirty="0"/>
              <a:t>/**</a:t>
            </a:r>
            <a:r>
              <a:rPr lang="ko-KR" altLang="en-US" dirty="0"/>
              <a:t>로 시작하여 *</a:t>
            </a:r>
            <a:r>
              <a:rPr lang="en-US" altLang="ko-KR" dirty="0"/>
              <a:t>/</a:t>
            </a:r>
            <a:r>
              <a:rPr lang="ko-KR" altLang="en-US" dirty="0"/>
              <a:t>로 끝나는 형태로</a:t>
            </a:r>
            <a:r>
              <a:rPr lang="en-US" altLang="ko-KR" dirty="0"/>
              <a:t>, </a:t>
            </a:r>
            <a:r>
              <a:rPr lang="ko-KR" altLang="en-US" dirty="0"/>
              <a:t>코드에 대한 문서화를 목적으로 </a:t>
            </a:r>
            <a:r>
              <a:rPr lang="ko-KR" altLang="en-US" dirty="0" smtClean="0"/>
              <a:t>사용된다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F-DevOps: DevOps 플랫폼, 깃랩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7158" y="285728"/>
            <a:ext cx="835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5</a:t>
            </a:r>
            <a:r>
              <a:rPr lang="en-US" altLang="ko-KR" sz="3600" b="1" dirty="0" smtClean="0"/>
              <a:t>. </a:t>
            </a:r>
            <a:r>
              <a:rPr lang="ko-KR" altLang="en-US" sz="3600" b="1" dirty="0" err="1" smtClean="0"/>
              <a:t>이클립스</a:t>
            </a:r>
            <a:r>
              <a:rPr lang="ko-KR" altLang="en-US" sz="3600" b="1" dirty="0" smtClean="0"/>
              <a:t> 사용법 </a:t>
            </a:r>
            <a:r>
              <a:rPr lang="en-US" altLang="ko-KR" sz="3600" b="1" dirty="0" smtClean="0"/>
              <a:t>(1)</a:t>
            </a:r>
            <a:r>
              <a:rPr lang="ko-KR" altLang="en-US" sz="3600" b="1" dirty="0" smtClean="0"/>
              <a:t> </a:t>
            </a:r>
            <a:endParaRPr lang="en-US" altLang="ko-KR" sz="3600" b="1" dirty="0" smtClean="0"/>
          </a:p>
          <a:p>
            <a:endParaRPr lang="en-US" altLang="ko-KR" b="1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2984"/>
            <a:ext cx="8643998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F-DevOps: DevOps 플랫폼, 깃랩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7158" y="285728"/>
            <a:ext cx="835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5</a:t>
            </a:r>
            <a:r>
              <a:rPr lang="en-US" altLang="ko-KR" sz="3600" b="1" dirty="0" smtClean="0"/>
              <a:t>. </a:t>
            </a:r>
            <a:r>
              <a:rPr lang="ko-KR" altLang="en-US" sz="3600" b="1" dirty="0" err="1" smtClean="0"/>
              <a:t>이클립스</a:t>
            </a:r>
            <a:r>
              <a:rPr lang="ko-KR" altLang="en-US" sz="3600" b="1" dirty="0" smtClean="0"/>
              <a:t> 사용법 </a:t>
            </a:r>
            <a:r>
              <a:rPr lang="en-US" altLang="ko-KR" sz="3600" b="1" dirty="0" smtClean="0"/>
              <a:t>(2)</a:t>
            </a:r>
            <a:r>
              <a:rPr lang="ko-KR" altLang="en-US" sz="3600" b="1" dirty="0" smtClean="0"/>
              <a:t> </a:t>
            </a:r>
            <a:endParaRPr lang="en-US" altLang="ko-KR" sz="3600" b="1" dirty="0" smtClean="0"/>
          </a:p>
          <a:p>
            <a:endParaRPr lang="en-US" altLang="ko-KR" b="1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42984"/>
            <a:ext cx="8215370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F-DevOps: DevOps 플랫폼, 깃랩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7158" y="285728"/>
            <a:ext cx="835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5</a:t>
            </a:r>
            <a:r>
              <a:rPr lang="en-US" altLang="ko-KR" sz="3600" b="1" dirty="0" smtClean="0"/>
              <a:t>. </a:t>
            </a:r>
            <a:r>
              <a:rPr lang="ko-KR" altLang="en-US" sz="3600" b="1" dirty="0" err="1" smtClean="0"/>
              <a:t>이클립스</a:t>
            </a:r>
            <a:r>
              <a:rPr lang="ko-KR" altLang="en-US" sz="3600" b="1" dirty="0" smtClean="0"/>
              <a:t> 사용법 </a:t>
            </a:r>
            <a:r>
              <a:rPr lang="en-US" altLang="ko-KR" sz="3600" b="1" dirty="0" smtClean="0"/>
              <a:t>(3)</a:t>
            </a:r>
            <a:r>
              <a:rPr lang="ko-KR" altLang="en-US" sz="3600" b="1" dirty="0" smtClean="0"/>
              <a:t> </a:t>
            </a:r>
            <a:endParaRPr lang="en-US" altLang="ko-KR" sz="3600" b="1" dirty="0" smtClean="0"/>
          </a:p>
          <a:p>
            <a:endParaRPr lang="en-US" altLang="ko-KR" b="1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00107"/>
            <a:ext cx="8653461" cy="571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F-DevOps: DevOps 플랫폼, 깃랩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7158" y="285728"/>
            <a:ext cx="835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5</a:t>
            </a:r>
            <a:r>
              <a:rPr lang="en-US" altLang="ko-KR" sz="3600" b="1" dirty="0" smtClean="0"/>
              <a:t>. </a:t>
            </a:r>
            <a:r>
              <a:rPr lang="ko-KR" altLang="en-US" sz="3600" b="1" dirty="0" err="1" smtClean="0"/>
              <a:t>이클립스</a:t>
            </a:r>
            <a:r>
              <a:rPr lang="ko-KR" altLang="en-US" sz="3600" b="1" dirty="0" smtClean="0"/>
              <a:t> 사용법 </a:t>
            </a:r>
            <a:r>
              <a:rPr lang="en-US" altLang="ko-KR" sz="3600" b="1" dirty="0" smtClean="0"/>
              <a:t>(4)</a:t>
            </a:r>
            <a:r>
              <a:rPr lang="ko-KR" altLang="en-US" sz="3600" b="1" dirty="0" smtClean="0"/>
              <a:t> </a:t>
            </a:r>
            <a:endParaRPr lang="en-US" altLang="ko-KR" sz="3600" b="1" dirty="0" smtClean="0"/>
          </a:p>
          <a:p>
            <a:endParaRPr lang="en-US" altLang="ko-KR" b="1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8001056" cy="545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492</Words>
  <Application>Microsoft Office PowerPoint</Application>
  <PresentationFormat>화면 슬라이드 쇼(4:3)</PresentationFormat>
  <Paragraphs>114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자바 1-2일차 정리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1-2일차 정리</dc:title>
  <dc:creator>sist</dc:creator>
  <cp:lastModifiedBy>sist</cp:lastModifiedBy>
  <cp:revision>7</cp:revision>
  <dcterms:created xsi:type="dcterms:W3CDTF">2025-07-22T09:23:05Z</dcterms:created>
  <dcterms:modified xsi:type="dcterms:W3CDTF">2025-07-22T23:00:11Z</dcterms:modified>
</cp:coreProperties>
</file>