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633B-0D83-495D-80FD-49376A13C0F9}" type="datetimeFigureOut">
              <a:rPr lang="ko-KR" altLang="en-US" smtClean="0"/>
              <a:pPr/>
              <a:t>2025-07-25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91792-73EB-40BA-B225-C184A3402A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3-4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일차 정리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" name="AutoShape 2" descr="DF-DevOps: DevOps 플랫폼, 깃랩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데브옵스 툴체인 - 위키백과, 우리 모두의 백과사전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786742" cy="4324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400052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429132"/>
            <a:ext cx="4171961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pic>
        <p:nvPicPr>
          <p:cNvPr id="5122" name="Picture 2" descr="https://t1.daumcdn.net/cfile/tistory/230D583455BA06361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43932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11.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데이터형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pic>
        <p:nvPicPr>
          <p:cNvPr id="1026" name="Picture 2" descr="http://oraclejavanew.kr/images/lecture/javada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8567767" cy="53625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데이터형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153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상수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리터럴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237292"/>
            <a:ext cx="8072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</a:t>
            </a:r>
            <a:r>
              <a:rPr lang="ko-KR" altLang="en-US" dirty="0" smtClean="0">
                <a:latin typeface="+mn-ea"/>
              </a:rPr>
              <a:t>변수</a:t>
            </a:r>
            <a:r>
              <a:rPr lang="en-US" altLang="ko-KR" dirty="0" smtClean="0">
                <a:latin typeface="+mn-ea"/>
              </a:rPr>
              <a:t>(variable) – </a:t>
            </a:r>
            <a:r>
              <a:rPr lang="ko-KR" altLang="en-US" dirty="0" smtClean="0">
                <a:latin typeface="+mn-ea"/>
              </a:rPr>
              <a:t>하나의 값을 저장하기 위한 공간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b="1" dirty="0" smtClean="0"/>
              <a:t>📌 </a:t>
            </a:r>
            <a:r>
              <a:rPr lang="ko-KR" altLang="en-US" dirty="0" smtClean="0">
                <a:latin typeface="+mn-ea"/>
              </a:rPr>
              <a:t>상수</a:t>
            </a:r>
            <a:r>
              <a:rPr lang="en-US" altLang="ko-KR" dirty="0" smtClean="0">
                <a:latin typeface="+mn-ea"/>
              </a:rPr>
              <a:t>(constant) – </a:t>
            </a:r>
            <a:r>
              <a:rPr lang="ko-KR" altLang="en-US" dirty="0" smtClean="0">
                <a:latin typeface="+mn-ea"/>
              </a:rPr>
              <a:t>한 번만 값을 저장할 수 있는 공간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b="1" dirty="0" smtClean="0"/>
              <a:t>📌 </a:t>
            </a:r>
            <a:r>
              <a:rPr lang="ko-KR" altLang="en-US" dirty="0" err="1" smtClean="0">
                <a:latin typeface="+mn-ea"/>
              </a:rPr>
              <a:t>리터럴</a:t>
            </a:r>
            <a:r>
              <a:rPr lang="en-US" altLang="ko-KR" dirty="0" smtClean="0">
                <a:latin typeface="+mn-ea"/>
              </a:rPr>
              <a:t>(literal) – </a:t>
            </a:r>
            <a:r>
              <a:rPr lang="ko-KR" altLang="en-US" dirty="0" smtClean="0">
                <a:latin typeface="+mn-ea"/>
              </a:rPr>
              <a:t>그 자체로 값을 의미하는 것</a:t>
            </a:r>
            <a:endParaRPr lang="ko-KR" altLang="en-US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143248"/>
            <a:ext cx="63912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변수의 기본값과 초기화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28596" y="1173194"/>
            <a:ext cx="8001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변수의 초기화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변수에 처음으로 값을 저장하는 것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***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지역변수는 사용되기 전에 반드시 초기화해주어야 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Group 99"/>
          <p:cNvGraphicFramePr>
            <a:graphicFrameLocks noGrp="1"/>
          </p:cNvGraphicFramePr>
          <p:nvPr/>
        </p:nvGraphicFramePr>
        <p:xfrm>
          <a:off x="503239" y="2101888"/>
          <a:ext cx="4211637" cy="3657600"/>
        </p:xfrm>
        <a:graphic>
          <a:graphicData uri="http://schemas.openxmlformats.org/drawingml/2006/table">
            <a:tbl>
              <a:tblPr/>
              <a:tblGrid>
                <a:gridCol w="1985962"/>
                <a:gridCol w="22256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자료형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견고딕" pitchFamily="18" charset="-127"/>
                        <a:ea typeface="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기본값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‘\u0000’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0L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0.0d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또는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참조형 변수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7752" y="2101888"/>
            <a:ext cx="3429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isGood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false;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char grade = ‘ ‘;  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공백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byte b = 0;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short s = 0;</a:t>
            </a:r>
          </a:p>
          <a:p>
            <a:pPr>
              <a:spcBef>
                <a:spcPct val="500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0;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long l = 0;   // 0L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float f = 0;  // 0.0f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자동변환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double d = 0; 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// 0.0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자동변환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15.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4059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값의 타입을 다른 타입으로 변환하는 것이다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b="1" dirty="0" smtClean="0"/>
              <a:t>📌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을 제외한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기본형은 서로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형변환이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가능하다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ko-KR" altLang="en-US" dirty="0"/>
          </a:p>
        </p:txBody>
      </p:sp>
      <p:graphicFrame>
        <p:nvGraphicFramePr>
          <p:cNvPr id="6" name="Group 71"/>
          <p:cNvGraphicFramePr>
            <a:graphicFrameLocks noGrp="1"/>
          </p:cNvGraphicFramePr>
          <p:nvPr/>
        </p:nvGraphicFramePr>
        <p:xfrm>
          <a:off x="714348" y="2004191"/>
          <a:ext cx="7429552" cy="1908176"/>
        </p:xfrm>
        <a:graphic>
          <a:graphicData uri="http://schemas.openxmlformats.org/drawingml/2006/table">
            <a:tbl>
              <a:tblPr/>
              <a:tblGrid>
                <a:gridCol w="2477222"/>
                <a:gridCol w="2475108"/>
                <a:gridCol w="247722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변 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수 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견고딕" pitchFamily="18" charset="-127"/>
                          <a:ea typeface="견고딕" pitchFamily="18" charset="-127"/>
                        </a:rPr>
                        <a:t>결 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A40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int → 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(char)65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char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(int)‘A’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float → 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(int)1.6f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int → 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(float)10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굴림" pitchFamily="50" charset="-127"/>
                        </a:rPr>
                        <a:t>10.0f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48" y="4075893"/>
            <a:ext cx="7429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dirty="0" smtClean="0"/>
              <a:t>📌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byte →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endParaRPr lang="en-US" altLang="en-US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byte b = 10;</a:t>
            </a:r>
          </a:p>
          <a:p>
            <a:pPr>
              <a:spcBef>
                <a:spcPct val="500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= 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b; // (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생략이 가능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b="1" dirty="0" smtClean="0"/>
              <a:t>📌 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→ byte</a:t>
            </a:r>
          </a:p>
          <a:p>
            <a:pPr>
              <a:spcBef>
                <a:spcPct val="50000"/>
              </a:spcBef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i2 = 300;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byte b2 = (byte)i2; //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생략불가</a:t>
            </a:r>
          </a:p>
          <a:p>
            <a:pPr>
              <a:spcBef>
                <a:spcPct val="50000"/>
              </a:spcBef>
            </a:pPr>
            <a:endParaRPr lang="ko-KR" altLang="en-US" dirty="0" smtClean="0">
              <a:latin typeface="견명조" pitchFamily="18" charset="-127"/>
              <a:ea typeface="견명조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16.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형변환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dirty="0" smtClean="0"/>
              <a:t> </a:t>
            </a:r>
            <a:endParaRPr lang="ko-KR" altLang="en-US" sz="3600" dirty="0"/>
          </a:p>
        </p:txBody>
      </p:sp>
      <p:pic>
        <p:nvPicPr>
          <p:cNvPr id="8" name="Picture 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65810"/>
            <a:ext cx="7921625" cy="196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637106"/>
            <a:ext cx="7858125" cy="136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1472" y="4059800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</a:t>
            </a:r>
            <a:r>
              <a:rPr lang="ko-KR" altLang="en-US" dirty="0" err="1" smtClean="0"/>
              <a:t>데이터형의</a:t>
            </a:r>
            <a:r>
              <a:rPr lang="ko-KR" altLang="en-US" dirty="0" smtClean="0"/>
              <a:t> 크기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994306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</a:t>
            </a:r>
            <a:r>
              <a:rPr lang="ko-KR" altLang="en-US" dirty="0" err="1" smtClean="0"/>
              <a:t>형변환시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값손실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특수문자</a:t>
            </a:r>
            <a:endParaRPr lang="ko-KR" altLang="en-US" sz="3600" dirty="0"/>
          </a:p>
        </p:txBody>
      </p:sp>
      <p:pic>
        <p:nvPicPr>
          <p:cNvPr id="2050" name="Picture 2" descr="http://cfile214.uf.daum.net/image/196869385021B8153A129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858180" cy="5357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 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80page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34" y="1076485"/>
            <a:ext cx="75724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b="1" dirty="0" smtClean="0"/>
              <a:t>📌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(Operator)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어떠한 기능을 수행하는 기호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(+,-,*,/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ko-KR" altLang="en-US" b="1" dirty="0" smtClean="0"/>
              <a:t>📌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피연산자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(Operand)</a:t>
            </a:r>
          </a:p>
          <a:p>
            <a:pPr>
              <a:spcBef>
                <a:spcPct val="50000"/>
              </a:spcBef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연산자의 작업 대상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변수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리터럴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수식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2969311"/>
            <a:ext cx="75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연산자의 종류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3540815"/>
            <a:ext cx="7072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견명조" pitchFamily="18" charset="-127"/>
                <a:ea typeface="견명조" pitchFamily="18" charset="-127"/>
              </a:rPr>
              <a:t>단항</a:t>
            </a:r>
            <a:r>
              <a:rPr lang="ko-KR" altLang="en-US" dirty="0" smtClean="0">
                <a:latin typeface="견명조" pitchFamily="18" charset="-127"/>
                <a:ea typeface="견명조" pitchFamily="18" charset="-127"/>
              </a:rPr>
              <a:t> 연산자 </a:t>
            </a:r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: +  -  (</a:t>
            </a:r>
            <a:r>
              <a:rPr lang="ko-KR" altLang="en-US" dirty="0" smtClean="0">
                <a:latin typeface="견명조" pitchFamily="18" charset="-127"/>
                <a:ea typeface="견명조" pitchFamily="18" charset="-127"/>
              </a:rPr>
              <a:t>타입</a:t>
            </a:r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)  ++  --  ~  ! </a:t>
            </a:r>
          </a:p>
          <a:p>
            <a:r>
              <a:rPr lang="ko-KR" altLang="en-US" dirty="0" smtClean="0">
                <a:latin typeface="견명조" pitchFamily="18" charset="-127"/>
                <a:ea typeface="견명조" pitchFamily="18" charset="-127"/>
              </a:rPr>
              <a:t>이항 연산자 </a:t>
            </a:r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: </a:t>
            </a:r>
          </a:p>
          <a:p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                    </a:t>
            </a:r>
            <a:r>
              <a:rPr lang="ko-KR" altLang="en-US" dirty="0" smtClean="0">
                <a:latin typeface="견명조" pitchFamily="18" charset="-127"/>
                <a:ea typeface="견명조" pitchFamily="18" charset="-127"/>
              </a:rPr>
              <a:t>산술연산자 </a:t>
            </a:r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: + ,- ,/ ,*, %</a:t>
            </a:r>
          </a:p>
          <a:p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                    </a:t>
            </a:r>
            <a:r>
              <a:rPr lang="ko-KR" altLang="en-US" dirty="0" smtClean="0">
                <a:latin typeface="견명조" pitchFamily="18" charset="-127"/>
                <a:ea typeface="견명조" pitchFamily="18" charset="-127"/>
              </a:rPr>
              <a:t>비교연산자 </a:t>
            </a:r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: ==, !=, &lt; , &gt;,  &lt;=, &gt;=</a:t>
            </a:r>
          </a:p>
          <a:p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                    </a:t>
            </a:r>
            <a:r>
              <a:rPr lang="ko-KR" altLang="en-US" dirty="0" smtClean="0">
                <a:latin typeface="견명조" pitchFamily="18" charset="-127"/>
                <a:ea typeface="견명조" pitchFamily="18" charset="-127"/>
              </a:rPr>
              <a:t>논리연산자 </a:t>
            </a:r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: &amp;&amp;, ||</a:t>
            </a:r>
          </a:p>
          <a:p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                    </a:t>
            </a:r>
            <a:r>
              <a:rPr lang="ko-KR" altLang="en-US" dirty="0" smtClean="0">
                <a:latin typeface="견명조" pitchFamily="18" charset="-127"/>
                <a:ea typeface="견명조" pitchFamily="18" charset="-127"/>
              </a:rPr>
              <a:t>대입연산자</a:t>
            </a:r>
            <a:r>
              <a:rPr lang="en-US" altLang="ko-KR" dirty="0" smtClean="0">
                <a:latin typeface="견명조" pitchFamily="18" charset="-127"/>
                <a:ea typeface="견명조" pitchFamily="18" charset="-127"/>
              </a:rPr>
              <a:t> : = ,+=, -=, op=</a:t>
            </a:r>
          </a:p>
          <a:p>
            <a:r>
              <a:rPr lang="ko-KR" altLang="en-US" dirty="0" err="1" smtClean="0">
                <a:ea typeface="견명조" pitchFamily="18" charset="-127"/>
              </a:rPr>
              <a:t>삼항</a:t>
            </a:r>
            <a:r>
              <a:rPr lang="ko-KR" altLang="en-US" dirty="0" smtClean="0">
                <a:ea typeface="견명조" pitchFamily="18" charset="-127"/>
              </a:rPr>
              <a:t> 연산자 </a:t>
            </a:r>
            <a:r>
              <a:rPr lang="en-US" altLang="ko-KR" dirty="0" smtClean="0">
                <a:ea typeface="견명조" pitchFamily="18" charset="-127"/>
              </a:rPr>
              <a:t>:  ? :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  </a:t>
            </a:r>
            <a:r>
              <a:rPr lang="en-US" altLang="ko-KR" sz="3600" b="1" dirty="0" smtClean="0"/>
              <a:t>1.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프로그램의 구조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4page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57242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3786190"/>
            <a:ext cx="728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프로그램의 결과값은 </a:t>
            </a:r>
            <a:r>
              <a:rPr lang="en-US" altLang="ko-KR" dirty="0" smtClean="0"/>
              <a:t>: Hello World! </a:t>
            </a:r>
            <a:r>
              <a:rPr lang="ko-KR" altLang="en-US" dirty="0" smtClean="0"/>
              <a:t>이다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5786" y="428625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실행과정 </a:t>
            </a:r>
            <a:endParaRPr lang="ko-KR" altLang="en-US" dirty="0"/>
          </a:p>
        </p:txBody>
      </p:sp>
      <p:pic>
        <p:nvPicPr>
          <p:cNvPr id="1028" name="Picture 4" descr="ìë° ì¤íê³¼ì 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724423"/>
            <a:ext cx="7048500" cy="199072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928794" y="4286256"/>
            <a:ext cx="628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Hello.java 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  <a:r>
              <a:rPr lang="en-US" altLang="ko-KR" sz="1400" b="1" dirty="0" err="1" smtClean="0">
                <a:solidFill>
                  <a:srgbClr val="FF0000"/>
                </a:solidFill>
                <a:sym typeface="Wingdings" pitchFamily="2" charset="2"/>
              </a:rPr>
              <a:t>javac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itchFamily="2" charset="2"/>
              </a:rPr>
              <a:t>  </a:t>
            </a:r>
            <a:r>
              <a:rPr lang="en-US" altLang="ko-KR" sz="1400" b="1" dirty="0" err="1" smtClean="0">
                <a:solidFill>
                  <a:srgbClr val="FF0000"/>
                </a:solidFill>
                <a:sym typeface="Wingdings" pitchFamily="2" charset="2"/>
              </a:rPr>
              <a:t>Hello.class</a:t>
            </a:r>
            <a:r>
              <a:rPr lang="en-US" altLang="ko-KR" sz="1400" b="1" dirty="0" smtClean="0">
                <a:solidFill>
                  <a:srgbClr val="FF0000"/>
                </a:solidFill>
                <a:sym typeface="Wingdings" pitchFamily="2" charset="2"/>
              </a:rPr>
              <a:t>  java  </a:t>
            </a:r>
            <a:r>
              <a:rPr lang="ko-KR" altLang="en-US" sz="1400" b="1" dirty="0" smtClean="0">
                <a:solidFill>
                  <a:srgbClr val="FF0000"/>
                </a:solidFill>
                <a:sym typeface="Wingdings" pitchFamily="2" charset="2"/>
              </a:rPr>
              <a:t>실행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연산자</a:t>
            </a:r>
            <a:endParaRPr lang="ko-KR" alt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4413" y="1085850"/>
            <a:ext cx="71151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산술연산자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71056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271462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논리연산자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7086600" cy="305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비교연산자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271462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734377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71462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85728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단항연산자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814393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85728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대입연산자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25"/>
            <a:ext cx="7643866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mage3.slideserve.com/6509945/slide14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92" y="1357298"/>
            <a:ext cx="8403872" cy="5240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2910" y="285728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_1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0104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age3.slideserve.com/6509945/slide15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42984"/>
            <a:ext cx="8496944" cy="5310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2910" y="214290"/>
            <a:ext cx="44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_2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990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mage3.slideserve.com/6509945/slide32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5860"/>
            <a:ext cx="8280920" cy="5311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4348" y="291092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_3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64193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age3.slideserve.com/6509945/slide33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0" y="1285860"/>
            <a:ext cx="8552404" cy="5383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472" y="214290"/>
            <a:ext cx="478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_4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76288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mage3.slideserve.com/6509945/slide34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0" y="1428736"/>
            <a:ext cx="8447004" cy="5096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472" y="285728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_5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6561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  </a:t>
            </a:r>
            <a:r>
              <a:rPr lang="en-US" altLang="ko-KR" sz="3600" b="1" dirty="0" smtClean="0"/>
              <a:t>2.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(main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메소드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123953"/>
            <a:ext cx="7786742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000504"/>
            <a:ext cx="764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자바 프로그램은 </a:t>
            </a:r>
            <a:r>
              <a:rPr lang="en-US" altLang="ko-KR" dirty="0" smtClean="0"/>
              <a:t>main()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가지고 있는 클래스가 반드시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</a:t>
            </a:r>
            <a:r>
              <a:rPr lang="ko-KR" altLang="en-US" dirty="0" smtClean="0"/>
              <a:t>하나가 있어야 한다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2)  main()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자바 프로그램의 실행이 시작됨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5072074"/>
            <a:ext cx="25050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mage3.slideserve.com/6509945/slide36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04" y="1285860"/>
            <a:ext cx="8565868" cy="50234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2910" y="285728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_6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8507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image3.slideserve.com/6509945/slide37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28736"/>
            <a:ext cx="8712968" cy="49525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472" y="291092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_7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3057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image3.slideserve.com/6509945/slide41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4422"/>
            <a:ext cx="8640960" cy="5310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472" y="214290"/>
            <a:ext cx="500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_8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428629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image3.slideserve.com/6509945/slide44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42984"/>
            <a:ext cx="8352928" cy="53103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4348" y="214290"/>
            <a:ext cx="564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_9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1733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mage3.slideserve.com/6509945/slide52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1285860"/>
            <a:ext cx="8580190" cy="5236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1472" y="285728"/>
            <a:ext cx="528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19452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85860"/>
            <a:ext cx="8352928" cy="5023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034" y="357166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596852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357166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📌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보충자료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ko-KR" altLang="en-US" dirty="0"/>
          </a:p>
        </p:txBody>
      </p:sp>
      <p:pic>
        <p:nvPicPr>
          <p:cNvPr id="1026" name="Picture 2" descr="https://blog.kakaocdn.net/dna/dHUmaW/btrC1gZ7PY1/AAAAAAAAAAAAAAAAAAAAAJ-Joe-OyGI_u0g_r4J-fSGd6j3qB3yOFVwiS599VUmy/img.png?credential=yqXZFxpELC7KVnFOS48ylbz2pIh7yKj8&amp;expires=1753973999&amp;allow_ip=&amp;allow_referer=&amp;signature=QHJ20%2Fgvk%2FiIwxn6uwbIAh7IVkU%3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571744"/>
            <a:ext cx="7858180" cy="393381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1285860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 </a:t>
            </a:r>
            <a:r>
              <a:rPr lang="ko-KR" altLang="en-US" b="1" dirty="0" smtClean="0"/>
              <a:t>📌 </a:t>
            </a:r>
            <a:r>
              <a:rPr lang="ko-KR" altLang="en-US" b="1" dirty="0" err="1" smtClean="0"/>
              <a:t>오버플로우</a:t>
            </a:r>
            <a:r>
              <a:rPr lang="en-US" altLang="ko-KR" dirty="0" smtClean="0"/>
              <a:t>(Overflow)</a:t>
            </a:r>
            <a:r>
              <a:rPr lang="ko-KR" altLang="en-US" dirty="0" smtClean="0"/>
              <a:t>는 어떠한</a:t>
            </a:r>
            <a:r>
              <a:rPr lang="ko-KR" altLang="en-US" b="1" dirty="0" smtClean="0"/>
              <a:t> 자료형</a:t>
            </a:r>
            <a:r>
              <a:rPr lang="ko-KR" altLang="en-US" dirty="0" smtClean="0"/>
              <a:t>이나 </a:t>
            </a:r>
            <a:r>
              <a:rPr lang="ko-KR" altLang="en-US" b="1" dirty="0" smtClean="0"/>
              <a:t>데이터 구조</a:t>
            </a:r>
            <a:r>
              <a:rPr lang="ko-KR" altLang="en-US" dirty="0" smtClean="0"/>
              <a:t>가 </a:t>
            </a:r>
            <a:r>
              <a:rPr lang="ko-KR" altLang="en-US" b="1" dirty="0" smtClean="0"/>
              <a:t>표현할 수 있는 범위의 최대치를 넘어서는 곳에 접근</a:t>
            </a:r>
            <a:r>
              <a:rPr lang="ko-KR" altLang="en-US" dirty="0" smtClean="0"/>
              <a:t>하는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 </a:t>
            </a:r>
            <a:r>
              <a:rPr lang="ko-KR" altLang="en-US" b="1" dirty="0" smtClean="0"/>
              <a:t>📌 </a:t>
            </a:r>
            <a:r>
              <a:rPr lang="ko-KR" altLang="en-US" b="1" dirty="0" err="1" smtClean="0"/>
              <a:t>언더플로우</a:t>
            </a:r>
            <a:r>
              <a:rPr lang="en-US" altLang="ko-KR" dirty="0" smtClean="0"/>
              <a:t>(Underflow)</a:t>
            </a:r>
            <a:r>
              <a:rPr lang="ko-KR" altLang="en-US" dirty="0" smtClean="0"/>
              <a:t>는 </a:t>
            </a:r>
            <a:r>
              <a:rPr lang="ko-KR" altLang="en-US" b="1" dirty="0" smtClean="0"/>
              <a:t>표현범위의 최소치보다 낮은 곳에 접근</a:t>
            </a:r>
            <a:r>
              <a:rPr lang="ko-KR" altLang="en-US" dirty="0" smtClean="0"/>
              <a:t>하려는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9685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  </a:t>
            </a:r>
            <a:r>
              <a:rPr lang="en-US" altLang="ko-KR" sz="3600" b="1" dirty="0" smtClean="0"/>
              <a:t>3.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문장 작성방법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30page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066744"/>
            <a:ext cx="72866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ko-KR" altLang="en-US" b="1" dirty="0" smtClean="0"/>
              <a:t>📌  </a:t>
            </a:r>
            <a:r>
              <a:rPr lang="ko-KR" altLang="en-US" dirty="0" smtClean="0"/>
              <a:t>프로그램 문장은 사용자가 컴퓨터에게 작업을 지시하는 코드의  단위가 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ko-KR" altLang="en-US" b="1" dirty="0" smtClean="0"/>
              <a:t>📌  </a:t>
            </a:r>
            <a:r>
              <a:rPr lang="ko-KR" altLang="en-US" dirty="0" smtClean="0"/>
              <a:t>프로그램 문장은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 들어 있거나 클래스 내부에서 </a:t>
            </a:r>
            <a:r>
              <a:rPr lang="ko-KR" altLang="en-US" dirty="0" err="1" smtClean="0"/>
              <a:t>변수등을</a:t>
            </a:r>
            <a:r>
              <a:rPr lang="ko-KR" altLang="en-US" dirty="0" smtClean="0"/>
              <a:t> 정의하는 데 활용됨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ko-KR" altLang="en-US" b="1" dirty="0" smtClean="0"/>
              <a:t>📌  </a:t>
            </a:r>
            <a:r>
              <a:rPr lang="ko-KR" altLang="en-US" dirty="0" smtClean="0"/>
              <a:t>보통 프로그램의 </a:t>
            </a:r>
            <a:r>
              <a:rPr lang="ko-KR" altLang="en-US" dirty="0" err="1" smtClean="0"/>
              <a:t>한줄이</a:t>
            </a:r>
            <a:r>
              <a:rPr lang="ko-KR" altLang="en-US" dirty="0" smtClean="0"/>
              <a:t> 하나의 문장이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이때에는 문장의 끝은 항상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세미클론</a:t>
            </a:r>
            <a:r>
              <a:rPr lang="en-US" altLang="ko-KR" b="1" dirty="0" smtClean="0">
                <a:solidFill>
                  <a:srgbClr val="0070C0"/>
                </a:solidFill>
              </a:rPr>
              <a:t>(;)</a:t>
            </a:r>
            <a:r>
              <a:rPr lang="ko-KR" altLang="en-US" dirty="0" smtClean="0"/>
              <a:t>으로 끝남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altLang="ko-KR" dirty="0" smtClean="0"/>
          </a:p>
          <a:p>
            <a:pPr marL="342900" indent="-342900"/>
            <a:r>
              <a:rPr lang="ko-KR" altLang="en-US" b="1" dirty="0" smtClean="0"/>
              <a:t>📌  </a:t>
            </a:r>
            <a:r>
              <a:rPr lang="ko-KR" altLang="en-US" dirty="0" smtClean="0"/>
              <a:t>때로는 </a:t>
            </a:r>
            <a:r>
              <a:rPr lang="en-US" altLang="ko-KR" b="1" dirty="0" smtClean="0">
                <a:solidFill>
                  <a:srgbClr val="0070C0"/>
                </a:solidFill>
              </a:rPr>
              <a:t>{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 또는 문장들 </a:t>
            </a:r>
            <a:r>
              <a:rPr lang="en-US" altLang="ko-KR" b="1" dirty="0" smtClean="0">
                <a:solidFill>
                  <a:srgbClr val="0070C0"/>
                </a:solidFill>
              </a:rPr>
              <a:t>}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구성되는 블록문장도 가능  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  </a:t>
            </a:r>
            <a:r>
              <a:rPr lang="en-US" altLang="ko-KR" sz="3600" b="1" dirty="0" smtClean="0"/>
              <a:t>4.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  36page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000108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ko-KR" altLang="en-US" b="1" dirty="0" smtClean="0"/>
              <a:t>📌 변수란 </a:t>
            </a:r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단 하나의 값을 저장할 수 있는 메모리 공간</a:t>
            </a:r>
            <a:r>
              <a:rPr lang="en-US" altLang="ko-KR" b="1" dirty="0" smtClean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500174"/>
            <a:ext cx="71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프로그램 실행 중에 필요한 값을 임시 저장하기 위한 공간 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  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***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임시로 저장된 값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변수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은 언제든지 프로그램 수행중에 변경이 가능하다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/>
            <a:endParaRPr lang="en-US" altLang="ko-KR" sz="14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변수는 반드시 데이터 타입에서 정한 크기의 메모리가 정해진다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반드시 변수 선언과 값을 초기화 후 사용한다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57224" y="3429000"/>
            <a:ext cx="70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📌 변수 선언과 초기화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0100" y="3857628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***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r>
              <a:rPr lang="ko-KR" altLang="en-US" dirty="0" err="1" smtClean="0"/>
              <a:t>데이터형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;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195" name="Picture 3" descr="https://1.bp.blogspot.com/-UGfBDnHjWzY/V_Hub8xxtgI/AAAAAAAAAGA/CCOb9a233LUD0pA9cYmC3gJp5CtFe8unQCLcB/s640/Java_variable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37" y="4714884"/>
            <a:ext cx="3886191" cy="192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5.</a:t>
            </a:r>
            <a:r>
              <a:rPr lang="ko-KR" altLang="en-US" sz="3600" b="1" dirty="0" smtClean="0"/>
              <a:t>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14393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  </a:t>
            </a:r>
            <a:r>
              <a:rPr lang="en-US" altLang="ko-KR" sz="3600" b="1" dirty="0" smtClean="0"/>
              <a:t>6.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데이터 타입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 41page~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7643866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  </a:t>
            </a:r>
            <a:r>
              <a:rPr lang="en-US" altLang="ko-KR" sz="3600" b="1" dirty="0" smtClean="0"/>
              <a:t>7.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데이터 타입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_2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07249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/>
              <a:t>  </a:t>
            </a:r>
            <a:r>
              <a:rPr lang="en-US" altLang="ko-KR" sz="3600" b="1" dirty="0" smtClean="0"/>
              <a:t>8.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데이터 타입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_3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670"/>
            <a:ext cx="35909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57232"/>
            <a:ext cx="38671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071810"/>
            <a:ext cx="42195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3714752"/>
            <a:ext cx="4071934" cy="257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5214950"/>
            <a:ext cx="434340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656</Words>
  <Application>Microsoft Office PowerPoint</Application>
  <PresentationFormat>화면 슬라이드 쇼(4:3)</PresentationFormat>
  <Paragraphs>138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자바 3-4일차 정리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3-4일차 정리</dc:title>
  <dc:creator>sist</dc:creator>
  <cp:lastModifiedBy>sist</cp:lastModifiedBy>
  <cp:revision>5</cp:revision>
  <dcterms:created xsi:type="dcterms:W3CDTF">2025-07-24T22:28:18Z</dcterms:created>
  <dcterms:modified xsi:type="dcterms:W3CDTF">2025-07-24T23:05:50Z</dcterms:modified>
</cp:coreProperties>
</file>