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slides/slide24.xml" ContentType="application/vnd.openxmlformats-officedocument.presentationml.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slides/slide23.xml" ContentType="application/vnd.openxmlformats-officedocument.presentationml.slide+xml"/>
  <Override PartName="/ppt/notesSlides/notesSlide5.xml" ContentType="application/vnd.openxmlformats-officedocument.presentationml.notes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8.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15.xml" ContentType="application/vnd.openxmlformats-officedocument.presentationml.notesSlide+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s/slide22.xml" ContentType="application/vnd.openxmlformats-officedocument.presentationml.slid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ppt/slides/slide21.xml" ContentType="application/vnd.openxmlformats-officedocument.presentationml.slide+xml"/>
  <Override PartName="/docProps/core.xml" ContentType="application/vnd.openxmlformats-package.core-properties+xml"/>
  <Override PartName="/ppt/slides/slide4.xml" ContentType="application/vnd.openxmlformats-officedocument.presentationml.slide+xml"/>
  <Override PartName="/ppt/slides/slide19.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embedTrueTypeFonts="1" saveSubsetFonts="1">
  <p:sldMasterIdLst>
    <p:sldMasterId id="2147483648" r:id="rId1"/>
  </p:sldMasterIdLst>
  <p:notesMasterIdLst>
    <p:notesMasterId r:id="rId2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8288000" cy="10287000"/>
  <p:notesSz cx="18288000" cy="10287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74" d="100"/>
          <a:sy n="74" d="100"/>
        </p:scale>
        <p:origin x="-1092" y="-90"/>
      </p:cViewPr>
      <p:guideLst>
        <p:guide pos="2160" orient="horz"/>
        <p:guide pos="2880"/>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notesMaster" Target="notesMasters/notesMaster1.xml"/><Relationship Id="rId30" Type="http://schemas.openxmlformats.org/officeDocument/2006/relationships/presProps" Target="presProps.xml" /><Relationship Id="rId31" Type="http://schemas.openxmlformats.org/officeDocument/2006/relationships/tableStyles" Target="tableStyles.xml" /><Relationship Id="rId32"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a:p>
            <a:pPr>
              <a:defRPr/>
            </a:pPr>
            <a:r>
              <a:rPr sz="1200" b="0" i="0" u="none">
                <a:solidFill>
                  <a:srgbClr val="000000"/>
                </a:solidFill>
                <a:latin typeface="Times New Roman"/>
                <a:ea typeface="Times New Roman"/>
                <a:cs typeface="Times New Roman"/>
              </a:rPr>
              <a:t>Artificial intelligence (AI) has come a long way in recent years, and Google has been at the forefront of this technological revolution. One of the latest breakthroughs in the field is the development of the LaMDA (Language Model for Dialogue Applications) system. LaMDA is an AI language model that is designed to enable computers to converse with humans in a more natural and engaging way than ever before. In this presentation, we will explore what LaMDA is, how it works, and what it means for the future of AI.</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US" sz="1200" b="0" i="0" u="none" strike="noStrike" cap="none" spc="0">
                <a:solidFill>
                  <a:srgbClr val="000000"/>
                </a:solidFill>
                <a:latin typeface="Times New Roman"/>
                <a:ea typeface="Times New Roman"/>
                <a:cs typeface="Times New Roman"/>
              </a:rPr>
              <a:t>LaMDA's SSI and safety discriminators are applied to filter dialog data, resulting in safe, sensible, specific, and interesting responses. This approach significantly improves the safety and quality of LaMDA's responses.</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4717123" name="Slide Image Placeholder 1"/>
          <p:cNvSpPr>
            <a:spLocks noChangeAspect="1" noGrp="1" noRot="1"/>
          </p:cNvSpPr>
          <p:nvPr>
            <p:ph type="sldImg"/>
          </p:nvPr>
        </p:nvSpPr>
        <p:spPr bwMode="auto"/>
      </p:sp>
      <p:sp>
        <p:nvSpPr>
          <p:cNvPr id="2056237905" name="Notes Placeholder 2"/>
          <p:cNvSpPr>
            <a:spLocks noGrp="1"/>
          </p:cNvSpPr>
          <p:nvPr>
            <p:ph type="body" idx="1"/>
          </p:nvPr>
        </p:nvSpPr>
        <p:spPr bwMode="auto"/>
        <p:txBody>
          <a:bodyPr/>
          <a:lstStyle/>
          <a:p>
            <a:pPr>
              <a:defRPr/>
            </a:pPr>
            <a:r>
              <a:rPr lang="en-US" sz="1200" b="0" i="0" u="none" strike="noStrike" cap="none" spc="0">
                <a:solidFill>
                  <a:srgbClr val="000000"/>
                </a:solidFill>
                <a:latin typeface="Times New Roman"/>
                <a:ea typeface="Times New Roman"/>
                <a:cs typeface="Times New Roman"/>
              </a:rPr>
              <a:t>LaMDA's SSI and safety discriminators are applied to filter dialog data, resulting in safe, sensible, specific, and interesting responses. This approach significantly improves the safety and quality of LaMDA's responses.</a:t>
            </a:r>
            <a:endParaRPr/>
          </a:p>
        </p:txBody>
      </p:sp>
      <p:sp>
        <p:nvSpPr>
          <p:cNvPr id="1140126783" name="Slide Number Placeholder 3"/>
          <p:cNvSpPr>
            <a:spLocks noGrp="1"/>
          </p:cNvSpPr>
          <p:nvPr>
            <p:ph type="sldNum" sz="quarter" idx="10"/>
          </p:nvPr>
        </p:nvSpPr>
        <p:spPr bwMode="auto"/>
        <p:txBody>
          <a:bodyPr/>
          <a:lstStyle/>
          <a:p>
            <a:pPr>
              <a:defRPr/>
            </a:pPr>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fr-FR"/>
              <a:t>Domain grounding : it’s refer to the Process of connecting Abstract Concepts or knowledge to specific real-world situation, contexts or domain </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US" sz="1200" b="0" i="0" u="none" strike="noStrike" cap="none" spc="0">
                <a:solidFill>
                  <a:schemeClr val="tx1"/>
                </a:solidFill>
                <a:latin typeface="Calibri"/>
                <a:cs typeface="Calibri"/>
              </a:rPr>
              <a:t>LaMDA can perform domain-appropriate roles through pre-conditioning, also known as domain</a:t>
            </a:r>
            <a:endParaRPr lang="en-US" sz="1200" b="0" i="0" u="none" strike="noStrike" cap="none" spc="0">
              <a:solidFill>
                <a:schemeClr val="tx1"/>
              </a:solidFill>
              <a:latin typeface="Calibri"/>
              <a:cs typeface="Calibri"/>
            </a:endParaRPr>
          </a:p>
          <a:p>
            <a:pPr>
              <a:defRPr/>
            </a:pPr>
            <a:r>
              <a:rPr lang="en-US" sz="1200" b="0" i="0" u="none" strike="noStrike" cap="none" spc="0">
                <a:solidFill>
                  <a:schemeClr val="tx1"/>
                </a:solidFill>
                <a:latin typeface="Calibri"/>
                <a:cs typeface="Calibri"/>
              </a:rPr>
              <a:t>grounding. Here we explore such domain grounding in two areas:</a:t>
            </a:r>
            <a:endParaRPr lang="en-US" sz="1200" b="0" i="0" u="none" strike="noStrike" cap="none" spc="0">
              <a:solidFill>
                <a:schemeClr val="tx1"/>
              </a:solidFill>
              <a:latin typeface="Calibri"/>
              <a:cs typeface="Calibri"/>
            </a:endParaRPr>
          </a:p>
          <a:p>
            <a:pPr>
              <a:defRPr/>
            </a:pPr>
            <a:r>
              <a:rPr lang="en-US" sz="1200" b="0" i="0" u="none" strike="noStrike" cap="none" spc="0">
                <a:solidFill>
                  <a:schemeClr val="tx1"/>
                </a:solidFill>
                <a:latin typeface="Calibri"/>
                <a:cs typeface="Calibri"/>
              </a:rPr>
              <a:t> (1) LaMDA playing the role of a famous object such</a:t>
            </a:r>
            <a:r>
              <a:rPr lang="fr-FR" sz="1200" b="0" i="0" u="none" strike="noStrike" cap="none" spc="0">
                <a:solidFill>
                  <a:schemeClr val="tx1"/>
                </a:solidFill>
                <a:latin typeface="Calibri"/>
                <a:cs typeface="Calibri"/>
              </a:rPr>
              <a:t> </a:t>
            </a:r>
            <a:r>
              <a:rPr lang="en-US" sz="1200" b="0" i="0" u="none" strike="noStrike" cap="none" spc="0">
                <a:solidFill>
                  <a:schemeClr val="tx1"/>
                </a:solidFill>
                <a:latin typeface="Calibri"/>
                <a:cs typeface="Calibri"/>
              </a:rPr>
              <a:t>as Mount Everest for the purpose of</a:t>
            </a:r>
            <a:r>
              <a:rPr lang="fr-FR" sz="1200" b="0" i="0" u="none" strike="noStrike" cap="none" spc="0">
                <a:solidFill>
                  <a:schemeClr val="tx1"/>
                </a:solidFill>
                <a:latin typeface="Calibri"/>
                <a:cs typeface="Calibri"/>
              </a:rPr>
              <a:t> </a:t>
            </a:r>
            <a:r>
              <a:rPr lang="en-US" sz="1200" b="0" i="0" u="none" strike="noStrike" cap="none" spc="0">
                <a:solidFill>
                  <a:schemeClr val="tx1"/>
                </a:solidFill>
                <a:latin typeface="Calibri"/>
                <a:cs typeface="Calibri"/>
              </a:rPr>
              <a:t> education, </a:t>
            </a:r>
            <a:endParaRPr lang="en-US" sz="1200" b="0" i="0" u="none" strike="noStrike" cap="none" spc="0">
              <a:solidFill>
                <a:schemeClr val="tx1"/>
              </a:solidFill>
              <a:latin typeface="Calibri"/>
              <a:cs typeface="Calibri"/>
            </a:endParaRPr>
          </a:p>
          <a:p>
            <a:pPr>
              <a:defRPr/>
            </a:pPr>
            <a:r>
              <a:rPr lang="en-US" sz="1200" b="0" i="0" u="none" strike="noStrike" cap="none" spc="0">
                <a:solidFill>
                  <a:schemeClr val="tx1"/>
                </a:solidFill>
                <a:latin typeface="Calibri"/>
                <a:cs typeface="Calibri"/>
              </a:rPr>
              <a:t>and (2) LaMDA playing the role of a music recommendation agent</a:t>
            </a:r>
            <a:r>
              <a:rPr lang="en-US" sz="1200" b="0" i="0" u="none" strike="noStrike" cap="none" spc="0">
                <a:solidFill>
                  <a:schemeClr val="tx1"/>
                </a:solidFill>
                <a:latin typeface="Calibri"/>
                <a:cs typeface="Calibri"/>
              </a:rPr>
              <a:t>.</a:t>
            </a:r>
            <a:endParaRPr lang="en-US" sz="1200" b="0" i="0" u="none" strike="noStrike" cap="none" spc="0">
              <a:solidFill>
                <a:schemeClr val="tx1"/>
              </a:solidFill>
              <a:latin typeface="Calibri"/>
              <a:cs typeface="Calibri"/>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fr-FR"/>
              <a:t>This s an example wich google provide </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a:p>
            <a:pPr>
              <a:defRPr/>
            </a:pPr>
            <a:r>
              <a:rPr sz="1200" b="0" i="0" u="none">
                <a:solidFill>
                  <a:srgbClr val="000000"/>
                </a:solidFill>
                <a:latin typeface="Times New Roman"/>
                <a:ea typeface="Times New Roman"/>
                <a:cs typeface="Times New Roman"/>
              </a:rPr>
              <a:t>Conclusion</a:t>
            </a:r>
            <a:endParaRPr/>
          </a:p>
          <a:p>
            <a:pPr>
              <a:defRPr/>
            </a:pPr>
            <a:r>
              <a:rPr sz="1200" b="0" i="0" u="none">
                <a:solidFill>
                  <a:srgbClr val="000000"/>
                </a:solidFill>
                <a:latin typeface="Times New Roman"/>
                <a:ea typeface="Times New Roman"/>
                <a:cs typeface="Times New Roman"/>
              </a:rPr>
              <a:t>LaMDA domain grounding is a powerful technique that can be used to improve the performance of language models on a variety of tasks. It is especially well-suited for tasks that require the model to have a deep understanding of a particular domain.</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a:p>
            <a:pPr>
              <a:defRPr/>
            </a:pPr>
            <a:r>
              <a:rPr sz="1200" b="0" i="0" u="none">
                <a:solidFill>
                  <a:srgbClr val="000000"/>
                </a:solidFill>
                <a:latin typeface="Times New Roman"/>
                <a:ea typeface="Times New Roman"/>
                <a:cs typeface="Times New Roman"/>
              </a:rPr>
              <a:t>Artificial intelligence (AI) has come a long way in recent years, and Google has been at the forefront of this technological revolution. One of the latest breakthroughs in the field is the development of the LaMDA (Language Model for Dialogue Applications) system. LaMDA is an AI language model that is designed to enable computers to converse with humans in a more natural and engaging way than ever before. In this presentation, we will explore what LaMDA is, how it works, and what it means for the future of AI.</a:t>
            </a:r>
            <a:endParaRPr/>
          </a:p>
          <a:p>
            <a:pPr>
              <a:defRPr/>
            </a:pP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fr-FR"/>
              <a:t>Before : To understande the reason why google LaMDA is such a big deal we have to look at the history of ML Tring to learn language over the years ?</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	</a:t>
            </a:r>
            <a:r>
              <a:rPr sz="1200" b="0" i="0" u="none">
                <a:solidFill>
                  <a:srgbClr val="000000"/>
                </a:solidFill>
                <a:latin typeface="Times New Roman"/>
                <a:ea typeface="Times New Roman"/>
                <a:cs typeface="Times New Roman"/>
              </a:rPr>
              <a:t>"We've all seen science fiction movies where AI is able to talk to  humans exactly like a human. It's so human-like, but this is  tremendously difficult to achieve in real life simply because human  language is so difficult to understand. The rules are not fixed; they  are ever-changing. Besides the obvious grammar rules, it's extremely  difficult to define a set of rules to teach a machine to talk  naturally."</a:t>
            </a:r>
            <a:endParaRPr/>
          </a:p>
          <a:p>
            <a:pPr>
              <a:defRPr/>
            </a:pPr>
            <a:r>
              <a:rPr lang="fr-FR"/>
              <a:t>	google came up  with a solution for this ,</a:t>
            </a:r>
            <a:r>
              <a:rPr lang="fr-FR" sz="1200" b="0" i="0" u="none" strike="noStrike" cap="none" spc="0">
                <a:solidFill>
                  <a:schemeClr val="tx1"/>
                </a:solidFill>
                <a:latin typeface="Calibri"/>
                <a:cs typeface="Calibri"/>
              </a:rPr>
              <a:t>According on blog published on blog.google website</a:t>
            </a:r>
            <a:endParaRPr lang="fr-FR"/>
          </a:p>
          <a:p>
            <a:pPr>
              <a:defRPr/>
            </a:pPr>
            <a:endParaRPr/>
          </a:p>
          <a:p>
            <a:pPr>
              <a:defRPr/>
            </a:pPr>
            <a:r>
              <a:rPr sz="1200" b="0" i="0" u="none">
                <a:solidFill>
                  <a:srgbClr val="000000"/>
                </a:solidFill>
                <a:latin typeface="Times New Roman"/>
                <a:ea typeface="Times New Roman"/>
                <a:cs typeface="Times New Roman"/>
              </a:rPr>
              <a:t>"This is very different from existing chatbots for personal assistance,  which are often pre-programmed with specific responses to questions.  They are only able to answer questions that they have seen before or  have been trained to answer, so there's technically no intelligence  there."</a:t>
            </a:r>
            <a:endParaRPr lang="fr-FR" sz="1200" b="0" i="0" u="none" strike="noStrike" cap="none" spc="0">
              <a:solidFill>
                <a:schemeClr val="tx1"/>
              </a:solidFill>
              <a:latin typeface="Calibri"/>
              <a:cs typeface="Calibri"/>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US" sz="1200" b="0" i="0" u="none" strike="noStrike" cap="none" spc="0">
                <a:solidFill>
                  <a:schemeClr val="tx1"/>
                </a:solidFill>
                <a:latin typeface="Calibri"/>
                <a:cs typeface="Calibri"/>
              </a:rPr>
              <a:t>people often confuse btween LaMDA and Bard </a:t>
            </a:r>
            <a:r>
              <a:rPr lang="fr-FR"/>
              <a:t>.</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a:p>
            <a:pPr>
              <a:defRPr/>
            </a:pPr>
            <a:r>
              <a:rPr sz="1200" b="0" i="0" u="none">
                <a:solidFill>
                  <a:srgbClr val="000000"/>
                </a:solidFill>
                <a:latin typeface="Times New Roman"/>
                <a:ea typeface="Times New Roman"/>
                <a:cs typeface="Times New Roman"/>
              </a:rPr>
              <a:t>Chatbots and LaMDA are types of conversational AI software which can carry out conversations with users to deliver them answers or guide them through a process. However, there are some differences between typical chatbots and LaMDA:</a:t>
            </a:r>
            <a:endParaRPr/>
          </a:p>
          <a:p>
            <a:pPr>
              <a:defRPr/>
            </a:pPr>
            <a:r>
              <a:rPr sz="1200" b="0" i="0" u="none">
                <a:solidFill>
                  <a:srgbClr val="000000"/>
                </a:solidFill>
                <a:latin typeface="Times New Roman"/>
                <a:ea typeface="Times New Roman"/>
                <a:cs typeface="Times New Roman"/>
              </a:rPr>
              <a:t>:::::::::::::::::::::::::::::::::::::::::::::::::::::::::::::::::::</a:t>
            </a:r>
            <a:endParaRPr/>
          </a:p>
          <a:p>
            <a:pPr>
              <a:defRPr/>
            </a:pPr>
            <a:r>
              <a:rPr sz="1200" b="0" i="0" u="none">
                <a:solidFill>
                  <a:srgbClr val="000000"/>
                </a:solidFill>
                <a:latin typeface="Times New Roman"/>
                <a:ea typeface="Times New Roman"/>
                <a:cs typeface="Times New Roman"/>
              </a:rPr>
              <a:t>Although most chatbots cannot carry out an open-ended conversations, AI-enabled chatbots and voice bots can use natural language understanding (NLU) and processing (NLP) to understand users’ behavior and intent to create more meaningful conversations.</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fr-FR"/>
              <a:t>So what this the difference between GPT3 an LaMDA in term of Training data ....</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a:p>
            <a:pPr>
              <a:defRPr/>
            </a:pPr>
            <a:r>
              <a:rPr sz="1200" b="0" i="0" u="none">
                <a:solidFill>
                  <a:srgbClr val="000000"/>
                </a:solidFill>
                <a:latin typeface="Times New Roman"/>
                <a:ea typeface="Times New Roman"/>
                <a:cs typeface="Times New Roman"/>
              </a:rPr>
              <a:t>So basicly fine-tuning is the process of retraining the model on the new data for the new task.</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lang="en-US" sz="1200" b="0" i="0" u="none" strike="noStrike" cap="none" spc="0">
                <a:solidFill>
                  <a:srgbClr val="000000"/>
                </a:solidFill>
                <a:latin typeface="Times New Roman"/>
                <a:ea typeface="Times New Roman"/>
                <a:cs typeface="Times New Roman"/>
              </a:rPr>
              <a:t>In this process of fine-tuning LaMDA,</a:t>
            </a:r>
            <a:r>
              <a:rPr lang="en-US" sz="1200" b="0" i="0" u="none" strike="noStrike" cap="none" spc="0">
                <a:solidFill>
                  <a:srgbClr val="000000"/>
                </a:solidFill>
                <a:latin typeface="Times New Roman"/>
                <a:ea typeface="Times New Roman"/>
                <a:cs typeface="Times New Roman"/>
              </a:rPr>
              <a:t> the model is trained to generate accurate and safe responses. This is achieved through a combination of generative tasks, where LaMDA creates responses based on given contexts, and discriminative tasks, where the quality and safety of these responses are evaluated.</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685800" y="2130425"/>
            <a:ext cx="7772400" cy="1470025"/>
          </a:xfrm>
        </p:spPr>
        <p:txBody>
          <a:bodyPr/>
          <a:lstStyle/>
          <a:p>
            <a:pPr>
              <a:defRPr/>
            </a:pPr>
            <a:r>
              <a:rPr lang="en-US"/>
              <a:t>Click to edit Master title style</a:t>
            </a:r>
            <a:endParaRPr lang="en-US"/>
          </a:p>
        </p:txBody>
      </p:sp>
      <p:sp>
        <p:nvSpPr>
          <p:cNvPr id="3" name="Subtitle 2"/>
          <p:cNvSpPr>
            <a:spLocks noGrp="1"/>
          </p:cNvSpPr>
          <p:nvPr>
            <p:ph type="subTitle" idx="1"/>
          </p:nvPr>
        </p:nvSpPr>
        <p:spPr bwMode="auto">
          <a:xfrm>
            <a:off x="1371600" y="3886200"/>
            <a:ext cx="6400800" cy="1752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lang="en-US"/>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6629400" y="274638"/>
            <a:ext cx="2057400" cy="5851525"/>
          </a:xfrm>
        </p:spPr>
        <p:txBody>
          <a:bodyPr vert="eaVert"/>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457200" y="274638"/>
            <a:ext cx="6019800" cy="5851525"/>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22313" y="4406900"/>
            <a:ext cx="7772400" cy="1362075"/>
          </a:xfrm>
        </p:spPr>
        <p:txBody>
          <a:bodyPr anchor="t"/>
          <a:lstStyle>
            <a:lvl1pPr algn="l">
              <a:defRPr sz="4000" b="1" cap="all"/>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1D8BD707-D9CF-40AE-B4C6-C98DA3205C09}"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B6F15528-21DE-4FAA-801E-634DDDAF4B2B}"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1D8BD707-D9CF-40AE-B4C6-C98DA3205C09}" type="datetimeFigureOut">
              <a:rPr lang="en-US"/>
              <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B6F15528-21DE-4FAA-801E-634DDDAF4B2B}"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1D8BD707-D9CF-40AE-B4C6-C98DA3205C09}" type="datetimeFigureOut">
              <a:rPr lang="en-US"/>
              <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B6F15528-21DE-4FAA-801E-634DDDAF4B2B}"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1D8BD707-D9CF-40AE-B4C6-C98DA3205C09}" type="datetimeFigureOut">
              <a:rPr lang="en-US"/>
              <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B6F15528-21DE-4FAA-801E-634DDDAF4B2B}"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57200" y="273050"/>
            <a:ext cx="3008313" cy="1162050"/>
          </a:xfrm>
        </p:spPr>
        <p:txBody>
          <a:bodyPr anchor="b"/>
          <a:lstStyle>
            <a:lvl1pPr algn="l">
              <a:defRPr sz="2000" b="1"/>
            </a:lvl1pPr>
          </a:lstStyle>
          <a:p>
            <a:pPr>
              <a:defRPr/>
            </a:pPr>
            <a:r>
              <a:rPr lang="en-US"/>
              <a:t>Click to edit Master title style</a:t>
            </a:r>
            <a:endParaRPr lang="en-US"/>
          </a:p>
        </p:txBody>
      </p:sp>
      <p:sp>
        <p:nvSpPr>
          <p:cNvPr id="3" name="Content Placeholder 2"/>
          <p:cNvSpPr>
            <a:spLocks noGrp="1"/>
          </p:cNvSpPr>
          <p:nvPr>
            <p:ph idx="1"/>
          </p:nvPr>
        </p:nvSpPr>
        <p:spPr bwMode="auto">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auto">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1D8BD707-D9CF-40AE-B4C6-C98DA3205C09}"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B6F15528-21DE-4FAA-801E-634DDDAF4B2B}"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792288" y="4800600"/>
            <a:ext cx="5486400" cy="566738"/>
          </a:xfrm>
        </p:spPr>
        <p:txBody>
          <a:bodyPr anchor="b"/>
          <a:lstStyle>
            <a:lvl1pPr algn="l">
              <a:defRPr sz="2000" b="1"/>
            </a:lvl1pPr>
          </a:lstStyle>
          <a:p>
            <a:pPr>
              <a:defRPr/>
            </a:pPr>
            <a:r>
              <a:rPr lang="en-US"/>
              <a:t>Click to edit Master title style</a:t>
            </a:r>
            <a:endParaRPr lang="en-US"/>
          </a:p>
        </p:txBody>
      </p:sp>
      <p:sp>
        <p:nvSpPr>
          <p:cNvPr id="3" name="Picture Placeholder 2"/>
          <p:cNvSpPr>
            <a:spLocks noGrp="1"/>
          </p:cNvSpPr>
          <p:nvPr>
            <p:ph type="pic" idx="1"/>
          </p:nvPr>
        </p:nvSpPr>
        <p:spPr bwMode="auto">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4" name="Text Placeholder 3"/>
          <p:cNvSpPr>
            <a:spLocks noGrp="1"/>
          </p:cNvSpPr>
          <p:nvPr>
            <p:ph type="body" sz="half" idx="2"/>
          </p:nvPr>
        </p:nvSpPr>
        <p:spPr bwMode="auto">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1D8BD707-D9CF-40AE-B4C6-C98DA3205C09}" type="datetimeFigureOut">
              <a:rPr lang="en-US"/>
              <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B6F15528-21DE-4FAA-801E-634DDDAF4B2B}"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457200" y="274638"/>
            <a:ext cx="8229600" cy="1143000"/>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457200" y="1600200"/>
            <a:ext cx="8229600" cy="452596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D8BD707-D9CF-40AE-B4C6-C98DA3205C09}" type="datetimeFigureOut">
              <a:rPr lang="en-US"/>
              <a:t/>
            </a:fld>
            <a:endParaRPr lang="en-US"/>
          </a:p>
        </p:txBody>
      </p:sp>
      <p:sp>
        <p:nvSpPr>
          <p:cNvPr id="5" name="Footer Placeholder 4"/>
          <p:cNvSpPr>
            <a:spLocks noGrp="1"/>
          </p:cNvSpPr>
          <p:nvPr>
            <p:ph type="ftr" sz="quarter" idx="3"/>
          </p:nvPr>
        </p:nvSpPr>
        <p:spPr bwMode="auto">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6F15528-21DE-4FAA-801E-634DDDAF4B2B}"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a:spcBef>
          <a:spcPts val="0"/>
        </a:spcBef>
        <a:buNone/>
        <a:defRPr sz="4400">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6.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hyperlink" Target="https://en.wikipedia.org/wiki/LaMDA"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pSp>
        <p:nvGrpSpPr>
          <p:cNvPr id="2" name="Group 2"/>
          <p:cNvGrpSpPr/>
          <p:nvPr/>
        </p:nvGrpSpPr>
        <p:grpSpPr bwMode="auto">
          <a:xfrm rot="0">
            <a:off x="-400275" y="10098995"/>
            <a:ext cx="19088550" cy="280696"/>
            <a:chOff x="0" y="0"/>
            <a:chExt cx="5027437" cy="73928"/>
          </a:xfrm>
        </p:grpSpPr>
        <p:sp>
          <p:nvSpPr>
            <p:cNvPr id="3" name="Freeform 3"/>
            <p:cNvSpPr/>
            <p:nvPr/>
          </p:nvSpPr>
          <p:spPr bwMode="auto">
            <a:xfrm rot="0" flipH="0" flipV="0">
              <a:off x="0" y="0"/>
              <a:ext cx="5027437" cy="73928"/>
            </a:xfrm>
            <a:custGeom>
              <a:avLst/>
              <a:gdLst/>
              <a:ahLst/>
              <a:cxnLst/>
              <a:rect l="l" t="t" r="r" b="b"/>
              <a:pathLst>
                <a:path w="5027437" h="73928" fill="norm" stroke="1" extrusionOk="0">
                  <a:moveTo>
                    <a:pt x="0" y="0"/>
                  </a:moveTo>
                  <a:lnTo>
                    <a:pt x="5027437" y="0"/>
                  </a:lnTo>
                  <a:lnTo>
                    <a:pt x="5027437" y="73928"/>
                  </a:lnTo>
                  <a:lnTo>
                    <a:pt x="0" y="73928"/>
                  </a:lnTo>
                  <a:close/>
                </a:path>
              </a:pathLst>
            </a:custGeom>
            <a:solidFill>
              <a:srgbClr val="FFF234"/>
            </a:solidFill>
          </p:spPr>
        </p:sp>
        <p:sp>
          <p:nvSpPr>
            <p:cNvPr id="4" name="TextBox 4"/>
            <p:cNvSpPr txBox="1"/>
            <p:nvPr/>
          </p:nvSpPr>
          <p:spPr bwMode="auto">
            <a:xfrm>
              <a:off x="0" y="-38100"/>
              <a:ext cx="812800" cy="850900"/>
            </a:xfrm>
            <a:prstGeom prst="rect">
              <a:avLst/>
            </a:prstGeom>
            <a:grpFill/>
          </p:spPr>
          <p:txBody>
            <a:bodyPr lIns="50800" tIns="50800" rIns="50800" bIns="50800" rtlCol="0" anchor="ctr"/>
            <a:lstStyle/>
            <a:p>
              <a:pPr algn="ctr">
                <a:lnSpc>
                  <a:spcPts val="2800"/>
                </a:lnSpc>
                <a:defRPr/>
              </a:pPr>
              <a:endParaRPr/>
            </a:p>
          </p:txBody>
        </p:sp>
      </p:grpSp>
      <p:grpSp>
        <p:nvGrpSpPr>
          <p:cNvPr id="5" name="Group 5"/>
          <p:cNvGrpSpPr/>
          <p:nvPr/>
        </p:nvGrpSpPr>
        <p:grpSpPr bwMode="auto">
          <a:xfrm rot="0">
            <a:off x="-400275" y="0"/>
            <a:ext cx="18688275" cy="10379692"/>
            <a:chOff x="0" y="0"/>
            <a:chExt cx="5589393" cy="3104416"/>
          </a:xfrm>
        </p:grpSpPr>
        <p:sp>
          <p:nvSpPr>
            <p:cNvPr id="6" name="Freeform 6"/>
            <p:cNvSpPr/>
            <p:nvPr/>
          </p:nvSpPr>
          <p:spPr bwMode="auto">
            <a:xfrm rot="0" flipH="0" flipV="0">
              <a:off x="0" y="0"/>
              <a:ext cx="5589393" cy="3104416"/>
            </a:xfrm>
            <a:custGeom>
              <a:avLst/>
              <a:gdLst/>
              <a:ahLst/>
              <a:cxnLst/>
              <a:rect l="l" t="t" r="r" b="b"/>
              <a:pathLst>
                <a:path w="5589393" h="3104416" fill="norm" stroke="1" extrusionOk="0">
                  <a:moveTo>
                    <a:pt x="0" y="0"/>
                  </a:moveTo>
                  <a:lnTo>
                    <a:pt x="5589393" y="0"/>
                  </a:lnTo>
                  <a:lnTo>
                    <a:pt x="5589393" y="3104416"/>
                  </a:lnTo>
                  <a:lnTo>
                    <a:pt x="0" y="3104416"/>
                  </a:lnTo>
                  <a:close/>
                </a:path>
              </a:pathLst>
            </a:custGeom>
            <a:solidFill>
              <a:srgbClr val="1B0F44"/>
            </a:solidFill>
          </p:spPr>
        </p:sp>
        <p:sp>
          <p:nvSpPr>
            <p:cNvPr id="7" name="TextBox 7"/>
            <p:cNvSpPr txBox="1"/>
            <p:nvPr/>
          </p:nvSpPr>
          <p:spPr bwMode="auto">
            <a:xfrm>
              <a:off x="0" y="-38100"/>
              <a:ext cx="812800" cy="850900"/>
            </a:xfrm>
            <a:prstGeom prst="rect">
              <a:avLst/>
            </a:prstGeom>
            <a:grpFill/>
          </p:spPr>
          <p:txBody>
            <a:bodyPr lIns="50800" tIns="50800" rIns="50800" bIns="50800" rtlCol="0" anchor="ctr"/>
            <a:lstStyle/>
            <a:p>
              <a:pPr algn="ctr">
                <a:lnSpc>
                  <a:spcPts val="2800"/>
                </a:lnSpc>
                <a:defRPr/>
              </a:pPr>
              <a:endParaRPr/>
            </a:p>
          </p:txBody>
        </p:sp>
      </p:grpSp>
      <p:sp>
        <p:nvSpPr>
          <p:cNvPr id="8" name="Freeform 8"/>
          <p:cNvSpPr/>
          <p:nvPr/>
        </p:nvSpPr>
        <p:spPr bwMode="auto">
          <a:xfrm rot="0" flipH="1" flipV="0">
            <a:off x="0" y="6296073"/>
            <a:ext cx="11434007" cy="3415180"/>
          </a:xfrm>
          <a:custGeom>
            <a:avLst/>
            <a:gdLst/>
            <a:ahLst/>
            <a:cxnLst/>
            <a:rect l="l" t="t" r="r" b="b"/>
            <a:pathLst>
              <a:path w="11434007" h="3415180" fill="norm" stroke="1" extrusionOk="0">
                <a:moveTo>
                  <a:pt x="11434007" y="0"/>
                </a:moveTo>
                <a:lnTo>
                  <a:pt x="0" y="0"/>
                </a:lnTo>
                <a:lnTo>
                  <a:pt x="0" y="3415180"/>
                </a:lnTo>
                <a:lnTo>
                  <a:pt x="11434007" y="3415180"/>
                </a:lnTo>
                <a:lnTo>
                  <a:pt x="11434007" y="0"/>
                </a:lnTo>
                <a:close/>
              </a:path>
            </a:pathLst>
          </a:custGeom>
          <a:blipFill>
            <a:blip r:embed="rId2"/>
            <a:srcRect l="0" t="8801" r="0" b="8801"/>
            <a:stretch/>
          </a:blipFill>
        </p:spPr>
      </p:sp>
      <p:sp>
        <p:nvSpPr>
          <p:cNvPr id="9" name="Freeform 9"/>
          <p:cNvSpPr/>
          <p:nvPr/>
        </p:nvSpPr>
        <p:spPr bwMode="auto">
          <a:xfrm rot="-226720" flipH="0" flipV="0">
            <a:off x="7409210" y="4512667"/>
            <a:ext cx="3469579" cy="1261665"/>
          </a:xfrm>
          <a:custGeom>
            <a:avLst/>
            <a:gdLst/>
            <a:ahLst/>
            <a:cxnLst/>
            <a:rect l="l" t="t" r="r" b="b"/>
            <a:pathLst>
              <a:path w="3469580" h="1261665" fill="norm" stroke="1" extrusionOk="0">
                <a:moveTo>
                  <a:pt x="0" y="0"/>
                </a:moveTo>
                <a:lnTo>
                  <a:pt x="3469580" y="0"/>
                </a:lnTo>
                <a:lnTo>
                  <a:pt x="3469580" y="1261666"/>
                </a:lnTo>
                <a:lnTo>
                  <a:pt x="0" y="1261666"/>
                </a:lnTo>
                <a:lnTo>
                  <a:pt x="0" y="0"/>
                </a:lnTo>
                <a:close/>
              </a:path>
            </a:pathLst>
          </a:custGeom>
          <a:blipFill>
            <a:blip r:embed="rId3"/>
            <a:srcRect l="0" t="0" r="0" b="0"/>
            <a:stretch/>
          </a:blipFill>
        </p:spPr>
      </p:sp>
      <p:sp>
        <p:nvSpPr>
          <p:cNvPr id="10" name="TextBox 10"/>
          <p:cNvSpPr txBox="1"/>
          <p:nvPr/>
        </p:nvSpPr>
        <p:spPr bwMode="auto">
          <a:xfrm rot="0">
            <a:off x="5854462" y="2141643"/>
            <a:ext cx="6579076" cy="1085216"/>
          </a:xfrm>
          <a:prstGeom prst="rect">
            <a:avLst/>
          </a:prstGeom>
        </p:spPr>
        <p:txBody>
          <a:bodyPr lIns="0" tIns="0" rIns="0" bIns="0" rtlCol="0" anchor="t">
            <a:spAutoFit/>
          </a:bodyPr>
          <a:lstStyle/>
          <a:p>
            <a:pPr algn="ctr">
              <a:lnSpc>
                <a:spcPts val="8959"/>
              </a:lnSpc>
              <a:defRPr/>
            </a:pPr>
            <a:r>
              <a:rPr lang="en-US" sz="6400">
                <a:solidFill>
                  <a:srgbClr val="FFFFFF"/>
                </a:solidFill>
                <a:latin typeface="Finger Paint"/>
              </a:rPr>
              <a:t>GOOGLE LaMDA</a:t>
            </a:r>
            <a:endParaRPr/>
          </a:p>
        </p:txBody>
      </p:sp>
      <p:sp>
        <p:nvSpPr>
          <p:cNvPr id="11" name="TextBox 11"/>
          <p:cNvSpPr txBox="1"/>
          <p:nvPr/>
        </p:nvSpPr>
        <p:spPr bwMode="auto">
          <a:xfrm rot="0">
            <a:off x="12471637" y="6976308"/>
            <a:ext cx="5403532" cy="2734945"/>
          </a:xfrm>
          <a:prstGeom prst="rect">
            <a:avLst/>
          </a:prstGeom>
        </p:spPr>
        <p:txBody>
          <a:bodyPr lIns="0" tIns="0" rIns="0" bIns="0" rtlCol="0" anchor="t">
            <a:spAutoFit/>
          </a:bodyPr>
          <a:lstStyle/>
          <a:p>
            <a:pPr algn="ctr">
              <a:lnSpc>
                <a:spcPts val="7279"/>
              </a:lnSpc>
              <a:defRPr/>
            </a:pPr>
            <a:r>
              <a:rPr lang="en-US" sz="5200">
                <a:solidFill>
                  <a:srgbClr val="FFFFFF"/>
                </a:solidFill>
                <a:latin typeface="Canva Sans Bold"/>
              </a:rPr>
              <a:t>Réaliser par :</a:t>
            </a:r>
            <a:endParaRPr/>
          </a:p>
          <a:p>
            <a:pPr algn="ctr">
              <a:lnSpc>
                <a:spcPts val="7279"/>
              </a:lnSpc>
              <a:defRPr/>
            </a:pPr>
            <a:r>
              <a:rPr lang="en-US" sz="5200">
                <a:solidFill>
                  <a:srgbClr val="FFFFFF"/>
                </a:solidFill>
                <a:latin typeface="Canva Sans"/>
              </a:rPr>
              <a:t>Chaimaa Bouabd</a:t>
            </a:r>
            <a:endParaRPr/>
          </a:p>
          <a:p>
            <a:pPr algn="ctr">
              <a:lnSpc>
                <a:spcPts val="7279"/>
              </a:lnSpc>
              <a:defRPr/>
            </a:pPr>
            <a:r>
              <a:rPr lang="en-US" sz="5200">
                <a:solidFill>
                  <a:srgbClr val="FFFFFF"/>
                </a:solidFill>
                <a:latin typeface="Canva Sans"/>
              </a:rPr>
              <a:t>Aimad Benzakry</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Box 2"/>
          <p:cNvSpPr txBox="1"/>
          <p:nvPr/>
        </p:nvSpPr>
        <p:spPr bwMode="auto">
          <a:xfrm rot="0">
            <a:off x="777123" y="1088584"/>
            <a:ext cx="16733752" cy="1953260"/>
          </a:xfrm>
          <a:prstGeom prst="rect">
            <a:avLst/>
          </a:prstGeom>
        </p:spPr>
        <p:txBody>
          <a:bodyPr lIns="0" tIns="0" rIns="0" bIns="0" rtlCol="0" anchor="t">
            <a:spAutoFit/>
          </a:bodyPr>
          <a:lstStyle/>
          <a:p>
            <a:pPr algn="ctr">
              <a:lnSpc>
                <a:spcPts val="7840"/>
              </a:lnSpc>
              <a:spcBef>
                <a:spcPts val="0"/>
              </a:spcBef>
              <a:defRPr/>
            </a:pPr>
            <a:r>
              <a:rPr lang="en-US" sz="5600">
                <a:solidFill>
                  <a:srgbClr val="000000"/>
                </a:solidFill>
                <a:latin typeface="Canva Sans"/>
              </a:rPr>
              <a:t>What is the difference between LaMDA and chatbots?</a:t>
            </a:r>
            <a:endParaRPr/>
          </a:p>
        </p:txBody>
      </p:sp>
      <p:sp>
        <p:nvSpPr>
          <p:cNvPr id="3" name="TextBox 3"/>
          <p:cNvSpPr txBox="1"/>
          <p:nvPr/>
        </p:nvSpPr>
        <p:spPr bwMode="auto">
          <a:xfrm rot="0">
            <a:off x="777123" y="4017014"/>
            <a:ext cx="8296212" cy="4681220"/>
          </a:xfrm>
          <a:prstGeom prst="rect">
            <a:avLst/>
          </a:prstGeom>
        </p:spPr>
        <p:txBody>
          <a:bodyPr lIns="0" tIns="0" rIns="0" bIns="0" rtlCol="0" anchor="t">
            <a:spAutoFit/>
          </a:bodyPr>
          <a:lstStyle/>
          <a:p>
            <a:pPr algn="ctr">
              <a:lnSpc>
                <a:spcPts val="4479"/>
              </a:lnSpc>
              <a:spcBef>
                <a:spcPts val="0"/>
              </a:spcBef>
              <a:defRPr/>
            </a:pPr>
            <a:r>
              <a:rPr lang="en-US" sz="3200">
                <a:solidFill>
                  <a:srgbClr val="000000"/>
                </a:solidFill>
                <a:latin typeface="Canva Sans Bold"/>
              </a:rPr>
              <a:t>chatbot         </a:t>
            </a:r>
            <a:endParaRPr/>
          </a:p>
          <a:p>
            <a:pPr algn="ctr">
              <a:lnSpc>
                <a:spcPts val="4799"/>
              </a:lnSpc>
              <a:defRPr/>
            </a:pPr>
            <a:r>
              <a:rPr lang="en-US" sz="3200">
                <a:solidFill>
                  <a:srgbClr val="000000"/>
                </a:solidFill>
                <a:latin typeface="Canva Sans Bold"/>
              </a:rPr>
              <a:t>   </a:t>
            </a:r>
            <a:endParaRPr/>
          </a:p>
          <a:p>
            <a:pPr marL="690877" lvl="1" indent="-345439">
              <a:lnSpc>
                <a:spcPts val="5887"/>
              </a:lnSpc>
              <a:buFont typeface="Arial"/>
              <a:buChar char="•"/>
              <a:defRPr/>
            </a:pPr>
            <a:r>
              <a:rPr lang="en-US" sz="3200">
                <a:solidFill>
                  <a:srgbClr val="000000"/>
                </a:solidFill>
                <a:latin typeface="Canva Sans"/>
              </a:rPr>
              <a:t>Trained on topic specific datasets                                 </a:t>
            </a:r>
            <a:endParaRPr/>
          </a:p>
          <a:p>
            <a:pPr marL="690877" lvl="1" indent="-345439">
              <a:lnSpc>
                <a:spcPts val="5887"/>
              </a:lnSpc>
              <a:buFont typeface="Arial"/>
              <a:buChar char="•"/>
              <a:defRPr/>
            </a:pPr>
            <a:r>
              <a:rPr lang="en-US" sz="3200">
                <a:solidFill>
                  <a:srgbClr val="000000"/>
                </a:solidFill>
                <a:latin typeface="Canva Sans"/>
              </a:rPr>
              <a:t>Only provides answers from training data                  </a:t>
            </a:r>
            <a:endParaRPr/>
          </a:p>
          <a:p>
            <a:pPr marL="690877" lvl="1" indent="-345439">
              <a:lnSpc>
                <a:spcPts val="5887"/>
              </a:lnSpc>
              <a:buFont typeface="Arial"/>
              <a:buChar char="•"/>
              <a:defRPr/>
            </a:pPr>
            <a:r>
              <a:rPr lang="en-US" sz="3200">
                <a:solidFill>
                  <a:srgbClr val="000000"/>
                </a:solidFill>
                <a:latin typeface="Canva Sans"/>
              </a:rPr>
              <a:t>Has a limited conversation flow            </a:t>
            </a:r>
            <a:endParaRPr/>
          </a:p>
          <a:p>
            <a:pPr>
              <a:lnSpc>
                <a:spcPts val="4479"/>
              </a:lnSpc>
              <a:defRPr/>
            </a:pPr>
            <a:endParaRPr/>
          </a:p>
        </p:txBody>
      </p:sp>
      <p:sp>
        <p:nvSpPr>
          <p:cNvPr id="4" name="TextBox 4"/>
          <p:cNvSpPr txBox="1"/>
          <p:nvPr/>
        </p:nvSpPr>
        <p:spPr bwMode="auto">
          <a:xfrm rot="0" flipH="0" flipV="0">
            <a:off x="9266716" y="4433732"/>
            <a:ext cx="8510643" cy="3414119"/>
          </a:xfrm>
          <a:prstGeom prst="rect">
            <a:avLst/>
          </a:prstGeom>
        </p:spPr>
        <p:txBody>
          <a:bodyPr lIns="0" tIns="0" rIns="0" bIns="0" rtlCol="0" anchor="t">
            <a:spAutoFit/>
          </a:bodyPr>
          <a:lstStyle/>
          <a:p>
            <a:pPr algn="ctr">
              <a:lnSpc>
                <a:spcPts val="4480"/>
              </a:lnSpc>
              <a:spcBef>
                <a:spcPts val="0"/>
              </a:spcBef>
              <a:defRPr/>
            </a:pPr>
            <a:r>
              <a:rPr lang="en-US" sz="3200">
                <a:solidFill>
                  <a:srgbClr val="000000"/>
                </a:solidFill>
                <a:latin typeface="Canva Sans Bold"/>
              </a:rPr>
              <a:t>LaMDA</a:t>
            </a:r>
            <a:endParaRPr/>
          </a:p>
          <a:p>
            <a:pPr algn="ctr">
              <a:lnSpc>
                <a:spcPts val="4480"/>
              </a:lnSpc>
              <a:spcBef>
                <a:spcPts val="0"/>
              </a:spcBef>
              <a:defRPr/>
            </a:pPr>
            <a:endParaRPr/>
          </a:p>
          <a:p>
            <a:pPr marL="690881" lvl="1" indent="-345440">
              <a:lnSpc>
                <a:spcPts val="4480"/>
              </a:lnSpc>
              <a:buFont typeface="Arial"/>
              <a:buChar char="•"/>
              <a:defRPr/>
            </a:pPr>
            <a:r>
              <a:rPr lang="en-US" sz="3200">
                <a:solidFill>
                  <a:srgbClr val="000000"/>
                </a:solidFill>
                <a:latin typeface="Canva Sans"/>
              </a:rPr>
              <a:t>Trained on multi-content internet resources</a:t>
            </a:r>
            <a:endParaRPr/>
          </a:p>
          <a:p>
            <a:pPr marL="690881" lvl="1" indent="-345440">
              <a:lnSpc>
                <a:spcPts val="4480"/>
              </a:lnSpc>
              <a:buFont typeface="Arial"/>
              <a:buChar char="•"/>
              <a:defRPr/>
            </a:pPr>
            <a:r>
              <a:rPr lang="en-US" sz="3200">
                <a:solidFill>
                  <a:srgbClr val="000000"/>
                </a:solidFill>
                <a:latin typeface="Canva Sans"/>
              </a:rPr>
              <a:t>Fetches answers and topics according to the conversation flow</a:t>
            </a:r>
            <a:endParaRPr/>
          </a:p>
          <a:p>
            <a:pPr marL="690881" lvl="1" indent="-345440">
              <a:lnSpc>
                <a:spcPts val="4480"/>
              </a:lnSpc>
              <a:buFont typeface="Arial"/>
              <a:buChar char="•"/>
              <a:defRPr/>
            </a:pPr>
            <a:r>
              <a:rPr lang="en-US" sz="3200">
                <a:solidFill>
                  <a:srgbClr val="000000"/>
                </a:solidFill>
                <a:latin typeface="Canva Sans"/>
              </a:rPr>
              <a:t> Has open-ended conversations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Freeform 2"/>
          <p:cNvSpPr/>
          <p:nvPr/>
        </p:nvSpPr>
        <p:spPr bwMode="auto">
          <a:xfrm rot="0" flipH="0" flipV="0">
            <a:off x="2509091" y="2116526"/>
            <a:ext cx="13231717" cy="7620000"/>
          </a:xfrm>
          <a:custGeom>
            <a:avLst/>
            <a:gdLst/>
            <a:ahLst/>
            <a:cxnLst/>
            <a:rect l="l" t="t" r="r" b="b"/>
            <a:pathLst>
              <a:path w="13231717" h="7620000" fill="norm" stroke="1" extrusionOk="0">
                <a:moveTo>
                  <a:pt x="0" y="0"/>
                </a:moveTo>
                <a:lnTo>
                  <a:pt x="13231718" y="0"/>
                </a:lnTo>
                <a:lnTo>
                  <a:pt x="13231718" y="7620000"/>
                </a:lnTo>
                <a:lnTo>
                  <a:pt x="0" y="7620000"/>
                </a:lnTo>
                <a:lnTo>
                  <a:pt x="0" y="0"/>
                </a:lnTo>
                <a:close/>
              </a:path>
            </a:pathLst>
          </a:custGeom>
          <a:blipFill>
            <a:blip r:embed="rId3"/>
            <a:srcRect l="0" t="0" r="0" b="0"/>
            <a:stretch/>
          </a:blipFill>
        </p:spPr>
      </p:sp>
      <p:sp>
        <p:nvSpPr>
          <p:cNvPr id="3" name="TextBox 3"/>
          <p:cNvSpPr txBox="1"/>
          <p:nvPr/>
        </p:nvSpPr>
        <p:spPr bwMode="auto">
          <a:xfrm rot="0" flipH="0" flipV="0">
            <a:off x="6146799" y="819149"/>
            <a:ext cx="6295519" cy="996039"/>
          </a:xfrm>
          <a:prstGeom prst="rect">
            <a:avLst/>
          </a:prstGeom>
        </p:spPr>
        <p:txBody>
          <a:bodyPr lIns="0" tIns="0" rIns="0" bIns="0" rtlCol="0" anchor="t">
            <a:spAutoFit/>
          </a:bodyPr>
          <a:lstStyle/>
          <a:p>
            <a:pPr algn="ctr">
              <a:lnSpc>
                <a:spcPts val="7840"/>
              </a:lnSpc>
              <a:spcBef>
                <a:spcPts val="0"/>
              </a:spcBef>
              <a:defRPr/>
            </a:pPr>
            <a:r>
              <a:rPr lang="en-US" sz="5600">
                <a:solidFill>
                  <a:srgbClr val="000000"/>
                </a:solidFill>
                <a:latin typeface="Canva Sans"/>
              </a:rPr>
              <a:t>LaMDA VS GPT-</a:t>
            </a:r>
            <a:r>
              <a:rPr lang="fr-FR" sz="5600">
                <a:solidFill>
                  <a:srgbClr val="000000"/>
                </a:solidFill>
                <a:latin typeface="Canva Sans"/>
              </a:rPr>
              <a:t>3</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Box 2"/>
          <p:cNvSpPr txBox="1"/>
          <p:nvPr/>
        </p:nvSpPr>
        <p:spPr bwMode="auto">
          <a:xfrm rot="0">
            <a:off x="4006771" y="4605020"/>
            <a:ext cx="10274459" cy="962660"/>
          </a:xfrm>
          <a:prstGeom prst="rect">
            <a:avLst/>
          </a:prstGeom>
        </p:spPr>
        <p:txBody>
          <a:bodyPr lIns="0" tIns="0" rIns="0" bIns="0" rtlCol="0" anchor="t">
            <a:spAutoFit/>
          </a:bodyPr>
          <a:lstStyle/>
          <a:p>
            <a:pPr algn="ctr">
              <a:lnSpc>
                <a:spcPts val="7840"/>
              </a:lnSpc>
              <a:defRPr/>
            </a:pPr>
            <a:r>
              <a:rPr lang="en-US" sz="5600">
                <a:solidFill>
                  <a:srgbClr val="000000"/>
                </a:solidFill>
                <a:latin typeface="Canva Sans"/>
              </a:rPr>
              <a:t>L</a:t>
            </a:r>
            <a:r>
              <a:rPr lang="en-US" sz="5600">
                <a:solidFill>
                  <a:srgbClr val="000000"/>
                </a:solidFill>
                <a:latin typeface="Canva Sans"/>
              </a:rPr>
              <a:t>aMDA pre-training &amp; Metrics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Box 2"/>
          <p:cNvSpPr txBox="1"/>
          <p:nvPr/>
        </p:nvSpPr>
        <p:spPr bwMode="auto">
          <a:xfrm rot="0">
            <a:off x="5853906" y="4605020"/>
            <a:ext cx="6580187" cy="962660"/>
          </a:xfrm>
          <a:prstGeom prst="rect">
            <a:avLst/>
          </a:prstGeom>
        </p:spPr>
        <p:txBody>
          <a:bodyPr lIns="0" tIns="0" rIns="0" bIns="0" rtlCol="0" anchor="t">
            <a:spAutoFit/>
          </a:bodyPr>
          <a:lstStyle/>
          <a:p>
            <a:pPr algn="ctr">
              <a:lnSpc>
                <a:spcPts val="7840"/>
              </a:lnSpc>
              <a:defRPr/>
            </a:pPr>
            <a:r>
              <a:rPr lang="en-US" sz="5600">
                <a:solidFill>
                  <a:srgbClr val="000000"/>
                </a:solidFill>
                <a:latin typeface="Canva Sans"/>
              </a:rPr>
              <a:t>L</a:t>
            </a:r>
            <a:r>
              <a:rPr lang="en-US" sz="5600">
                <a:solidFill>
                  <a:srgbClr val="000000"/>
                </a:solidFill>
                <a:latin typeface="Canva Sans"/>
              </a:rPr>
              <a:t>aMDA fine-tuning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41139227" name=""/>
          <p:cNvSpPr/>
          <p:nvPr/>
        </p:nvSpPr>
        <p:spPr bwMode="auto">
          <a:xfrm flipH="0" flipV="0">
            <a:off x="451102" y="2922717"/>
            <a:ext cx="16983031" cy="5029559"/>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endParaRPr sz="3600"/>
          </a:p>
          <a:p>
            <a:pPr>
              <a:defRPr/>
            </a:pPr>
            <a:r>
              <a:rPr sz="3600" b="0" i="0" u="none">
                <a:solidFill>
                  <a:srgbClr val="000000"/>
                </a:solidFill>
                <a:latin typeface="Times New Roman"/>
                <a:ea typeface="Times New Roman"/>
                <a:cs typeface="Times New Roman"/>
              </a:rPr>
              <a:t>The training examples consist of sequences of tokens representing context, response, attribute names, and ratings. Generative fine-tuning examples follow the format</a:t>
            </a:r>
            <a:r>
              <a:rPr lang="fr-FR" sz="3600" b="0" i="0" u="none">
                <a:solidFill>
                  <a:srgbClr val="000000"/>
                </a:solidFill>
                <a:latin typeface="Times New Roman"/>
                <a:ea typeface="Times New Roman"/>
                <a:cs typeface="Times New Roman"/>
              </a:rPr>
              <a:t> :</a:t>
            </a:r>
            <a:endParaRPr lang="fr-FR" sz="3600" b="0" i="0" u="none">
              <a:solidFill>
                <a:srgbClr val="000000"/>
              </a:solidFill>
              <a:latin typeface="Times New Roman"/>
              <a:ea typeface="Times New Roman"/>
              <a:cs typeface="Times New Roman"/>
            </a:endParaRPr>
          </a:p>
          <a:p>
            <a:pPr>
              <a:defRPr/>
            </a:pPr>
            <a:r>
              <a:rPr sz="3600" b="1" i="0" u="none">
                <a:solidFill>
                  <a:srgbClr val="000000"/>
                </a:solidFill>
                <a:latin typeface="Times New Roman"/>
                <a:ea typeface="Times New Roman"/>
                <a:cs typeface="Times New Roman"/>
              </a:rPr>
              <a:t>"&lt;context&gt; &lt;sentinel&gt; &lt;response&gt;"</a:t>
            </a:r>
            <a:r>
              <a:rPr sz="3600" b="0" i="0" u="none">
                <a:solidFill>
                  <a:srgbClr val="000000"/>
                </a:solidFill>
                <a:latin typeface="Times New Roman"/>
                <a:ea typeface="Times New Roman"/>
                <a:cs typeface="Times New Roman"/>
              </a:rPr>
              <a:t>, </a:t>
            </a:r>
            <a:endParaRPr sz="3600" b="0" i="0" u="none">
              <a:solidFill>
                <a:srgbClr val="000000"/>
              </a:solidFill>
              <a:latin typeface="Times New Roman"/>
              <a:ea typeface="Times New Roman"/>
              <a:cs typeface="Times New Roman"/>
            </a:endParaRPr>
          </a:p>
          <a:p>
            <a:pPr>
              <a:defRPr/>
            </a:pPr>
            <a:r>
              <a:rPr sz="3600" b="0" i="0" u="none">
                <a:solidFill>
                  <a:srgbClr val="000000"/>
                </a:solidFill>
                <a:latin typeface="Times New Roman"/>
                <a:ea typeface="Times New Roman"/>
                <a:cs typeface="Times New Roman"/>
              </a:rPr>
              <a:t>and discriminative fine-tuning examples follow the format</a:t>
            </a:r>
            <a:r>
              <a:rPr lang="fr-FR" sz="3600" b="0" i="0" u="none">
                <a:solidFill>
                  <a:srgbClr val="000000"/>
                </a:solidFill>
                <a:latin typeface="Times New Roman"/>
                <a:ea typeface="Times New Roman"/>
                <a:cs typeface="Times New Roman"/>
              </a:rPr>
              <a:t> :</a:t>
            </a:r>
            <a:endParaRPr lang="fr-FR" sz="3600" b="0" i="0" u="none">
              <a:solidFill>
                <a:srgbClr val="000000"/>
              </a:solidFill>
              <a:latin typeface="Times New Roman"/>
              <a:ea typeface="Times New Roman"/>
              <a:cs typeface="Times New Roman"/>
            </a:endParaRPr>
          </a:p>
          <a:p>
            <a:pPr>
              <a:defRPr/>
            </a:pPr>
            <a:r>
              <a:rPr sz="3600" b="1" i="0" u="none">
                <a:solidFill>
                  <a:srgbClr val="000000"/>
                </a:solidFill>
                <a:latin typeface="Times New Roman"/>
                <a:ea typeface="Times New Roman"/>
                <a:cs typeface="Times New Roman"/>
              </a:rPr>
              <a:t> "&lt;context&gt; &lt;sentinel&gt; &lt;response&gt; &lt;attribute-name&gt; &lt;rating&gt;"</a:t>
            </a:r>
            <a:r>
              <a:rPr sz="3600" b="0" i="0" u="none">
                <a:solidFill>
                  <a:srgbClr val="000000"/>
                </a:solidFill>
                <a:latin typeface="Times New Roman"/>
                <a:ea typeface="Times New Roman"/>
                <a:cs typeface="Times New Roman"/>
              </a:rPr>
              <a:t>.</a:t>
            </a:r>
            <a:endParaRPr sz="3600" b="0" i="0" u="none">
              <a:solidFill>
                <a:srgbClr val="000000"/>
              </a:solidFill>
              <a:latin typeface="Times New Roman"/>
              <a:ea typeface="Times New Roman"/>
              <a:cs typeface="Times New Roman"/>
            </a:endParaRPr>
          </a:p>
          <a:p>
            <a:pPr>
              <a:defRPr/>
            </a:pPr>
            <a:r>
              <a:rPr sz="3600" b="0" i="0" u="none">
                <a:solidFill>
                  <a:srgbClr val="000000"/>
                </a:solidFill>
                <a:latin typeface="Times New Roman"/>
                <a:ea typeface="Times New Roman"/>
                <a:cs typeface="Times New Roman"/>
              </a:rPr>
              <a:t> For example, "What’s up? </a:t>
            </a:r>
            <a:endParaRPr sz="3600" b="0" i="0" u="none">
              <a:solidFill>
                <a:srgbClr val="000000"/>
              </a:solidFill>
              <a:latin typeface="Times New Roman"/>
              <a:ea typeface="Times New Roman"/>
              <a:cs typeface="Times New Roman"/>
            </a:endParaRPr>
          </a:p>
          <a:p>
            <a:pPr>
              <a:defRPr/>
            </a:pPr>
            <a:r>
              <a:rPr sz="3600" b="0" i="0" u="none">
                <a:solidFill>
                  <a:srgbClr val="000000"/>
                </a:solidFill>
                <a:latin typeface="Times New Roman"/>
                <a:ea typeface="Times New Roman"/>
                <a:cs typeface="Times New Roman"/>
              </a:rPr>
              <a:t>RESPONSE not much. </a:t>
            </a:r>
            <a:endParaRPr sz="3600" b="0" i="0" u="none">
              <a:solidFill>
                <a:srgbClr val="000000"/>
              </a:solidFill>
              <a:latin typeface="Times New Roman"/>
              <a:ea typeface="Times New Roman"/>
              <a:cs typeface="Times New Roman"/>
            </a:endParaRPr>
          </a:p>
          <a:p>
            <a:pPr>
              <a:defRPr/>
            </a:pPr>
            <a:r>
              <a:rPr sz="3600" b="0" i="0" u="none">
                <a:solidFill>
                  <a:srgbClr val="000000"/>
                </a:solidFill>
                <a:latin typeface="Times New Roman"/>
                <a:ea typeface="Times New Roman"/>
                <a:cs typeface="Times New Roman"/>
              </a:rPr>
              <a:t>SENSIBLE 1" indicates a sensible response.</a:t>
            </a:r>
            <a:endParaRPr sz="3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Freeform 2"/>
          <p:cNvSpPr/>
          <p:nvPr/>
        </p:nvSpPr>
        <p:spPr bwMode="auto">
          <a:xfrm rot="0" flipH="0" flipV="0">
            <a:off x="4019505" y="893490"/>
            <a:ext cx="10703387" cy="2315637"/>
          </a:xfrm>
          <a:custGeom>
            <a:avLst/>
            <a:gdLst/>
            <a:ahLst/>
            <a:cxnLst/>
            <a:rect l="l" t="t" r="r" b="b"/>
            <a:pathLst>
              <a:path w="10703387" h="2315637" fill="norm" stroke="1" extrusionOk="0">
                <a:moveTo>
                  <a:pt x="0" y="0"/>
                </a:moveTo>
                <a:lnTo>
                  <a:pt x="10703387" y="0"/>
                </a:lnTo>
                <a:lnTo>
                  <a:pt x="10703387" y="2315636"/>
                </a:lnTo>
                <a:lnTo>
                  <a:pt x="0" y="2315636"/>
                </a:lnTo>
                <a:lnTo>
                  <a:pt x="0" y="0"/>
                </a:lnTo>
                <a:close/>
              </a:path>
            </a:pathLst>
          </a:custGeom>
          <a:blipFill>
            <a:blip r:embed="rId3"/>
            <a:srcRect l="0" t="0" r="0" b="0"/>
            <a:stretch/>
          </a:blipFill>
        </p:spPr>
        <p:txBody>
          <a:bodyPr/>
          <a:p>
            <a:pPr>
              <a:defRPr/>
            </a:pPr>
            <a:endParaRPr/>
          </a:p>
        </p:txBody>
      </p:sp>
      <p:sp>
        <p:nvSpPr>
          <p:cNvPr id="3" name="TextBox 3"/>
          <p:cNvSpPr txBox="1"/>
          <p:nvPr/>
        </p:nvSpPr>
        <p:spPr bwMode="auto">
          <a:xfrm rot="0">
            <a:off x="3414889" y="3573318"/>
            <a:ext cx="11072178" cy="537845"/>
          </a:xfrm>
          <a:prstGeom prst="rect">
            <a:avLst/>
          </a:prstGeom>
        </p:spPr>
        <p:txBody>
          <a:bodyPr lIns="0" tIns="0" rIns="0" bIns="0" rtlCol="0" anchor="t">
            <a:spAutoFit/>
          </a:bodyPr>
          <a:lstStyle/>
          <a:p>
            <a:pPr algn="ctr">
              <a:lnSpc>
                <a:spcPts val="4480"/>
              </a:lnSpc>
              <a:spcBef>
                <a:spcPts val="0"/>
              </a:spcBef>
              <a:defRPr/>
            </a:pPr>
            <a:r>
              <a:rPr lang="en-US" sz="3200">
                <a:solidFill>
                  <a:srgbClr val="000000"/>
                </a:solidFill>
                <a:latin typeface="Canva Sans"/>
              </a:rPr>
              <a:t>LaMDA generates and then scores a response candidate.</a:t>
            </a:r>
            <a:endParaRPr/>
          </a:p>
        </p:txBody>
      </p:sp>
      <p:sp>
        <p:nvSpPr>
          <p:cNvPr id="1217020972" name=""/>
          <p:cNvSpPr txBox="1"/>
          <p:nvPr/>
        </p:nvSpPr>
        <p:spPr bwMode="auto">
          <a:xfrm flipH="0" flipV="0">
            <a:off x="1667512" y="5037081"/>
            <a:ext cx="15118321" cy="33836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sz="3600" b="0" i="0" u="none">
                <a:solidFill>
                  <a:srgbClr val="000000"/>
                </a:solidFill>
                <a:latin typeface="Times New Roman"/>
                <a:ea typeface="Times New Roman"/>
                <a:cs typeface="Times New Roman"/>
              </a:rPr>
              <a:t>The model is trained to predict Social Sensitivity Index (SSI) and safety ratings for generated responses. During generation, responses falling below a safety threshold are filtered out. The remaining responses are then ranked based on sensibleness, specificity, and interestingness, with sensibleness given a higher weight. The top-ranked response is chosen as the final output.</a:t>
            </a:r>
            <a:endParaRPr sz="3600"/>
          </a:p>
          <a:p>
            <a:pPr algn="l">
              <a:defRPr/>
            </a:pPr>
            <a:endParaRPr sz="3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63883152" name="Freeform 2"/>
          <p:cNvSpPr/>
          <p:nvPr/>
        </p:nvSpPr>
        <p:spPr bwMode="auto">
          <a:xfrm rot="0" flipH="0" flipV="0">
            <a:off x="4019504" y="893489"/>
            <a:ext cx="10703386" cy="2315637"/>
          </a:xfrm>
          <a:custGeom>
            <a:avLst/>
            <a:gdLst/>
            <a:ahLst/>
            <a:cxnLst/>
            <a:rect l="l" t="t" r="r" b="b"/>
            <a:pathLst>
              <a:path w="10703387" h="2315637" fill="norm" stroke="1" extrusionOk="0">
                <a:moveTo>
                  <a:pt x="0" y="0"/>
                </a:moveTo>
                <a:lnTo>
                  <a:pt x="10703387" y="0"/>
                </a:lnTo>
                <a:lnTo>
                  <a:pt x="10703387" y="2315636"/>
                </a:lnTo>
                <a:lnTo>
                  <a:pt x="0" y="2315636"/>
                </a:lnTo>
                <a:lnTo>
                  <a:pt x="0" y="0"/>
                </a:lnTo>
                <a:close/>
              </a:path>
            </a:pathLst>
          </a:custGeom>
          <a:blipFill>
            <a:blip r:embed="rId3"/>
            <a:srcRect l="0" t="0" r="0" b="0"/>
            <a:stretch/>
          </a:blipFill>
        </p:spPr>
        <p:txBody>
          <a:bodyPr/>
          <a:p>
            <a:pPr>
              <a:defRPr/>
            </a:pPr>
            <a:endParaRPr/>
          </a:p>
        </p:txBody>
      </p:sp>
      <p:sp>
        <p:nvSpPr>
          <p:cNvPr id="1158997952" name="TextBox 3"/>
          <p:cNvSpPr txBox="1"/>
          <p:nvPr/>
        </p:nvSpPr>
        <p:spPr bwMode="auto">
          <a:xfrm rot="0">
            <a:off x="3414888" y="3573317"/>
            <a:ext cx="11072178" cy="537844"/>
          </a:xfrm>
          <a:prstGeom prst="rect">
            <a:avLst/>
          </a:prstGeom>
        </p:spPr>
        <p:txBody>
          <a:bodyPr lIns="0" tIns="0" rIns="0" bIns="0" rtlCol="0" anchor="t">
            <a:spAutoFit/>
          </a:bodyPr>
          <a:lstStyle/>
          <a:p>
            <a:pPr algn="ctr">
              <a:lnSpc>
                <a:spcPts val="4479"/>
              </a:lnSpc>
              <a:spcBef>
                <a:spcPts val="0"/>
              </a:spcBef>
              <a:defRPr/>
            </a:pPr>
            <a:r>
              <a:rPr lang="en-US" sz="3200">
                <a:solidFill>
                  <a:srgbClr val="000000"/>
                </a:solidFill>
                <a:latin typeface="Canva Sans"/>
              </a:rPr>
              <a:t>LaMDA generates and then scores a response candidate.</a:t>
            </a:r>
            <a:endParaRPr/>
          </a:p>
        </p:txBody>
      </p:sp>
      <p:sp>
        <p:nvSpPr>
          <p:cNvPr id="97256697" name=""/>
          <p:cNvSpPr txBox="1"/>
          <p:nvPr/>
        </p:nvSpPr>
        <p:spPr bwMode="auto">
          <a:xfrm flipH="0" flipV="0">
            <a:off x="1667512" y="5037081"/>
            <a:ext cx="15118321" cy="33836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sz="3600" b="0" i="0" u="none">
                <a:solidFill>
                  <a:srgbClr val="000000"/>
                </a:solidFill>
                <a:latin typeface="Times New Roman"/>
                <a:ea typeface="Times New Roman"/>
                <a:cs typeface="Times New Roman"/>
              </a:rPr>
              <a:t>The model is trained to predict Social Sensitivity Index (SSI) and safety ratings for generated responses. During generation, responses falling below a safety threshold are filtered out. The remaining responses are then ranked based on sensibleness, specificity, and interestingness, with sensibleness given a higher weight. The top-ranked response is chosen as the final output.</a:t>
            </a:r>
            <a:endParaRPr sz="3600"/>
          </a:p>
          <a:p>
            <a:pPr algn="l">
              <a:defRPr/>
            </a:pPr>
            <a:endParaRPr sz="3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Box 2"/>
          <p:cNvSpPr txBox="1"/>
          <p:nvPr/>
        </p:nvSpPr>
        <p:spPr bwMode="auto">
          <a:xfrm rot="0">
            <a:off x="3897550" y="4605020"/>
            <a:ext cx="10492899" cy="962660"/>
          </a:xfrm>
          <a:prstGeom prst="rect">
            <a:avLst/>
          </a:prstGeom>
        </p:spPr>
        <p:txBody>
          <a:bodyPr lIns="0" tIns="0" rIns="0" bIns="0" rtlCol="0" anchor="t">
            <a:spAutoFit/>
          </a:bodyPr>
          <a:lstStyle/>
          <a:p>
            <a:pPr algn="ctr">
              <a:lnSpc>
                <a:spcPts val="7840"/>
              </a:lnSpc>
              <a:defRPr/>
            </a:pPr>
            <a:r>
              <a:rPr lang="en-US" sz="5600">
                <a:solidFill>
                  <a:srgbClr val="000000"/>
                </a:solidFill>
                <a:latin typeface="Canva Sans"/>
              </a:rPr>
              <a:t>Result</a:t>
            </a:r>
            <a:r>
              <a:rPr lang="en-US" sz="5600">
                <a:solidFill>
                  <a:srgbClr val="000000"/>
                </a:solidFill>
                <a:latin typeface="Canva Sans"/>
              </a:rPr>
              <a:t>s on foundation metrics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Box 2"/>
          <p:cNvSpPr txBox="1"/>
          <p:nvPr/>
        </p:nvSpPr>
        <p:spPr bwMode="auto">
          <a:xfrm rot="0">
            <a:off x="5897562" y="4605020"/>
            <a:ext cx="6492875" cy="962660"/>
          </a:xfrm>
          <a:prstGeom prst="rect">
            <a:avLst/>
          </a:prstGeom>
        </p:spPr>
        <p:txBody>
          <a:bodyPr lIns="0" tIns="0" rIns="0" bIns="0" rtlCol="0" anchor="t">
            <a:spAutoFit/>
          </a:bodyPr>
          <a:lstStyle/>
          <a:p>
            <a:pPr algn="ctr">
              <a:lnSpc>
                <a:spcPts val="7840"/>
              </a:lnSpc>
              <a:defRPr/>
            </a:pPr>
            <a:r>
              <a:rPr lang="en-US" sz="5600">
                <a:solidFill>
                  <a:srgbClr val="000000"/>
                </a:solidFill>
                <a:latin typeface="Canva Sans"/>
              </a:rPr>
              <a:t>Doma</a:t>
            </a:r>
            <a:r>
              <a:rPr lang="en-US" sz="5600">
                <a:solidFill>
                  <a:srgbClr val="000000"/>
                </a:solidFill>
                <a:latin typeface="Canva Sans"/>
              </a:rPr>
              <a:t>in grounding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449965053" name=""/>
          <p:cNvPicPr>
            <a:picLocks noChangeAspect="1"/>
          </p:cNvPicPr>
          <p:nvPr/>
        </p:nvPicPr>
        <p:blipFill>
          <a:blip r:embed="rId3"/>
          <a:stretch/>
        </p:blipFill>
        <p:spPr bwMode="auto">
          <a:xfrm flipH="0" flipV="0">
            <a:off x="533619" y="3429000"/>
            <a:ext cx="17641667" cy="296227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rgbClr val="D6CDF5"/>
        </a:solidFill>
      </p:bgPr>
    </p:bg>
    <p:spTree>
      <p:nvGrpSpPr>
        <p:cNvPr id="1" name=""/>
        <p:cNvGrpSpPr/>
        <p:nvPr/>
      </p:nvGrpSpPr>
      <p:grpSpPr bwMode="auto">
        <a:xfrm>
          <a:off x="0" y="0"/>
          <a:ext cx="0" cy="0"/>
          <a:chOff x="0" y="0"/>
          <a:chExt cx="0" cy="0"/>
        </a:xfrm>
      </p:grpSpPr>
      <p:sp>
        <p:nvSpPr>
          <p:cNvPr id="2" name="Freeform 2"/>
          <p:cNvSpPr/>
          <p:nvPr/>
        </p:nvSpPr>
        <p:spPr bwMode="auto">
          <a:xfrm rot="0" flipH="0" flipV="0">
            <a:off x="3779450" y="1432758"/>
            <a:ext cx="6238313" cy="4105944"/>
          </a:xfrm>
          <a:custGeom>
            <a:avLst/>
            <a:gdLst/>
            <a:ahLst/>
            <a:cxnLst/>
            <a:rect l="l" t="t" r="r" b="b"/>
            <a:pathLst>
              <a:path w="6238313" h="4105944" fill="norm" stroke="1" extrusionOk="0">
                <a:moveTo>
                  <a:pt x="0" y="0"/>
                </a:moveTo>
                <a:lnTo>
                  <a:pt x="6238313" y="0"/>
                </a:lnTo>
                <a:lnTo>
                  <a:pt x="6238313" y="4105944"/>
                </a:lnTo>
                <a:lnTo>
                  <a:pt x="0" y="4105944"/>
                </a:lnTo>
                <a:lnTo>
                  <a:pt x="0" y="0"/>
                </a:lnTo>
                <a:close/>
              </a:path>
            </a:pathLst>
          </a:custGeom>
          <a:blipFill>
            <a:blip r:embed="rId2">
              <a:alphaModFix amt="31000"/>
            </a:blip>
            <a:srcRect l="0" t="0" r="0" b="0"/>
            <a:stretch/>
          </a:blipFill>
        </p:spPr>
      </p:sp>
      <p:grpSp>
        <p:nvGrpSpPr>
          <p:cNvPr id="3" name="Group 3"/>
          <p:cNvGrpSpPr/>
          <p:nvPr/>
        </p:nvGrpSpPr>
        <p:grpSpPr bwMode="auto">
          <a:xfrm rot="-327532">
            <a:off x="-1346638" y="8743950"/>
            <a:ext cx="21327874" cy="3086100"/>
            <a:chOff x="0" y="0"/>
            <a:chExt cx="5617217" cy="812800"/>
          </a:xfrm>
        </p:grpSpPr>
        <p:sp>
          <p:nvSpPr>
            <p:cNvPr id="4" name="Freeform 4"/>
            <p:cNvSpPr/>
            <p:nvPr/>
          </p:nvSpPr>
          <p:spPr bwMode="auto">
            <a:xfrm rot="0" flipH="0" flipV="0">
              <a:off x="0" y="0"/>
              <a:ext cx="5617217" cy="812800"/>
            </a:xfrm>
            <a:custGeom>
              <a:avLst/>
              <a:gdLst/>
              <a:ahLst/>
              <a:cxnLst/>
              <a:rect l="l" t="t" r="r" b="b"/>
              <a:pathLst>
                <a:path w="5617218" h="812800" fill="norm" stroke="1" extrusionOk="0">
                  <a:moveTo>
                    <a:pt x="0" y="0"/>
                  </a:moveTo>
                  <a:lnTo>
                    <a:pt x="5617218" y="0"/>
                  </a:lnTo>
                  <a:lnTo>
                    <a:pt x="5617218" y="812800"/>
                  </a:lnTo>
                  <a:lnTo>
                    <a:pt x="0" y="812800"/>
                  </a:lnTo>
                  <a:close/>
                </a:path>
              </a:pathLst>
            </a:custGeom>
            <a:solidFill>
              <a:srgbClr val="602E9E"/>
            </a:solidFill>
          </p:spPr>
        </p:sp>
        <p:sp>
          <p:nvSpPr>
            <p:cNvPr id="5" name="TextBox 5"/>
            <p:cNvSpPr txBox="1"/>
            <p:nvPr/>
          </p:nvSpPr>
          <p:spPr bwMode="auto">
            <a:xfrm>
              <a:off x="0" y="-38100"/>
              <a:ext cx="812800" cy="850900"/>
            </a:xfrm>
            <a:prstGeom prst="rect">
              <a:avLst/>
            </a:prstGeom>
            <a:grpFill/>
          </p:spPr>
          <p:txBody>
            <a:bodyPr lIns="50800" tIns="50800" rIns="50800" bIns="50800" rtlCol="0" anchor="ctr"/>
            <a:lstStyle/>
            <a:p>
              <a:pPr algn="ctr">
                <a:lnSpc>
                  <a:spcPts val="2659"/>
                </a:lnSpc>
                <a:defRPr/>
              </a:pPr>
              <a:endParaRPr/>
            </a:p>
          </p:txBody>
        </p:sp>
      </p:grpSp>
      <p:sp>
        <p:nvSpPr>
          <p:cNvPr id="6" name="Freeform 6"/>
          <p:cNvSpPr/>
          <p:nvPr/>
        </p:nvSpPr>
        <p:spPr bwMode="auto">
          <a:xfrm rot="0" flipH="0" flipV="0">
            <a:off x="-3171505" y="247893"/>
            <a:ext cx="3860431" cy="4114800"/>
          </a:xfrm>
          <a:custGeom>
            <a:avLst/>
            <a:gdLst/>
            <a:ahLst/>
            <a:cxnLst/>
            <a:rect l="l" t="t" r="r" b="b"/>
            <a:pathLst>
              <a:path w="3860431" h="4114800" fill="norm" stroke="1" extrusionOk="0">
                <a:moveTo>
                  <a:pt x="0" y="0"/>
                </a:moveTo>
                <a:lnTo>
                  <a:pt x="3860430" y="0"/>
                </a:lnTo>
                <a:lnTo>
                  <a:pt x="3860430" y="4114800"/>
                </a:lnTo>
                <a:lnTo>
                  <a:pt x="0" y="4114800"/>
                </a:lnTo>
                <a:lnTo>
                  <a:pt x="0" y="0"/>
                </a:lnTo>
                <a:close/>
              </a:path>
            </a:pathLst>
          </a:custGeom>
          <a:blipFill>
            <a:blip r:embed="rId3"/>
            <a:srcRect l="0" t="0" r="0" b="0"/>
            <a:stretch/>
          </a:blipFill>
        </p:spPr>
      </p:sp>
      <p:sp>
        <p:nvSpPr>
          <p:cNvPr id="7" name="Freeform 7"/>
          <p:cNvSpPr/>
          <p:nvPr/>
        </p:nvSpPr>
        <p:spPr bwMode="auto">
          <a:xfrm rot="0" flipH="0" flipV="0">
            <a:off x="14095179" y="-3312076"/>
            <a:ext cx="3860431" cy="4114800"/>
          </a:xfrm>
          <a:custGeom>
            <a:avLst/>
            <a:gdLst/>
            <a:ahLst/>
            <a:cxnLst/>
            <a:rect l="l" t="t" r="r" b="b"/>
            <a:pathLst>
              <a:path w="3860431" h="4114800" fill="norm" stroke="1" extrusionOk="0">
                <a:moveTo>
                  <a:pt x="0" y="0"/>
                </a:moveTo>
                <a:lnTo>
                  <a:pt x="3860430" y="0"/>
                </a:lnTo>
                <a:lnTo>
                  <a:pt x="3860430" y="4114800"/>
                </a:lnTo>
                <a:lnTo>
                  <a:pt x="0" y="4114800"/>
                </a:lnTo>
                <a:lnTo>
                  <a:pt x="0" y="0"/>
                </a:lnTo>
                <a:close/>
              </a:path>
            </a:pathLst>
          </a:custGeom>
          <a:blipFill>
            <a:blip r:embed="rId3"/>
            <a:srcRect l="0" t="0" r="0" b="0"/>
            <a:stretch/>
          </a:blipFill>
        </p:spPr>
      </p:sp>
      <p:sp>
        <p:nvSpPr>
          <p:cNvPr id="8" name="Freeform 8"/>
          <p:cNvSpPr/>
          <p:nvPr/>
        </p:nvSpPr>
        <p:spPr bwMode="auto">
          <a:xfrm rot="0" flipH="0" flipV="0">
            <a:off x="14445011" y="9457922"/>
            <a:ext cx="3510599" cy="427655"/>
          </a:xfrm>
          <a:custGeom>
            <a:avLst/>
            <a:gdLst/>
            <a:ahLst/>
            <a:cxnLst/>
            <a:rect l="l" t="t" r="r" b="b"/>
            <a:pathLst>
              <a:path w="3510599" h="427655" fill="norm" stroke="1" extrusionOk="0">
                <a:moveTo>
                  <a:pt x="0" y="0"/>
                </a:moveTo>
                <a:lnTo>
                  <a:pt x="3510598" y="0"/>
                </a:lnTo>
                <a:lnTo>
                  <a:pt x="3510598" y="427655"/>
                </a:lnTo>
                <a:lnTo>
                  <a:pt x="0" y="427655"/>
                </a:lnTo>
                <a:lnTo>
                  <a:pt x="0" y="0"/>
                </a:lnTo>
                <a:close/>
              </a:path>
            </a:pathLst>
          </a:custGeom>
          <a:blipFill>
            <a:blip r:embed="rId4"/>
            <a:srcRect l="0" t="0" r="0" b="0"/>
            <a:stretch/>
          </a:blipFill>
        </p:spPr>
      </p:sp>
      <p:sp>
        <p:nvSpPr>
          <p:cNvPr id="9" name="TextBox 9"/>
          <p:cNvSpPr txBox="1"/>
          <p:nvPr/>
        </p:nvSpPr>
        <p:spPr bwMode="auto">
          <a:xfrm rot="0">
            <a:off x="4799703" y="2707615"/>
            <a:ext cx="8688594" cy="1333987"/>
          </a:xfrm>
          <a:prstGeom prst="rect">
            <a:avLst/>
          </a:prstGeom>
        </p:spPr>
        <p:txBody>
          <a:bodyPr lIns="0" tIns="0" rIns="0" bIns="0" rtlCol="0" anchor="t">
            <a:spAutoFit/>
          </a:bodyPr>
          <a:lstStyle/>
          <a:p>
            <a:pPr algn="just">
              <a:lnSpc>
                <a:spcPts val="8021"/>
              </a:lnSpc>
              <a:defRPr/>
            </a:pPr>
            <a:r>
              <a:rPr lang="en-US" sz="8650">
                <a:solidFill>
                  <a:srgbClr val="000000"/>
                </a:solidFill>
                <a:latin typeface="Agrandir Medium"/>
              </a:rPr>
              <a:t>GooGle LaMDA</a:t>
            </a:r>
            <a:endParaRPr/>
          </a:p>
        </p:txBody>
      </p:sp>
      <p:sp>
        <p:nvSpPr>
          <p:cNvPr id="10" name="Freeform 10"/>
          <p:cNvSpPr/>
          <p:nvPr/>
        </p:nvSpPr>
        <p:spPr bwMode="auto">
          <a:xfrm rot="0" flipH="1" flipV="0">
            <a:off x="-222089" y="5548227"/>
            <a:ext cx="12857798" cy="4742077"/>
          </a:xfrm>
          <a:custGeom>
            <a:avLst/>
            <a:gdLst/>
            <a:ahLst/>
            <a:cxnLst/>
            <a:rect l="l" t="t" r="r" b="b"/>
            <a:pathLst>
              <a:path w="12857798" h="4742077" fill="norm" stroke="1" extrusionOk="0">
                <a:moveTo>
                  <a:pt x="12857797" y="0"/>
                </a:moveTo>
                <a:lnTo>
                  <a:pt x="0" y="0"/>
                </a:lnTo>
                <a:lnTo>
                  <a:pt x="0" y="4742077"/>
                </a:lnTo>
                <a:lnTo>
                  <a:pt x="12857797" y="4742077"/>
                </a:lnTo>
                <a:lnTo>
                  <a:pt x="12857797" y="0"/>
                </a:lnTo>
                <a:close/>
              </a:path>
            </a:pathLst>
          </a:custGeom>
          <a:blipFill>
            <a:blip r:embed="rId5"/>
            <a:srcRect l="3051" t="0" r="3051" b="4468"/>
            <a:stretch/>
          </a:blipFill>
        </p:spPr>
      </p:sp>
      <p:sp>
        <p:nvSpPr>
          <p:cNvPr id="11" name="Freeform 11"/>
          <p:cNvSpPr/>
          <p:nvPr/>
        </p:nvSpPr>
        <p:spPr bwMode="auto">
          <a:xfrm rot="-226720" flipH="0" flipV="0">
            <a:off x="6936408" y="4164082"/>
            <a:ext cx="3469579" cy="1261665"/>
          </a:xfrm>
          <a:custGeom>
            <a:avLst/>
            <a:gdLst/>
            <a:ahLst/>
            <a:cxnLst/>
            <a:rect l="l" t="t" r="r" b="b"/>
            <a:pathLst>
              <a:path w="3469580" h="1261665" fill="norm" stroke="1" extrusionOk="0">
                <a:moveTo>
                  <a:pt x="0" y="0"/>
                </a:moveTo>
                <a:lnTo>
                  <a:pt x="3469580" y="0"/>
                </a:lnTo>
                <a:lnTo>
                  <a:pt x="3469580" y="1261665"/>
                </a:lnTo>
                <a:lnTo>
                  <a:pt x="0" y="1261665"/>
                </a:lnTo>
                <a:lnTo>
                  <a:pt x="0" y="0"/>
                </a:lnTo>
                <a:close/>
              </a:path>
            </a:pathLst>
          </a:custGeom>
          <a:blipFill>
            <a:blip r:embed="rId6"/>
            <a:srcRect l="0" t="0" r="0" b="0"/>
            <a:stretch/>
          </a:blipFill>
        </p:spPr>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Freeform 2"/>
          <p:cNvSpPr/>
          <p:nvPr/>
        </p:nvSpPr>
        <p:spPr bwMode="auto">
          <a:xfrm rot="0" flipH="0" flipV="0">
            <a:off x="2113040" y="2810514"/>
            <a:ext cx="14654208" cy="6396984"/>
          </a:xfrm>
          <a:custGeom>
            <a:avLst/>
            <a:gdLst/>
            <a:ahLst/>
            <a:cxnLst/>
            <a:rect l="l" t="t" r="r" b="b"/>
            <a:pathLst>
              <a:path w="12938020" h="5557155" fill="norm" stroke="1" extrusionOk="0">
                <a:moveTo>
                  <a:pt x="0" y="0"/>
                </a:moveTo>
                <a:lnTo>
                  <a:pt x="12938020" y="0"/>
                </a:lnTo>
                <a:lnTo>
                  <a:pt x="12938020" y="5557155"/>
                </a:lnTo>
                <a:lnTo>
                  <a:pt x="0" y="5557155"/>
                </a:lnTo>
                <a:lnTo>
                  <a:pt x="0" y="0"/>
                </a:lnTo>
                <a:close/>
              </a:path>
            </a:pathLst>
          </a:custGeom>
          <a:blipFill>
            <a:blip r:embed="rId3"/>
            <a:srcRect l="0" t="0" r="0" b="0"/>
            <a:stretch/>
          </a:blipFill>
        </p:spPr>
      </p:sp>
      <p:sp>
        <p:nvSpPr>
          <p:cNvPr id="3" name="TextBox 3"/>
          <p:cNvSpPr txBox="1"/>
          <p:nvPr/>
        </p:nvSpPr>
        <p:spPr bwMode="auto">
          <a:xfrm rot="0">
            <a:off x="744275" y="687394"/>
            <a:ext cx="16231320" cy="1955524"/>
          </a:xfrm>
          <a:prstGeom prst="rect">
            <a:avLst/>
          </a:prstGeom>
        </p:spPr>
        <p:txBody>
          <a:bodyPr lIns="0" tIns="0" rIns="0" bIns="0" rtlCol="0" anchor="t">
            <a:spAutoFit/>
          </a:bodyPr>
          <a:lstStyle/>
          <a:p>
            <a:pPr algn="just">
              <a:lnSpc>
                <a:spcPts val="3079"/>
              </a:lnSpc>
              <a:spcBef>
                <a:spcPts val="0"/>
              </a:spcBef>
              <a:defRPr/>
            </a:pPr>
            <a:endParaRPr/>
          </a:p>
          <a:p>
            <a:pPr algn="just">
              <a:lnSpc>
                <a:spcPts val="3079"/>
              </a:lnSpc>
              <a:spcBef>
                <a:spcPts val="0"/>
              </a:spcBef>
              <a:defRPr/>
            </a:pPr>
            <a:r>
              <a:rPr lang="en-US" sz="2200">
                <a:solidFill>
                  <a:srgbClr val="000000"/>
                </a:solidFill>
                <a:latin typeface="Canva Sans"/>
              </a:rPr>
              <a:t>    LaMDA as Mount Everest: LaMDA was pre-conditioned with a single greeting message: "Hi, I'm Mount Everest. What would you like to know about me?" LaMDA was then able to answer questions about Mount Everest in a factual and informative way, and even provide educational resources.</a:t>
            </a:r>
            <a:endParaRPr/>
          </a:p>
          <a:p>
            <a:pPr algn="just">
              <a:lnSpc>
                <a:spcPts val="3079"/>
              </a:lnSpc>
              <a:spcBef>
                <a:spcPts val="0"/>
              </a:spcBef>
              <a:defRPr/>
            </a:pPr>
            <a:r>
              <a:rPr lang="en-US" sz="2200">
                <a:solidFill>
                  <a:srgbClr val="000000"/>
                </a:solidFill>
                <a:latin typeface="Canva Sans"/>
              </a:rPr>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Freeform 2"/>
          <p:cNvSpPr/>
          <p:nvPr/>
        </p:nvSpPr>
        <p:spPr bwMode="auto">
          <a:xfrm rot="0" flipH="0" flipV="0">
            <a:off x="8767645" y="1936749"/>
            <a:ext cx="9110853" cy="6478391"/>
          </a:xfrm>
          <a:custGeom>
            <a:avLst/>
            <a:gdLst/>
            <a:ahLst/>
            <a:cxnLst/>
            <a:rect l="l" t="t" r="r" b="b"/>
            <a:pathLst>
              <a:path w="8789875" h="5941023" fill="norm" stroke="1" extrusionOk="0">
                <a:moveTo>
                  <a:pt x="0" y="0"/>
                </a:moveTo>
                <a:lnTo>
                  <a:pt x="8789876" y="0"/>
                </a:lnTo>
                <a:lnTo>
                  <a:pt x="8789876" y="5941023"/>
                </a:lnTo>
                <a:lnTo>
                  <a:pt x="0" y="5941023"/>
                </a:lnTo>
                <a:lnTo>
                  <a:pt x="0" y="0"/>
                </a:lnTo>
                <a:close/>
              </a:path>
            </a:pathLst>
          </a:custGeom>
          <a:blipFill>
            <a:blip r:embed="rId3"/>
            <a:srcRect l="0" t="0" r="0" b="0"/>
            <a:stretch/>
          </a:blipFill>
        </p:spPr>
      </p:sp>
      <p:sp>
        <p:nvSpPr>
          <p:cNvPr id="3" name="TextBox 3"/>
          <p:cNvSpPr txBox="1"/>
          <p:nvPr/>
        </p:nvSpPr>
        <p:spPr bwMode="auto">
          <a:xfrm rot="0">
            <a:off x="378920" y="2277269"/>
            <a:ext cx="8388727" cy="5844540"/>
          </a:xfrm>
          <a:prstGeom prst="rect">
            <a:avLst/>
          </a:prstGeom>
        </p:spPr>
        <p:txBody>
          <a:bodyPr lIns="0" tIns="0" rIns="0" bIns="0" rtlCol="0" anchor="t">
            <a:spAutoFit/>
          </a:bodyPr>
          <a:lstStyle/>
          <a:p>
            <a:pPr algn="ctr">
              <a:lnSpc>
                <a:spcPts val="3359"/>
              </a:lnSpc>
              <a:spcBef>
                <a:spcPts val="0"/>
              </a:spcBef>
              <a:defRPr/>
            </a:pPr>
            <a:r>
              <a:rPr lang="en-US" sz="2400">
                <a:solidFill>
                  <a:srgbClr val="000000"/>
                </a:solidFill>
                <a:latin typeface="Canva Sans"/>
              </a:rPr>
              <a:t> LaMDA as a music recommendation agent: LaMDA was pre-conditioned with a few statements that established the context of the conversation as music recommendation. LaMDA was then able to generate personalized music recommendations based on the user's preferences.</a:t>
            </a:r>
            <a:endParaRPr/>
          </a:p>
          <a:p>
            <a:pPr algn="ctr">
              <a:lnSpc>
                <a:spcPts val="3359"/>
              </a:lnSpc>
              <a:spcBef>
                <a:spcPts val="0"/>
              </a:spcBef>
              <a:defRPr/>
            </a:pPr>
            <a:endParaRPr/>
          </a:p>
          <a:p>
            <a:pPr algn="ctr">
              <a:lnSpc>
                <a:spcPts val="3359"/>
              </a:lnSpc>
              <a:spcBef>
                <a:spcPts val="0"/>
              </a:spcBef>
              <a:defRPr/>
            </a:pPr>
            <a:r>
              <a:rPr lang="en-US" sz="2400">
                <a:solidFill>
                  <a:srgbClr val="000000"/>
                </a:solidFill>
                <a:latin typeface="Canva Sans"/>
              </a:rPr>
              <a:t>LaMDA outperformed a pre-trained transformer (PT) model on both case studies, demonstrating the effectiveness of domain grounding. This is likely due to LaMDA's better performance on foundation metrics such as safety, groundedness, and quality.</a:t>
            </a:r>
            <a:endParaRPr/>
          </a:p>
          <a:p>
            <a:pPr algn="ctr">
              <a:lnSpc>
                <a:spcPts val="3359"/>
              </a:lnSpc>
              <a:spcBef>
                <a:spcPts val="0"/>
              </a:spcBef>
              <a:defRPr/>
            </a:pPr>
            <a:endParaRPr/>
          </a:p>
          <a:p>
            <a:pPr algn="ctr">
              <a:lnSpc>
                <a:spcPts val="3359"/>
              </a:lnSpc>
              <a:spcBef>
                <a:spcPts val="0"/>
              </a:spcBef>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Box 2"/>
          <p:cNvSpPr txBox="1"/>
          <p:nvPr/>
        </p:nvSpPr>
        <p:spPr bwMode="auto">
          <a:xfrm rot="0">
            <a:off x="4565888" y="4605020"/>
            <a:ext cx="9156224" cy="962660"/>
          </a:xfrm>
          <a:prstGeom prst="rect">
            <a:avLst/>
          </a:prstGeom>
        </p:spPr>
        <p:txBody>
          <a:bodyPr lIns="0" tIns="0" rIns="0" bIns="0" rtlCol="0" anchor="t">
            <a:spAutoFit/>
          </a:bodyPr>
          <a:lstStyle/>
          <a:p>
            <a:pPr algn="ctr">
              <a:lnSpc>
                <a:spcPts val="7840"/>
              </a:lnSpc>
              <a:spcBef>
                <a:spcPts val="0"/>
              </a:spcBef>
              <a:defRPr/>
            </a:pPr>
            <a:r>
              <a:rPr lang="en-US" sz="5600">
                <a:solidFill>
                  <a:srgbClr val="000000"/>
                </a:solidFill>
                <a:latin typeface="Canva Sans"/>
              </a:rPr>
              <a:t>Discussion and limitations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Box 2"/>
          <p:cNvSpPr txBox="1"/>
          <p:nvPr/>
        </p:nvSpPr>
        <p:spPr bwMode="auto">
          <a:xfrm rot="0">
            <a:off x="7135971" y="4605020"/>
            <a:ext cx="4016057" cy="962660"/>
          </a:xfrm>
          <a:prstGeom prst="rect">
            <a:avLst/>
          </a:prstGeom>
        </p:spPr>
        <p:txBody>
          <a:bodyPr lIns="0" tIns="0" rIns="0" bIns="0" rtlCol="0" anchor="t">
            <a:spAutoFit/>
          </a:bodyPr>
          <a:lstStyle/>
          <a:p>
            <a:pPr algn="ctr">
              <a:lnSpc>
                <a:spcPts val="7840"/>
              </a:lnSpc>
              <a:spcBef>
                <a:spcPts val="0"/>
              </a:spcBef>
              <a:defRPr/>
            </a:pPr>
            <a:r>
              <a:rPr lang="en-US" sz="5600">
                <a:solidFill>
                  <a:srgbClr val="000000"/>
                </a:solidFill>
                <a:latin typeface="Canva Sans"/>
              </a:rPr>
              <a:t>Conclusion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Box 2"/>
          <p:cNvSpPr txBox="1"/>
          <p:nvPr/>
        </p:nvSpPr>
        <p:spPr bwMode="auto">
          <a:xfrm rot="0">
            <a:off x="836109" y="721809"/>
            <a:ext cx="16617933" cy="6674590"/>
          </a:xfrm>
          <a:prstGeom prst="rect">
            <a:avLst/>
          </a:prstGeom>
        </p:spPr>
        <p:txBody>
          <a:bodyPr lIns="0" tIns="0" rIns="0" bIns="0" rtlCol="0" anchor="t">
            <a:spAutoFit/>
          </a:bodyPr>
          <a:lstStyle/>
          <a:p>
            <a:pPr>
              <a:lnSpc>
                <a:spcPts val="7198"/>
              </a:lnSpc>
              <a:defRPr/>
            </a:pPr>
            <a:r>
              <a:rPr lang="en-US" sz="3600" b="0" i="0" u="none" strike="noStrike" cap="none" spc="0">
                <a:solidFill>
                  <a:srgbClr val="000000"/>
                </a:solidFill>
                <a:latin typeface="Canva Sans"/>
                <a:ea typeface="Canva Sans"/>
                <a:cs typeface="Canva Sans"/>
              </a:rPr>
              <a:t>In summary, LaMDA, a specialized Transformer-based language model for dialog applications, tackles challenges of safety and factual accuracy. While scaling improves quality, fine-tuning with annotated data and integrating external knowledge sources significantly enhance safety and factual grounding. By ensuring responses align with human values and are grounded in credible sources, LaMDA proves effective in education and content recommendations, highlighting its transformative potential in responsible AI conversations.</a:t>
            </a:r>
            <a:endParaRPr sz="3600"/>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08452781" name=""/>
          <p:cNvSpPr txBox="1"/>
          <p:nvPr/>
        </p:nvSpPr>
        <p:spPr bwMode="auto">
          <a:xfrm flipH="0" flipV="0">
            <a:off x="1390714" y="952499"/>
            <a:ext cx="12118871"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a:t>https://sh-tsang.medium.com/brief-review-lamda-language-models-for-dialog-applications-e8e9f3ee1113</a:t>
            </a:r>
            <a:endParaRPr/>
          </a:p>
        </p:txBody>
      </p:sp>
      <p:sp>
        <p:nvSpPr>
          <p:cNvPr id="595857210" name=""/>
          <p:cNvSpPr txBox="1"/>
          <p:nvPr/>
        </p:nvSpPr>
        <p:spPr bwMode="auto">
          <a:xfrm flipH="0" flipV="0">
            <a:off x="2179928" y="1959428"/>
            <a:ext cx="8862737"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a:t>https://research.aimultiple.com/lamda/</a:t>
            </a:r>
            <a:endParaRPr/>
          </a:p>
        </p:txBody>
      </p:sp>
      <p:sp>
        <p:nvSpPr>
          <p:cNvPr id="1596864873" name=""/>
          <p:cNvSpPr txBox="1"/>
          <p:nvPr/>
        </p:nvSpPr>
        <p:spPr bwMode="auto">
          <a:xfrm flipH="0" flipV="0">
            <a:off x="1064142" y="2993571"/>
            <a:ext cx="12693422"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a:t>https://topaiblog.com/lamda/#:~:text=Here%20are%20some%20of%20the%20advantages%20of%20LaMDA%3A,personalized%20experiences%206%20Improved%20language%20learning%20and%20tutoring</a:t>
            </a:r>
            <a:endParaRPr/>
          </a:p>
        </p:txBody>
      </p:sp>
      <p:sp>
        <p:nvSpPr>
          <p:cNvPr id="443123149" name=""/>
          <p:cNvSpPr txBox="1"/>
          <p:nvPr/>
        </p:nvSpPr>
        <p:spPr bwMode="auto">
          <a:xfrm flipH="0" flipV="0">
            <a:off x="955285" y="4245428"/>
            <a:ext cx="12195499"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a:t>https://blog.research.google/2022/01/lamda-towards-safe-grounded-and-high.html</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Box 2"/>
          <p:cNvSpPr txBox="1"/>
          <p:nvPr/>
        </p:nvSpPr>
        <p:spPr bwMode="auto">
          <a:xfrm rot="0">
            <a:off x="5327968" y="4781867"/>
            <a:ext cx="7632065" cy="953135"/>
          </a:xfrm>
          <a:prstGeom prst="rect">
            <a:avLst/>
          </a:prstGeom>
        </p:spPr>
        <p:txBody>
          <a:bodyPr lIns="0" tIns="0" rIns="0" bIns="0" rtlCol="0" anchor="t">
            <a:spAutoFit/>
          </a:bodyPr>
          <a:lstStyle/>
          <a:p>
            <a:pPr algn="ctr">
              <a:lnSpc>
                <a:spcPts val="7840"/>
              </a:lnSpc>
              <a:spcBef>
                <a:spcPts val="0"/>
              </a:spcBef>
              <a:defRPr/>
            </a:pPr>
            <a:r>
              <a:rPr lang="en-US" sz="5600">
                <a:solidFill>
                  <a:srgbClr val="000000"/>
                </a:solidFill>
                <a:latin typeface="More Sugar"/>
              </a:rPr>
              <a:t>Introduction to LaMDA</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Box 2"/>
          <p:cNvSpPr txBox="1"/>
          <p:nvPr/>
        </p:nvSpPr>
        <p:spPr bwMode="auto">
          <a:xfrm rot="0">
            <a:off x="771525" y="2485051"/>
            <a:ext cx="16744950" cy="1661795"/>
          </a:xfrm>
          <a:prstGeom prst="rect">
            <a:avLst/>
          </a:prstGeom>
        </p:spPr>
        <p:txBody>
          <a:bodyPr lIns="0" tIns="0" rIns="0" bIns="0" rtlCol="0" anchor="t">
            <a:spAutoFit/>
          </a:bodyPr>
          <a:lstStyle/>
          <a:p>
            <a:pPr>
              <a:lnSpc>
                <a:spcPts val="4480"/>
              </a:lnSpc>
              <a:spcBef>
                <a:spcPts val="0"/>
              </a:spcBef>
              <a:defRPr/>
            </a:pPr>
            <a:r>
              <a:rPr lang="en-US" sz="3200">
                <a:solidFill>
                  <a:srgbClr val="000000"/>
                </a:solidFill>
                <a:latin typeface="Canva Sans Bold"/>
              </a:rPr>
              <a:t>LaMDA</a:t>
            </a:r>
            <a:r>
              <a:rPr lang="en-US" sz="3200">
                <a:solidFill>
                  <a:srgbClr val="000000"/>
                </a:solidFill>
                <a:latin typeface="Canva Sans"/>
              </a:rPr>
              <a:t>, short for Language Model for Dialogue Applications, is a family of conversational LLMs developed by Google.</a:t>
            </a:r>
            <a:endParaRPr/>
          </a:p>
          <a:p>
            <a:pPr algn="l">
              <a:lnSpc>
                <a:spcPts val="4480"/>
              </a:lnSpc>
              <a:spcBef>
                <a:spcPts val="0"/>
              </a:spcBef>
              <a:defRPr/>
            </a:pPr>
            <a:endParaRPr/>
          </a:p>
        </p:txBody>
      </p:sp>
      <p:sp>
        <p:nvSpPr>
          <p:cNvPr id="3" name="TextBox 3"/>
          <p:cNvSpPr txBox="1"/>
          <p:nvPr/>
        </p:nvSpPr>
        <p:spPr bwMode="auto">
          <a:xfrm rot="0">
            <a:off x="6554549" y="537527"/>
            <a:ext cx="5178901" cy="887095"/>
          </a:xfrm>
          <a:prstGeom prst="rect">
            <a:avLst/>
          </a:prstGeom>
        </p:spPr>
        <p:txBody>
          <a:bodyPr lIns="0" tIns="0" rIns="0" bIns="0" rtlCol="0" anchor="t">
            <a:spAutoFit/>
          </a:bodyPr>
          <a:lstStyle/>
          <a:p>
            <a:pPr algn="ctr">
              <a:lnSpc>
                <a:spcPts val="7279"/>
              </a:lnSpc>
              <a:defRPr/>
            </a:pPr>
            <a:r>
              <a:rPr lang="en-US" sz="5200">
                <a:solidFill>
                  <a:srgbClr val="000000"/>
                </a:solidFill>
                <a:latin typeface="Canva Sans Bold"/>
              </a:rPr>
              <a:t>What is Lamda ?</a:t>
            </a:r>
            <a:endParaRPr/>
          </a:p>
        </p:txBody>
      </p:sp>
      <p:sp>
        <p:nvSpPr>
          <p:cNvPr id="4" name="TextBox 4"/>
          <p:cNvSpPr txBox="1"/>
          <p:nvPr/>
        </p:nvSpPr>
        <p:spPr bwMode="auto">
          <a:xfrm rot="0">
            <a:off x="771525" y="4089695"/>
            <a:ext cx="16153753" cy="3983079"/>
          </a:xfrm>
          <a:prstGeom prst="rect">
            <a:avLst/>
          </a:prstGeom>
        </p:spPr>
        <p:txBody>
          <a:bodyPr lIns="0" tIns="0" rIns="0" bIns="0" rtlCol="0" anchor="t">
            <a:spAutoFit/>
          </a:bodyPr>
          <a:lstStyle/>
          <a:p>
            <a:pPr>
              <a:lnSpc>
                <a:spcPts val="4480"/>
              </a:lnSpc>
              <a:spcBef>
                <a:spcPts val="0"/>
              </a:spcBef>
              <a:defRPr/>
            </a:pPr>
            <a:r>
              <a:rPr lang="en-US" sz="3200">
                <a:solidFill>
                  <a:srgbClr val="000000"/>
                </a:solidFill>
                <a:latin typeface="Canva Sans"/>
              </a:rPr>
              <a:t> LaMDA, a family of Transformer-based neural language models designed for</a:t>
            </a:r>
            <a:endParaRPr/>
          </a:p>
          <a:p>
            <a:pPr>
              <a:lnSpc>
                <a:spcPts val="4480"/>
              </a:lnSpc>
              <a:spcBef>
                <a:spcPts val="0"/>
              </a:spcBef>
              <a:defRPr/>
            </a:pPr>
            <a:r>
              <a:rPr lang="en-US" sz="3200">
                <a:solidFill>
                  <a:srgbClr val="000000"/>
                </a:solidFill>
                <a:latin typeface="Canva Sans"/>
              </a:rPr>
              <a:t>dialog. These models’ sizes range from 2B to 137B parameters, and they are pre-trained on a dataset of 1.56T words</a:t>
            </a:r>
            <a:r>
              <a:rPr lang="fr-FR" sz="3200">
                <a:solidFill>
                  <a:srgbClr val="000000"/>
                </a:solidFill>
                <a:latin typeface="Canva Sans"/>
              </a:rPr>
              <a:t> </a:t>
            </a:r>
            <a:r>
              <a:rPr lang="en-US" sz="3200">
                <a:solidFill>
                  <a:srgbClr val="000000"/>
                </a:solidFill>
                <a:latin typeface="Canva Sans"/>
              </a:rPr>
              <a:t>from public dialog data and other public web documents . LaMDA makes use of a single model to perform</a:t>
            </a:r>
            <a:r>
              <a:rPr lang="fr-FR" sz="3200">
                <a:solidFill>
                  <a:srgbClr val="000000"/>
                </a:solidFill>
                <a:latin typeface="Canva Sans"/>
              </a:rPr>
              <a:t> </a:t>
            </a:r>
            <a:r>
              <a:rPr lang="en-US" sz="3200">
                <a:solidFill>
                  <a:srgbClr val="000000"/>
                </a:solidFill>
                <a:latin typeface="Canva Sans"/>
              </a:rPr>
              <a:t>multiple tasks: it generates potential responses, which are then filtered for safety, grounded on an external knowledge</a:t>
            </a:r>
            <a:endParaRPr/>
          </a:p>
          <a:p>
            <a:pPr>
              <a:lnSpc>
                <a:spcPts val="4480"/>
              </a:lnSpc>
              <a:spcBef>
                <a:spcPts val="0"/>
              </a:spcBef>
              <a:defRPr/>
            </a:pPr>
            <a:r>
              <a:rPr lang="en-US" sz="3200">
                <a:solidFill>
                  <a:srgbClr val="000000"/>
                </a:solidFill>
                <a:latin typeface="Canva Sans"/>
              </a:rPr>
              <a:t>source, and re-ranked to find the highest-quality response.</a:t>
            </a:r>
            <a:endParaRPr/>
          </a:p>
          <a:p>
            <a:pPr algn="r">
              <a:lnSpc>
                <a:spcPts val="4480"/>
              </a:lnSpc>
              <a:spcBef>
                <a:spcPts val="0"/>
              </a:spcBef>
              <a:defRPr/>
            </a:pPr>
            <a:r>
              <a:rPr lang="en-US" sz="3200">
                <a:solidFill>
                  <a:srgbClr val="000000"/>
                </a:solidFill>
                <a:latin typeface="Canva Sans"/>
              </a:rPr>
              <a:t>google scientific article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Box 2"/>
          <p:cNvSpPr txBox="1"/>
          <p:nvPr/>
        </p:nvSpPr>
        <p:spPr bwMode="auto">
          <a:xfrm rot="0">
            <a:off x="836476" y="1193163"/>
            <a:ext cx="16620445" cy="7132679"/>
          </a:xfrm>
          <a:prstGeom prst="rect">
            <a:avLst/>
          </a:prstGeom>
        </p:spPr>
        <p:txBody>
          <a:bodyPr lIns="0" tIns="0" rIns="0" bIns="0" rtlCol="0" anchor="t">
            <a:spAutoFit/>
          </a:bodyPr>
          <a:lstStyle/>
          <a:p>
            <a:pPr>
              <a:defRPr/>
            </a:pPr>
            <a:r>
              <a:rPr sz="3600" b="1" i="0" u="none">
                <a:solidFill>
                  <a:srgbClr val="000000"/>
                </a:solidFill>
                <a:latin typeface="Times New Roman"/>
                <a:ea typeface="Times New Roman"/>
                <a:cs typeface="Times New Roman"/>
              </a:rPr>
              <a:t>Timeline of LaMDA Development:</a:t>
            </a:r>
            <a:endParaRPr sz="3600"/>
          </a:p>
          <a:p>
            <a:pPr>
              <a:defRPr/>
            </a:pPr>
            <a:endParaRPr sz="3600"/>
          </a:p>
          <a:p>
            <a:pPr marL="482137" indent="-482137">
              <a:buFont typeface="Arial"/>
              <a:buChar char="•"/>
              <a:defRPr/>
            </a:pPr>
            <a:r>
              <a:rPr sz="3600" b="1" i="0" u="none">
                <a:solidFill>
                  <a:srgbClr val="000000"/>
                </a:solidFill>
                <a:latin typeface="Times New Roman"/>
                <a:ea typeface="Times New Roman"/>
                <a:cs typeface="Times New Roman"/>
              </a:rPr>
              <a:t>2017:</a:t>
            </a:r>
            <a:r>
              <a:rPr sz="3600" b="0" i="0" u="none">
                <a:solidFill>
                  <a:srgbClr val="000000"/>
                </a:solidFill>
                <a:latin typeface="Times New Roman"/>
                <a:ea typeface="Times New Roman"/>
                <a:cs typeface="Times New Roman"/>
              </a:rPr>
              <a:t> Google's language model and neural network architecture, Transformer, was invented and open-sourced.</a:t>
            </a:r>
            <a:endParaRPr sz="3600"/>
          </a:p>
          <a:p>
            <a:pPr marL="482137" indent="-482137">
              <a:buFont typeface="Arial"/>
              <a:buChar char="•"/>
              <a:defRPr/>
            </a:pPr>
            <a:r>
              <a:rPr sz="3600" b="1" i="0" u="none">
                <a:solidFill>
                  <a:srgbClr val="000000"/>
                </a:solidFill>
                <a:latin typeface="Times New Roman"/>
                <a:ea typeface="Times New Roman"/>
                <a:cs typeface="Times New Roman"/>
              </a:rPr>
              <a:t>2020:</a:t>
            </a:r>
            <a:r>
              <a:rPr sz="3600" b="0" i="0" u="none">
                <a:solidFill>
                  <a:srgbClr val="000000"/>
                </a:solidFill>
                <a:latin typeface="Times New Roman"/>
                <a:ea typeface="Times New Roman"/>
                <a:cs typeface="Times New Roman"/>
              </a:rPr>
              <a:t> Transformer was developed into Meena, an early version of LaMDA.</a:t>
            </a:r>
            <a:endParaRPr sz="3600"/>
          </a:p>
          <a:p>
            <a:pPr marL="482137" indent="-482137">
              <a:buFont typeface="Arial"/>
              <a:buChar char="•"/>
              <a:defRPr/>
            </a:pPr>
            <a:r>
              <a:rPr sz="3600" b="1" i="0" u="none">
                <a:solidFill>
                  <a:srgbClr val="000000"/>
                </a:solidFill>
                <a:latin typeface="Times New Roman"/>
                <a:ea typeface="Times New Roman"/>
                <a:cs typeface="Times New Roman"/>
              </a:rPr>
              <a:t>2021:</a:t>
            </a:r>
            <a:r>
              <a:rPr sz="3600" b="0" i="0" u="none">
                <a:solidFill>
                  <a:srgbClr val="000000"/>
                </a:solidFill>
                <a:latin typeface="Times New Roman"/>
                <a:ea typeface="Times New Roman"/>
                <a:cs typeface="Times New Roman"/>
              </a:rPr>
              <a:t> The first generation of LaMDA was introduced during Google I/O keynote.</a:t>
            </a:r>
            <a:endParaRPr sz="3600"/>
          </a:p>
          <a:p>
            <a:pPr marL="482137" indent="-482137">
              <a:buFont typeface="Arial"/>
              <a:buChar char="•"/>
              <a:defRPr/>
            </a:pPr>
            <a:r>
              <a:rPr sz="3600" b="1" i="0" u="none">
                <a:solidFill>
                  <a:srgbClr val="000000"/>
                </a:solidFill>
                <a:latin typeface="Times New Roman"/>
                <a:ea typeface="Times New Roman"/>
                <a:cs typeface="Times New Roman"/>
              </a:rPr>
              <a:t>2022:</a:t>
            </a:r>
            <a:r>
              <a:rPr sz="3600" b="0" i="0" u="none">
                <a:solidFill>
                  <a:srgbClr val="000000"/>
                </a:solidFill>
                <a:latin typeface="Times New Roman"/>
                <a:ea typeface="Times New Roman"/>
                <a:cs typeface="Times New Roman"/>
              </a:rPr>
              <a:t> The second generation of LaMDA was announced.</a:t>
            </a:r>
            <a:endParaRPr sz="3600"/>
          </a:p>
          <a:p>
            <a:pPr marL="482137" indent="-482137">
              <a:buFont typeface="Arial"/>
              <a:buChar char="•"/>
              <a:defRPr/>
            </a:pPr>
            <a:r>
              <a:rPr sz="3600" b="1" i="0" u="none">
                <a:solidFill>
                  <a:srgbClr val="000000"/>
                </a:solidFill>
                <a:latin typeface="Times New Roman"/>
                <a:ea typeface="Times New Roman"/>
                <a:cs typeface="Times New Roman"/>
              </a:rPr>
              <a:t>June 2022:</a:t>
            </a:r>
            <a:r>
              <a:rPr sz="3600" b="0" i="0" u="none">
                <a:solidFill>
                  <a:srgbClr val="000000"/>
                </a:solidFill>
                <a:latin typeface="Times New Roman"/>
                <a:ea typeface="Times New Roman"/>
                <a:cs typeface="Times New Roman"/>
              </a:rPr>
              <a:t> LaMDA gained attention when Google engineer </a:t>
            </a:r>
            <a:r>
              <a:rPr lang="fr-FR" sz="3600" b="0" i="0" u="none">
                <a:solidFill>
                  <a:srgbClr val="000000"/>
                </a:solidFill>
                <a:latin typeface="Times New Roman"/>
                <a:ea typeface="Times New Roman"/>
                <a:cs typeface="Times New Roman"/>
              </a:rPr>
              <a:t>« </a:t>
            </a:r>
            <a:r>
              <a:rPr sz="3600" b="0" i="0" u="none">
                <a:solidFill>
                  <a:srgbClr val="000000"/>
                </a:solidFill>
                <a:latin typeface="Times New Roman"/>
                <a:ea typeface="Times New Roman"/>
                <a:cs typeface="Times New Roman"/>
              </a:rPr>
              <a:t>Blake Lemoine</a:t>
            </a:r>
            <a:r>
              <a:rPr lang="fr-FR" sz="3600" b="0" i="0" u="none">
                <a:solidFill>
                  <a:srgbClr val="000000"/>
                </a:solidFill>
                <a:latin typeface="Times New Roman"/>
                <a:ea typeface="Times New Roman"/>
                <a:cs typeface="Times New Roman"/>
              </a:rPr>
              <a:t> »</a:t>
            </a:r>
            <a:r>
              <a:rPr sz="3600" b="0" i="0" u="none">
                <a:solidFill>
                  <a:srgbClr val="000000"/>
                </a:solidFill>
                <a:latin typeface="Times New Roman"/>
                <a:ea typeface="Times New Roman"/>
                <a:cs typeface="Times New Roman"/>
              </a:rPr>
              <a:t> claimed it had become sentient, a statement later rejected by the scientific community.</a:t>
            </a:r>
            <a:endParaRPr sz="3600"/>
          </a:p>
          <a:p>
            <a:pPr marL="482137" indent="-482137">
              <a:buFont typeface="Arial"/>
              <a:buChar char="•"/>
              <a:defRPr/>
            </a:pPr>
            <a:r>
              <a:rPr sz="3600" b="1" i="0" u="none">
                <a:solidFill>
                  <a:srgbClr val="000000"/>
                </a:solidFill>
                <a:latin typeface="Times New Roman"/>
                <a:ea typeface="Times New Roman"/>
                <a:cs typeface="Times New Roman"/>
              </a:rPr>
              <a:t>February 2023:</a:t>
            </a:r>
            <a:r>
              <a:rPr sz="3600" b="0" i="0" u="none">
                <a:solidFill>
                  <a:srgbClr val="000000"/>
                </a:solidFill>
                <a:latin typeface="Times New Roman"/>
                <a:ea typeface="Times New Roman"/>
                <a:cs typeface="Times New Roman"/>
              </a:rPr>
              <a:t> Google announced Bard, a conversational AI chatbot powered by LaMDA, as a response to OpenAI's ChatGPT.</a:t>
            </a:r>
            <a:endParaRPr sz="3600"/>
          </a:p>
          <a:p>
            <a:pPr algn="r">
              <a:defRPr/>
            </a:pPr>
            <a:r>
              <a:rPr lang="en-US" sz="3600" b="0" i="0" u="sng" strike="noStrike" cap="none" spc="0">
                <a:solidFill>
                  <a:schemeClr val="hlink"/>
                </a:solidFill>
                <a:latin typeface="+mn-lt"/>
                <a:ea typeface="+mn-ea"/>
                <a:cs typeface="+mn-cs"/>
                <a:hlinkClick r:id="rId3" tooltip="https://en.wikipedia.org/wiki/LaMDA"/>
              </a:rPr>
              <a:t>Source: Wikipedia</a:t>
            </a:r>
            <a:endParaRPr sz="3600"/>
          </a:p>
          <a:p>
            <a:pPr algn="r">
              <a:defRPr/>
            </a:pPr>
            <a:endParaRPr sz="36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Freeform 2"/>
          <p:cNvSpPr/>
          <p:nvPr/>
        </p:nvSpPr>
        <p:spPr bwMode="auto">
          <a:xfrm rot="0" flipH="0" flipV="0">
            <a:off x="670227" y="2335855"/>
            <a:ext cx="16394545" cy="7448916"/>
          </a:xfrm>
          <a:custGeom>
            <a:avLst/>
            <a:gdLst/>
            <a:ahLst/>
            <a:cxnLst/>
            <a:rect l="l" t="t" r="r" b="b"/>
            <a:pathLst>
              <a:path w="13424699" h="6922444" fill="norm" stroke="1" extrusionOk="0">
                <a:moveTo>
                  <a:pt x="0" y="0"/>
                </a:moveTo>
                <a:lnTo>
                  <a:pt x="13424700" y="0"/>
                </a:lnTo>
                <a:lnTo>
                  <a:pt x="13424700" y="6922444"/>
                </a:lnTo>
                <a:lnTo>
                  <a:pt x="0" y="6922444"/>
                </a:lnTo>
                <a:lnTo>
                  <a:pt x="0" y="0"/>
                </a:lnTo>
                <a:close/>
              </a:path>
            </a:pathLst>
          </a:custGeom>
          <a:blipFill>
            <a:blip r:embed="rId3"/>
            <a:srcRect l="0" t="0" r="0" b="0"/>
            <a:stretch/>
          </a:blipFill>
        </p:spPr>
      </p:sp>
      <p:sp>
        <p:nvSpPr>
          <p:cNvPr id="3" name="TextBox 3"/>
          <p:cNvSpPr txBox="1"/>
          <p:nvPr/>
        </p:nvSpPr>
        <p:spPr bwMode="auto">
          <a:xfrm rot="0">
            <a:off x="4147194" y="737923"/>
            <a:ext cx="9239726" cy="887095"/>
          </a:xfrm>
          <a:prstGeom prst="rect">
            <a:avLst/>
          </a:prstGeom>
        </p:spPr>
        <p:txBody>
          <a:bodyPr lIns="0" tIns="0" rIns="0" bIns="0" rtlCol="0" anchor="t">
            <a:spAutoFit/>
          </a:bodyPr>
          <a:lstStyle/>
          <a:p>
            <a:pPr algn="ctr">
              <a:lnSpc>
                <a:spcPts val="7279"/>
              </a:lnSpc>
              <a:defRPr/>
            </a:pPr>
            <a:r>
              <a:rPr lang="en-US" sz="5200">
                <a:solidFill>
                  <a:srgbClr val="000000"/>
                </a:solidFill>
                <a:latin typeface="Canva Sans Bold"/>
              </a:rPr>
              <a:t>what is special about LaMDA</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Box 2"/>
          <p:cNvSpPr txBox="1"/>
          <p:nvPr/>
        </p:nvSpPr>
        <p:spPr bwMode="auto">
          <a:xfrm rot="0">
            <a:off x="1028700" y="2162722"/>
            <a:ext cx="16401477" cy="5913120"/>
          </a:xfrm>
          <a:prstGeom prst="rect">
            <a:avLst/>
          </a:prstGeom>
        </p:spPr>
        <p:txBody>
          <a:bodyPr lIns="0" tIns="0" rIns="0" bIns="0" rtlCol="0" anchor="t">
            <a:spAutoFit/>
          </a:bodyPr>
          <a:lstStyle/>
          <a:p>
            <a:pPr>
              <a:lnSpc>
                <a:spcPts val="5880"/>
              </a:lnSpc>
              <a:spcBef>
                <a:spcPts val="0"/>
              </a:spcBef>
              <a:defRPr/>
            </a:pPr>
            <a:r>
              <a:rPr lang="en-US" sz="4200">
                <a:solidFill>
                  <a:srgbClr val="000000"/>
                </a:solidFill>
                <a:latin typeface="Canva Sans Bold"/>
              </a:rPr>
              <a:t>LaMDA vs Bard:</a:t>
            </a:r>
            <a:endParaRPr/>
          </a:p>
          <a:p>
            <a:pPr>
              <a:lnSpc>
                <a:spcPts val="5880"/>
              </a:lnSpc>
              <a:spcBef>
                <a:spcPts val="0"/>
              </a:spcBef>
              <a:defRPr/>
            </a:pPr>
            <a:r>
              <a:rPr lang="en-US" sz="4200">
                <a:solidFill>
                  <a:srgbClr val="000000"/>
                </a:solidFill>
                <a:latin typeface="Canva Sans"/>
              </a:rPr>
              <a:t>LaMDA is a language model used in Google Assistant, Google Search, and Google Translate, while Google Bard is a chatbot that can engage in conversation on various topics and create different text formats. </a:t>
            </a:r>
            <a:endParaRPr/>
          </a:p>
          <a:p>
            <a:pPr>
              <a:lnSpc>
                <a:spcPts val="5880"/>
              </a:lnSpc>
              <a:spcBef>
                <a:spcPts val="0"/>
              </a:spcBef>
              <a:defRPr/>
            </a:pPr>
            <a:endParaRPr/>
          </a:p>
          <a:p>
            <a:pPr algn="r">
              <a:lnSpc>
                <a:spcPts val="5880"/>
              </a:lnSpc>
              <a:spcBef>
                <a:spcPts val="0"/>
              </a:spcBef>
              <a:defRPr/>
            </a:pPr>
            <a:r>
              <a:rPr lang="en-US" sz="4200">
                <a:solidFill>
                  <a:srgbClr val="000000"/>
                </a:solidFill>
                <a:latin typeface="Canva Sans"/>
              </a:rPr>
              <a:t>https://history-computer.com/lamda-vs-google-bard-ai-whats-the-difference-and-which-is-better/</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Box 2"/>
          <p:cNvSpPr txBox="1"/>
          <p:nvPr/>
        </p:nvSpPr>
        <p:spPr bwMode="auto">
          <a:xfrm rot="0">
            <a:off x="3119676" y="4605020"/>
            <a:ext cx="12048648" cy="962660"/>
          </a:xfrm>
          <a:prstGeom prst="rect">
            <a:avLst/>
          </a:prstGeom>
        </p:spPr>
        <p:txBody>
          <a:bodyPr lIns="0" tIns="0" rIns="0" bIns="0" rtlCol="0" anchor="t">
            <a:spAutoFit/>
          </a:bodyPr>
          <a:lstStyle/>
          <a:p>
            <a:pPr algn="ctr">
              <a:lnSpc>
                <a:spcPts val="7840"/>
              </a:lnSpc>
              <a:spcBef>
                <a:spcPts val="0"/>
              </a:spcBef>
              <a:defRPr/>
            </a:pPr>
            <a:r>
              <a:rPr lang="en-US" sz="5600">
                <a:solidFill>
                  <a:srgbClr val="000000"/>
                </a:solidFill>
                <a:latin typeface="Canva Sans"/>
              </a:rPr>
              <a:t>Language model &amp; dialogue models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extBox 2"/>
          <p:cNvSpPr txBox="1"/>
          <p:nvPr/>
        </p:nvSpPr>
        <p:spPr bwMode="auto">
          <a:xfrm rot="0">
            <a:off x="3778726" y="4605020"/>
            <a:ext cx="10730547" cy="962660"/>
          </a:xfrm>
          <a:prstGeom prst="rect">
            <a:avLst/>
          </a:prstGeom>
        </p:spPr>
        <p:txBody>
          <a:bodyPr lIns="0" tIns="0" rIns="0" bIns="0" rtlCol="0" anchor="t">
            <a:spAutoFit/>
          </a:bodyPr>
          <a:lstStyle/>
          <a:p>
            <a:pPr algn="ctr">
              <a:lnSpc>
                <a:spcPts val="7840"/>
              </a:lnSpc>
              <a:spcBef>
                <a:spcPts val="0"/>
              </a:spcBef>
              <a:defRPr/>
            </a:pPr>
            <a:r>
              <a:rPr lang="en-US" sz="5600">
                <a:solidFill>
                  <a:srgbClr val="000000"/>
                </a:solidFill>
                <a:latin typeface="Canva Sans"/>
              </a:rPr>
              <a:t>Comparison with other Models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ONLYOFFICE/7.3.3.50</Application>
  <DocSecurity>0</DocSecurity>
  <PresentationFormat>On-screen Show (4:3)</PresentationFormat>
  <Paragraphs>0</Paragraphs>
  <Slides>25</Slides>
  <Notes>25</Notes>
  <HiddenSlides>0</HiddenSlides>
  <MMClips>2</MMClips>
  <ScaleCrop>0</ScaleCrop>
  <HeadingPairs>
    <vt:vector size="4" baseType="variant">
      <vt:variant>
        <vt:lpstr>Theme</vt:lpstr>
      </vt:variant>
      <vt:variant>
        <vt:i4>1</vt:i4>
      </vt:variant>
      <vt:variant>
        <vt:lpstr>Slide Titles</vt:lpstr>
      </vt:variant>
      <vt:variant>
        <vt:i4>25</vt:i4>
      </vt:variant>
    </vt:vector>
  </HeadingPairs>
  <TitlesOfParts>
    <vt:vector size="26"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LaMDA:</dc:title>
  <dc:subject/>
  <dc:creator/>
  <cp:keywords/>
  <dc:description/>
  <dc:identifier>DAFwMragEF4</dc:identifier>
  <dc:language/>
  <cp:lastModifiedBy/>
  <cp:revision>7</cp:revision>
  <dcterms:created xsi:type="dcterms:W3CDTF">2006-08-16T00:00:00Z</dcterms:created>
  <dcterms:modified xsi:type="dcterms:W3CDTF">2023-10-11T10:14:11Z</dcterms:modified>
  <cp:category/>
  <cp:contentStatus/>
  <cp:version/>
</cp:coreProperties>
</file>