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8CEE76A-888B-4CC0-9463-5E51BF62D84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160752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E76A-888B-4CC0-9463-5E51BF62D84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331123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E76A-888B-4CC0-9463-5E51BF62D84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166149-468A-406F-93EA-1F3A17880F63}"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16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8CEE76A-888B-4CC0-9463-5E51BF62D84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40798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8CEE76A-888B-4CC0-9463-5E51BF62D84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166149-468A-406F-93EA-1F3A17880F63}"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961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8CEE76A-888B-4CC0-9463-5E51BF62D84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4087066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CEE76A-888B-4CC0-9463-5E51BF62D84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260489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CEE76A-888B-4CC0-9463-5E51BF62D84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59675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CEE76A-888B-4CC0-9463-5E51BF62D84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85377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E76A-888B-4CC0-9463-5E51BF62D84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133604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8CEE76A-888B-4CC0-9463-5E51BF62D84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385888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8CEE76A-888B-4CC0-9463-5E51BF62D843}"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305069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8CEE76A-888B-4CC0-9463-5E51BF62D843}"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294539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EE76A-888B-4CC0-9463-5E51BF62D843}"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60298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8CEE76A-888B-4CC0-9463-5E51BF62D84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251017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8CEE76A-888B-4CC0-9463-5E51BF62D84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166149-468A-406F-93EA-1F3A17880F63}" type="slidenum">
              <a:rPr lang="en-US" smtClean="0"/>
              <a:t>‹N°›</a:t>
            </a:fld>
            <a:endParaRPr lang="en-US"/>
          </a:p>
        </p:txBody>
      </p:sp>
    </p:spTree>
    <p:extLst>
      <p:ext uri="{BB962C8B-B14F-4D97-AF65-F5344CB8AC3E}">
        <p14:creationId xmlns:p14="http://schemas.microsoft.com/office/powerpoint/2010/main" val="125453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CEE76A-888B-4CC0-9463-5E51BF62D843}" type="datetimeFigureOut">
              <a:rPr lang="en-US" smtClean="0"/>
              <a:t>8/15/2022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E166149-468A-406F-93EA-1F3A17880F63}" type="slidenum">
              <a:rPr lang="en-US" smtClean="0"/>
              <a:t>‹N°›</a:t>
            </a:fld>
            <a:endParaRPr lang="en-US"/>
          </a:p>
        </p:txBody>
      </p:sp>
    </p:spTree>
    <p:extLst>
      <p:ext uri="{BB962C8B-B14F-4D97-AF65-F5344CB8AC3E}">
        <p14:creationId xmlns:p14="http://schemas.microsoft.com/office/powerpoint/2010/main" val="891286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4B411-D42A-AE62-49FA-363B6F6690B5}"/>
              </a:ext>
            </a:extLst>
          </p:cNvPr>
          <p:cNvSpPr>
            <a:spLocks noGrp="1"/>
          </p:cNvSpPr>
          <p:nvPr>
            <p:ph type="ctrTitle"/>
          </p:nvPr>
        </p:nvSpPr>
        <p:spPr>
          <a:xfrm>
            <a:off x="2443439" y="949230"/>
            <a:ext cx="8915399" cy="2262781"/>
          </a:xfrm>
        </p:spPr>
        <p:txBody>
          <a:bodyPr>
            <a:normAutofit fontScale="90000"/>
          </a:bodyPr>
          <a:lstStyle/>
          <a:p>
            <a:pPr algn="ctr"/>
            <a:r>
              <a:rPr lang="en-US" b="1" i="0" dirty="0">
                <a:solidFill>
                  <a:srgbClr val="0F0F19"/>
                </a:solidFill>
                <a:effectLst/>
                <a:latin typeface="Times New Roman" panose="02020603050405020304" pitchFamily="18" charset="0"/>
                <a:cs typeface="Times New Roman" panose="02020603050405020304" pitchFamily="18" charset="0"/>
              </a:rPr>
              <a:t>Do Social media networks strengthen or degrade human relationships?”</a:t>
            </a:r>
            <a:endParaRPr lang="en-US"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3E50B0FE-2F88-7710-B5A9-C9C905FCE649}"/>
              </a:ext>
            </a:extLst>
          </p:cNvPr>
          <p:cNvSpPr>
            <a:spLocks noGrp="1"/>
          </p:cNvSpPr>
          <p:nvPr>
            <p:ph type="subTitle" idx="1"/>
          </p:nvPr>
        </p:nvSpPr>
        <p:spPr>
          <a:xfrm>
            <a:off x="2160104" y="3645991"/>
            <a:ext cx="9435548" cy="1734392"/>
          </a:xfrm>
        </p:spPr>
        <p:txBody>
          <a:bodyPr/>
          <a:lstStyle/>
          <a:p>
            <a:r>
              <a:rPr lang="fr-FR" u="sng" dirty="0" err="1"/>
              <a:t>Presented</a:t>
            </a:r>
            <a:r>
              <a:rPr lang="fr-FR" u="sng" dirty="0"/>
              <a:t> by :</a:t>
            </a:r>
          </a:p>
          <a:p>
            <a:r>
              <a:rPr lang="fr-FR" sz="2000" dirty="0"/>
              <a:t>                                                     </a:t>
            </a:r>
            <a:r>
              <a:rPr lang="fr-FR" sz="2000" b="1" dirty="0" err="1"/>
              <a:t>chaima</a:t>
            </a:r>
            <a:r>
              <a:rPr lang="fr-FR" sz="2000" b="1" dirty="0"/>
              <a:t> </a:t>
            </a:r>
            <a:r>
              <a:rPr lang="fr-FR" sz="2000" b="1" dirty="0" err="1"/>
              <a:t>sassi</a:t>
            </a:r>
            <a:endParaRPr lang="en-US" sz="2000" b="1" dirty="0"/>
          </a:p>
        </p:txBody>
      </p:sp>
      <p:pic>
        <p:nvPicPr>
          <p:cNvPr id="4" name="Image 3">
            <a:extLst>
              <a:ext uri="{FF2B5EF4-FFF2-40B4-BE49-F238E27FC236}">
                <a16:creationId xmlns:a16="http://schemas.microsoft.com/office/drawing/2014/main" id="{39A36AF2-964F-96D9-BA32-521841E76935}"/>
              </a:ext>
            </a:extLst>
          </p:cNvPr>
          <p:cNvPicPr>
            <a:picLocks noChangeAspect="1"/>
          </p:cNvPicPr>
          <p:nvPr/>
        </p:nvPicPr>
        <p:blipFill>
          <a:blip r:embed="rId2"/>
          <a:stretch>
            <a:fillRect/>
          </a:stretch>
        </p:blipFill>
        <p:spPr>
          <a:xfrm>
            <a:off x="6096000" y="5613727"/>
            <a:ext cx="1086678" cy="1086678"/>
          </a:xfrm>
          <a:prstGeom prst="rect">
            <a:avLst/>
          </a:prstGeom>
        </p:spPr>
      </p:pic>
    </p:spTree>
    <p:extLst>
      <p:ext uri="{BB962C8B-B14F-4D97-AF65-F5344CB8AC3E}">
        <p14:creationId xmlns:p14="http://schemas.microsoft.com/office/powerpoint/2010/main" val="162445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mage 3">
            <a:extLst>
              <a:ext uri="{FF2B5EF4-FFF2-40B4-BE49-F238E27FC236}">
                <a16:creationId xmlns:a16="http://schemas.microsoft.com/office/drawing/2014/main" id="{0F9BB6E5-5A32-309E-D720-25DE531795F3}"/>
              </a:ext>
            </a:extLst>
          </p:cNvPr>
          <p:cNvPicPr>
            <a:picLocks noChangeAspect="1"/>
          </p:cNvPicPr>
          <p:nvPr/>
        </p:nvPicPr>
        <p:blipFill rotWithShape="1">
          <a:blip r:embed="rId2"/>
          <a:srcRect l="11301" r="17186" b="1"/>
          <a:stretch/>
        </p:blipFill>
        <p:spPr>
          <a:xfrm>
            <a:off x="1" y="10"/>
            <a:ext cx="7574440" cy="6857990"/>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EFACFCDC-7BBD-C4DD-2BB0-F12D2B16E129}"/>
              </a:ext>
            </a:extLst>
          </p:cNvPr>
          <p:cNvSpPr>
            <a:spLocks noGrp="1"/>
          </p:cNvSpPr>
          <p:nvPr>
            <p:ph type="title"/>
          </p:nvPr>
        </p:nvSpPr>
        <p:spPr>
          <a:xfrm>
            <a:off x="428575" y="787136"/>
            <a:ext cx="7145866" cy="778933"/>
          </a:xfrm>
        </p:spPr>
        <p:txBody>
          <a:bodyPr anchor="ctr">
            <a:normAutofit/>
          </a:bodyPr>
          <a:lstStyle/>
          <a:p>
            <a:pPr>
              <a:lnSpc>
                <a:spcPct val="90000"/>
              </a:lnSpc>
            </a:pPr>
            <a:r>
              <a:rPr lang="fr-FR" sz="2500" b="1" dirty="0">
                <a:solidFill>
                  <a:srgbClr val="FEFFFF"/>
                </a:solidFill>
              </a:rPr>
              <a:t>Social media is a </a:t>
            </a:r>
            <a:r>
              <a:rPr lang="fr-FR" sz="2500" b="1" dirty="0" err="1">
                <a:solidFill>
                  <a:srgbClr val="FEFFFF"/>
                </a:solidFill>
              </a:rPr>
              <a:t>disaster</a:t>
            </a:r>
            <a:r>
              <a:rPr lang="fr-FR" sz="2500" b="1" dirty="0">
                <a:solidFill>
                  <a:srgbClr val="FEFFFF"/>
                </a:solidFill>
              </a:rPr>
              <a:t> and </a:t>
            </a:r>
            <a:r>
              <a:rPr lang="fr-FR" sz="2500" b="1" dirty="0" err="1">
                <a:solidFill>
                  <a:srgbClr val="FEFFFF"/>
                </a:solidFill>
              </a:rPr>
              <a:t>degrade</a:t>
            </a:r>
            <a:r>
              <a:rPr lang="fr-FR" sz="2500" b="1" dirty="0">
                <a:solidFill>
                  <a:srgbClr val="FEFFFF"/>
                </a:solidFill>
              </a:rPr>
              <a:t> </a:t>
            </a:r>
            <a:r>
              <a:rPr lang="fr-FR" sz="2500" b="1" dirty="0" err="1">
                <a:solidFill>
                  <a:srgbClr val="FEFFFF"/>
                </a:solidFill>
              </a:rPr>
              <a:t>human</a:t>
            </a:r>
            <a:r>
              <a:rPr lang="fr-FR" sz="2500" b="1" dirty="0">
                <a:solidFill>
                  <a:srgbClr val="FEFFFF"/>
                </a:solidFill>
              </a:rPr>
              <a:t> relations </a:t>
            </a:r>
            <a:endParaRPr lang="en-US" sz="2500" b="1" dirty="0">
              <a:solidFill>
                <a:srgbClr val="FEFFFF"/>
              </a:solidFill>
            </a:endParaRPr>
          </a:p>
        </p:txBody>
      </p:sp>
      <p:sp>
        <p:nvSpPr>
          <p:cNvPr id="3" name="Espace réservé du contenu 2">
            <a:extLst>
              <a:ext uri="{FF2B5EF4-FFF2-40B4-BE49-F238E27FC236}">
                <a16:creationId xmlns:a16="http://schemas.microsoft.com/office/drawing/2014/main" id="{17899E1E-2B3C-823E-1B39-1B6FEF7F02C0}"/>
              </a:ext>
            </a:extLst>
          </p:cNvPr>
          <p:cNvSpPr>
            <a:spLocks noGrp="1"/>
          </p:cNvSpPr>
          <p:nvPr>
            <p:ph idx="1"/>
          </p:nvPr>
        </p:nvSpPr>
        <p:spPr>
          <a:xfrm>
            <a:off x="7792278" y="1694179"/>
            <a:ext cx="4399721" cy="4532244"/>
          </a:xfrm>
        </p:spPr>
        <p:txBody>
          <a:bodyPr>
            <a:noAutofit/>
          </a:bodyPr>
          <a:lstStyle/>
          <a:p>
            <a:r>
              <a:rPr lang="en-US" sz="2400" dirty="0"/>
              <a:t>Social media use is a ubiquitous phenomenon .Research shows that 90% of adults own a smartphone .Additional research indicates that 72% of Americans and an average of 43% of the world own a smartphone while more than 71% of American adolescents, ages 13-17, regularly use Facebook.</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307430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E2C6671-56BE-D942-AD67-8BE1E2141176}"/>
              </a:ext>
            </a:extLst>
          </p:cNvPr>
          <p:cNvSpPr>
            <a:spLocks noGrp="1"/>
          </p:cNvSpPr>
          <p:nvPr>
            <p:ph type="title"/>
          </p:nvPr>
        </p:nvSpPr>
        <p:spPr>
          <a:xfrm>
            <a:off x="2108888" y="3427019"/>
            <a:ext cx="8911687" cy="778589"/>
          </a:xfrm>
        </p:spPr>
        <p:txBody>
          <a:bodyPr anchor="b">
            <a:normAutofit/>
          </a:bodyPr>
          <a:lstStyle/>
          <a:p>
            <a:r>
              <a:rPr lang="fr-FR" sz="2800" b="1" dirty="0">
                <a:latin typeface="Times New Roman" panose="02020603050405020304" pitchFamily="18" charset="0"/>
                <a:cs typeface="Times New Roman" panose="02020603050405020304" pitchFamily="18" charset="0"/>
              </a:rPr>
              <a:t>It causes FOMO and </a:t>
            </a:r>
            <a:r>
              <a:rPr lang="fr-FR" sz="2800" b="1" dirty="0" err="1">
                <a:latin typeface="Times New Roman" panose="02020603050405020304" pitchFamily="18" charset="0"/>
                <a:cs typeface="Times New Roman" panose="02020603050405020304" pitchFamily="18" charset="0"/>
              </a:rPr>
              <a:t>anexiety</a:t>
            </a:r>
            <a:endParaRPr lang="en-US" sz="2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A5933"/>
          </a:solidFill>
          <a:ln>
            <a:noFill/>
          </a:ln>
          <a:effectLst/>
        </p:spPr>
        <p:style>
          <a:lnRef idx="1">
            <a:schemeClr val="accent1"/>
          </a:lnRef>
          <a:fillRef idx="3">
            <a:schemeClr val="accent1"/>
          </a:fillRef>
          <a:effectRef idx="2">
            <a:schemeClr val="accent1"/>
          </a:effectRef>
          <a:fontRef idx="minor">
            <a:schemeClr val="lt1"/>
          </a:fontRef>
        </p:style>
      </p:sp>
      <p:pic>
        <p:nvPicPr>
          <p:cNvPr id="4" name="Image 3">
            <a:extLst>
              <a:ext uri="{FF2B5EF4-FFF2-40B4-BE49-F238E27FC236}">
                <a16:creationId xmlns:a16="http://schemas.microsoft.com/office/drawing/2014/main" id="{3489DDA0-376F-1BC9-1734-FACC1E8E86C5}"/>
              </a:ext>
            </a:extLst>
          </p:cNvPr>
          <p:cNvPicPr>
            <a:picLocks noChangeAspect="1"/>
          </p:cNvPicPr>
          <p:nvPr/>
        </p:nvPicPr>
        <p:blipFill>
          <a:blip r:embed="rId2"/>
          <a:stretch>
            <a:fillRect/>
          </a:stretch>
        </p:blipFill>
        <p:spPr>
          <a:xfrm>
            <a:off x="2761189" y="261829"/>
            <a:ext cx="6852501" cy="3217333"/>
          </a:xfrm>
          <a:prstGeom prst="rect">
            <a:avLst/>
          </a:prstGeom>
        </p:spPr>
      </p:pic>
      <p:sp>
        <p:nvSpPr>
          <p:cNvPr id="13"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Espace réservé du contenu 2">
            <a:extLst>
              <a:ext uri="{FF2B5EF4-FFF2-40B4-BE49-F238E27FC236}">
                <a16:creationId xmlns:a16="http://schemas.microsoft.com/office/drawing/2014/main" id="{7DCB7766-E263-765F-B4C2-96A5A9C720D3}"/>
              </a:ext>
            </a:extLst>
          </p:cNvPr>
          <p:cNvSpPr>
            <a:spLocks noGrp="1"/>
          </p:cNvSpPr>
          <p:nvPr>
            <p:ph idx="1"/>
          </p:nvPr>
        </p:nvSpPr>
        <p:spPr>
          <a:xfrm>
            <a:off x="1457739" y="4519580"/>
            <a:ext cx="10588487" cy="2334458"/>
          </a:xfrm>
        </p:spPr>
        <p:txBody>
          <a:bodyPr>
            <a:normAutofit fontScale="85000" lnSpcReduction="10000"/>
          </a:bodyPr>
          <a:lstStyle/>
          <a:p>
            <a:pPr>
              <a:lnSpc>
                <a:spcPct val="90000"/>
              </a:lnSpc>
            </a:pPr>
            <a:r>
              <a:rPr lang="en-US" sz="2800" dirty="0">
                <a:latin typeface="Times New Roman" panose="02020603050405020304" pitchFamily="18" charset="0"/>
                <a:cs typeface="Times New Roman" panose="02020603050405020304" pitchFamily="18" charset="0"/>
              </a:rPr>
              <a:t>Fear of missing out (FOMO) is the psychological mentality that individuals might be missing out on a social opportunity or situation. This mentality requires that they stay connected with others and updated about what their friends are doing.</a:t>
            </a:r>
          </a:p>
          <a:p>
            <a:pPr>
              <a:lnSpc>
                <a:spcPct val="90000"/>
              </a:lnSpc>
            </a:pPr>
            <a:r>
              <a:rPr lang="en-US" sz="2800" dirty="0">
                <a:latin typeface="Times New Roman" panose="02020603050405020304" pitchFamily="18" charset="0"/>
                <a:cs typeface="Times New Roman" panose="02020603050405020304" pitchFamily="18" charset="0"/>
              </a:rPr>
              <a:t>Closely related to FOMO is anxiety which manifests itself frequently in the lives of those who use social media and experience FOMO. Cheever, Rosen, Carrier, and Chavez (2014) sought to explore when anxiety manifested itself in the lives of college students who were separated from their cell phones</a:t>
            </a:r>
          </a:p>
        </p:txBody>
      </p:sp>
    </p:spTree>
    <p:extLst>
      <p:ext uri="{BB962C8B-B14F-4D97-AF65-F5344CB8AC3E}">
        <p14:creationId xmlns:p14="http://schemas.microsoft.com/office/powerpoint/2010/main" val="54344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3F1F6-867D-6158-7494-9DFFCB1BE180}"/>
              </a:ext>
            </a:extLst>
          </p:cNvPr>
          <p:cNvSpPr>
            <a:spLocks noGrp="1"/>
          </p:cNvSpPr>
          <p:nvPr>
            <p:ph type="title"/>
          </p:nvPr>
        </p:nvSpPr>
        <p:spPr>
          <a:xfrm>
            <a:off x="1700920" y="531345"/>
            <a:ext cx="6966002" cy="1280890"/>
          </a:xfrm>
        </p:spPr>
        <p:txBody>
          <a:bodyPr>
            <a:normAutofit/>
          </a:bodyPr>
          <a:lstStyle/>
          <a:p>
            <a:pPr>
              <a:lnSpc>
                <a:spcPct val="90000"/>
              </a:lnSpc>
            </a:pPr>
            <a:r>
              <a:rPr lang="fr-FR" sz="2700" b="1" dirty="0">
                <a:latin typeface="Times New Roman" panose="02020603050405020304" pitchFamily="18" charset="0"/>
                <a:cs typeface="Times New Roman" panose="02020603050405020304" pitchFamily="18" charset="0"/>
              </a:rPr>
              <a:t>It causes </a:t>
            </a:r>
            <a:r>
              <a:rPr lang="fr-FR" sz="2700" b="1" dirty="0" err="1">
                <a:latin typeface="Times New Roman" panose="02020603050405020304" pitchFamily="18" charset="0"/>
                <a:cs typeface="Times New Roman" panose="02020603050405020304" pitchFamily="18" charset="0"/>
              </a:rPr>
              <a:t>also</a:t>
            </a:r>
            <a:r>
              <a:rPr lang="fr-FR" sz="2700" b="1" dirty="0">
                <a:latin typeface="Times New Roman" panose="02020603050405020304" pitchFamily="18" charset="0"/>
                <a:cs typeface="Times New Roman" panose="02020603050405020304" pitchFamily="18" charset="0"/>
              </a:rPr>
              <a:t> </a:t>
            </a:r>
            <a:r>
              <a:rPr lang="fr-FR" sz="2700" b="1" dirty="0" err="1">
                <a:latin typeface="Times New Roman" panose="02020603050405020304" pitchFamily="18" charset="0"/>
                <a:cs typeface="Times New Roman" panose="02020603050405020304" pitchFamily="18" charset="0"/>
              </a:rPr>
              <a:t>Depression</a:t>
            </a:r>
            <a:r>
              <a:rPr lang="fr-FR" sz="2700" b="1" dirty="0">
                <a:latin typeface="Times New Roman" panose="02020603050405020304" pitchFamily="18" charset="0"/>
                <a:cs typeface="Times New Roman" panose="02020603050405020304" pitchFamily="18" charset="0"/>
              </a:rPr>
              <a:t> and </a:t>
            </a:r>
            <a:r>
              <a:rPr lang="fr-FR" sz="2700" b="1" dirty="0" err="1">
                <a:latin typeface="Times New Roman" panose="02020603050405020304" pitchFamily="18" charset="0"/>
                <a:cs typeface="Times New Roman" panose="02020603050405020304" pitchFamily="18" charset="0"/>
              </a:rPr>
              <a:t>loneliness</a:t>
            </a:r>
            <a:br>
              <a:rPr lang="fr-FR" sz="2700" b="1" dirty="0">
                <a:latin typeface="Times New Roman" panose="02020603050405020304" pitchFamily="18" charset="0"/>
                <a:cs typeface="Times New Roman" panose="02020603050405020304" pitchFamily="18" charset="0"/>
              </a:rPr>
            </a:br>
            <a:endParaRPr lang="en-US" sz="27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EE11FE1-0E2B-922F-23A0-670ED6283435}"/>
              </a:ext>
            </a:extLst>
          </p:cNvPr>
          <p:cNvSpPr>
            <a:spLocks noGrp="1"/>
          </p:cNvSpPr>
          <p:nvPr>
            <p:ph idx="1"/>
          </p:nvPr>
        </p:nvSpPr>
        <p:spPr>
          <a:xfrm>
            <a:off x="373101" y="1455075"/>
            <a:ext cx="5616882" cy="5263777"/>
          </a:xfrm>
        </p:spPr>
        <p:txBody>
          <a:bodyPr>
            <a:normAutofit fontScale="85000" lnSpcReduction="20000"/>
          </a:bodyPr>
          <a:lstStyle/>
          <a:p>
            <a:pPr>
              <a:lnSpc>
                <a:spcPct val="90000"/>
              </a:lnSpc>
            </a:pPr>
            <a:r>
              <a:rPr lang="en-US" sz="3500" dirty="0">
                <a:solidFill>
                  <a:srgbClr val="000000"/>
                </a:solidFill>
                <a:latin typeface="Times New Roman" panose="02020603050405020304" pitchFamily="18" charset="0"/>
                <a:cs typeface="Times New Roman" panose="02020603050405020304" pitchFamily="18" charset="0"/>
              </a:rPr>
              <a:t>depression and loneliness contribute to the mental health problems caused by social media use</a:t>
            </a:r>
          </a:p>
          <a:p>
            <a:pPr>
              <a:lnSpc>
                <a:spcPct val="90000"/>
              </a:lnSpc>
            </a:pPr>
            <a:r>
              <a:rPr lang="en-US" sz="3500" dirty="0">
                <a:solidFill>
                  <a:srgbClr val="000000"/>
                </a:solidFill>
                <a:latin typeface="Times New Roman" panose="02020603050405020304" pitchFamily="18" charset="0"/>
                <a:cs typeface="Times New Roman" panose="02020603050405020304" pitchFamily="18" charset="0"/>
              </a:rPr>
              <a:t>In countries where social media use is high, reports show that loneliness and depression have increased dramatically within the past decade (Pittman &amp; Reich, 2016). There is no doubt that increased social media use and higher rates of depression and loneliness are linked , they go hand in hand with each other, but they are not the same </a:t>
            </a:r>
          </a:p>
          <a:p>
            <a:pPr>
              <a:lnSpc>
                <a:spcPct val="90000"/>
              </a:lnSpc>
            </a:pPr>
            <a:endParaRPr lang="en-US" sz="2400" dirty="0">
              <a:solidFill>
                <a:srgbClr val="000000"/>
              </a:solidFill>
            </a:endParaRPr>
          </a:p>
        </p:txBody>
      </p:sp>
      <p:pic>
        <p:nvPicPr>
          <p:cNvPr id="4" name="Image 3">
            <a:extLst>
              <a:ext uri="{FF2B5EF4-FFF2-40B4-BE49-F238E27FC236}">
                <a16:creationId xmlns:a16="http://schemas.microsoft.com/office/drawing/2014/main" id="{DD10996B-5994-3578-F5A8-EB6A5683DBF6}"/>
              </a:ext>
            </a:extLst>
          </p:cNvPr>
          <p:cNvPicPr>
            <a:picLocks noChangeAspect="1"/>
          </p:cNvPicPr>
          <p:nvPr/>
        </p:nvPicPr>
        <p:blipFill>
          <a:blip r:embed="rId2"/>
          <a:stretch>
            <a:fillRect/>
          </a:stretch>
        </p:blipFill>
        <p:spPr>
          <a:xfrm>
            <a:off x="6367272" y="1615095"/>
            <a:ext cx="5451627" cy="3627809"/>
          </a:xfrm>
          <a:prstGeom prst="rect">
            <a:avLst/>
          </a:prstGeom>
        </p:spPr>
      </p:pic>
    </p:spTree>
    <p:extLst>
      <p:ext uri="{BB962C8B-B14F-4D97-AF65-F5344CB8AC3E}">
        <p14:creationId xmlns:p14="http://schemas.microsoft.com/office/powerpoint/2010/main" val="370873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3B470B-02EB-9C17-5879-0CC8C11121DA}"/>
              </a:ext>
            </a:extLst>
          </p:cNvPr>
          <p:cNvSpPr>
            <a:spLocks noGrp="1"/>
          </p:cNvSpPr>
          <p:nvPr>
            <p:ph type="title"/>
          </p:nvPr>
        </p:nvSpPr>
        <p:spPr/>
        <p:txBody>
          <a:bodyPr/>
          <a:lstStyle/>
          <a:p>
            <a:pPr algn="ctr"/>
            <a:r>
              <a:rPr lang="fr-FR" b="1" i="1" u="sng" dirty="0">
                <a:latin typeface="Times New Roman" panose="02020603050405020304" pitchFamily="18" charset="0"/>
                <a:cs typeface="Times New Roman" panose="02020603050405020304" pitchFamily="18" charset="0"/>
              </a:rPr>
              <a:t>solution</a:t>
            </a:r>
            <a:endParaRPr lang="en-US" b="1" i="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C0B9B916-BEDD-00C4-355D-5BC4CDA5DE74}"/>
              </a:ext>
            </a:extLst>
          </p:cNvPr>
          <p:cNvSpPr>
            <a:spLocks noGrp="1"/>
          </p:cNvSpPr>
          <p:nvPr>
            <p:ph idx="1"/>
          </p:nvPr>
        </p:nvSpPr>
        <p:spPr>
          <a:xfrm>
            <a:off x="1497495" y="1643269"/>
            <a:ext cx="10151165" cy="4691269"/>
          </a:xfrm>
        </p:spPr>
        <p:txBody>
          <a:bodyPr>
            <a:normAutofit/>
          </a:bodyPr>
          <a:lstStyle/>
          <a:p>
            <a:r>
              <a:rPr lang="en-US" sz="3200" dirty="0">
                <a:latin typeface="Times New Roman" panose="02020603050405020304" pitchFamily="18" charset="0"/>
                <a:cs typeface="Times New Roman" panose="02020603050405020304" pitchFamily="18" charset="0"/>
              </a:rPr>
              <a:t>Future research should examine how addictive behaviors are created or strengthened through excessive social media use. Future research should also examine what the ideal amount of time spent on social media should be. Is there an appropriate balance between too much media use and none? If there is, what is it and does moderating how much time we spend on social media influence whether it will turn into an addiction? Another idea for future research is to examine gender differences for social media usage</a:t>
            </a:r>
          </a:p>
        </p:txBody>
      </p:sp>
    </p:spTree>
    <p:extLst>
      <p:ext uri="{BB962C8B-B14F-4D97-AF65-F5344CB8AC3E}">
        <p14:creationId xmlns:p14="http://schemas.microsoft.com/office/powerpoint/2010/main" val="909514041"/>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Brin</Template>
  <TotalTime>23</TotalTime>
  <Words>355</Words>
  <Application>Microsoft Office PowerPoint</Application>
  <PresentationFormat>Grand écran</PresentationFormat>
  <Paragraphs>13</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Century Gothic</vt:lpstr>
      <vt:lpstr>Times New Roman</vt:lpstr>
      <vt:lpstr>Wingdings 3</vt:lpstr>
      <vt:lpstr>Brin</vt:lpstr>
      <vt:lpstr>Do Social media networks strengthen or degrade human relationships?”</vt:lpstr>
      <vt:lpstr>Social media is a disaster and degrade human relations </vt:lpstr>
      <vt:lpstr>It causes FOMO and anexiety</vt:lpstr>
      <vt:lpstr>It causes also Depression and loneliness </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Social media networks strengthen or degrade human relationships?”</dc:title>
  <dc:creator>Amine Ben Yahia</dc:creator>
  <cp:lastModifiedBy>Amine Ben Yahia</cp:lastModifiedBy>
  <cp:revision>6</cp:revision>
  <dcterms:created xsi:type="dcterms:W3CDTF">2022-08-15T14:23:59Z</dcterms:created>
  <dcterms:modified xsi:type="dcterms:W3CDTF">2022-08-15T14:47:46Z</dcterms:modified>
</cp:coreProperties>
</file>