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73" r:id="rId16"/>
    <p:sldId id="26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B3FD6-CA0D-4086-8FF1-DE1ACA9B2A6C}" v="954" dt="2023-05-25T19:07:32.423"/>
    <p1510:client id="{D6B36483-E1CA-48CD-B13A-DB6A6360DE01}" v="949" dt="2023-05-25T23:44:19.076"/>
    <p1510:client id="{FABBE59A-637C-46D8-B47E-6FE263DDEE66}" v="93" dt="2023-05-25T03:09:31.117"/>
    <p1510:client id="{FBE1CA7E-89A6-4FB8-85D8-E9A0C86FD4DD}" v="73" dt="2023-05-24T19:59:49.76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Data analytics Division</a:t>
            </a:r>
            <a:r>
              <a:rPr dirty="0"/>
              <a:t>] - [Engagement Manager], [Senior Consultant], </a:t>
            </a:r>
            <a:r>
              <a:rPr lang="en-US" dirty="0"/>
              <a:t>[Chaima]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Tenure is not a feature that affects the profit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D2CFABB-61C8-D549-1013-C35ACF9B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16" y="2002134"/>
            <a:ext cx="3263411" cy="29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346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50% of the costumers are in the "Mass Costumer" category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5456E8-5014-0F8F-A539-961038D6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81" y="1706838"/>
            <a:ext cx="2743200" cy="2521131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649FA6F-76A4-8002-A6C3-E9BC9185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3" y="2202905"/>
            <a:ext cx="3285392" cy="24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26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More than 50% of the customers are from NSW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044EE67-DA90-9333-5F03-DD00382C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938" y="1863085"/>
            <a:ext cx="3776296" cy="30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2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most frequent property valuations among the customers are 8 and 9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C9B52E4-68E0-0C0D-7D59-626C60ED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08" y="1997324"/>
            <a:ext cx="3402623" cy="246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26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There are three factors that affect the profit: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93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>
                <a:latin typeface="Segoe UI"/>
                <a:cs typeface="Segoe UI"/>
              </a:rPr>
              <a:t>1- the number of articles bought by each customer in a category (buying behaviors of each customer category)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rgbClr val="FF0000"/>
                </a:solidFill>
                <a:latin typeface="Segoe UI"/>
                <a:cs typeface="Segoe UI"/>
              </a:rPr>
              <a:t>2- the size of each customer category</a:t>
            </a:r>
          </a:p>
          <a:p>
            <a:pPr>
              <a:lnSpc>
                <a:spcPct val="114999"/>
              </a:lnSpc>
            </a:pPr>
            <a:r>
              <a:rPr lang="en-US" dirty="0">
                <a:latin typeface="Segoe UI"/>
                <a:cs typeface="Segoe UI"/>
              </a:rPr>
              <a:t>3-the profit per unit of each sold product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9A0037B5-6E4A-47FF-137D-B16E2BB7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09" y="1599503"/>
            <a:ext cx="4567603" cy="31534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5EDE6E6-55CE-4D85-AF16-53A17942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92" y="1857009"/>
            <a:ext cx="2743200" cy="2352675"/>
          </a:xfrm>
          <a:prstGeom prst="rect">
            <a:avLst/>
          </a:prstGeom>
        </p:spPr>
      </p:pic>
      <p:sp>
        <p:nvSpPr>
          <p:cNvPr id="4" name="Shape 73">
            <a:extLst>
              <a:ext uri="{FF2B5EF4-FFF2-40B4-BE49-F238E27FC236}">
                <a16:creationId xmlns:a16="http://schemas.microsoft.com/office/drawing/2014/main" id="{6829E75B-BC71-FE1B-404D-AC9723B40910}"/>
              </a:ext>
            </a:extLst>
          </p:cNvPr>
          <p:cNvSpPr/>
          <p:nvPr/>
        </p:nvSpPr>
        <p:spPr>
          <a:xfrm>
            <a:off x="483448" y="2237993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/>
              <a:t>The most sold and the most profitable brands are different. But this is not due to the difference of the buying behavior among the different customer categories.</a:t>
            </a:r>
          </a:p>
        </p:txBody>
      </p:sp>
    </p:spTree>
    <p:extLst>
      <p:ext uri="{BB962C8B-B14F-4D97-AF65-F5344CB8AC3E}">
        <p14:creationId xmlns:p14="http://schemas.microsoft.com/office/powerpoint/2010/main" val="1180981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Results of the analysis:</a:t>
            </a:r>
          </a:p>
        </p:txBody>
      </p:sp>
      <p:sp>
        <p:nvSpPr>
          <p:cNvPr id="151" name="Shape 100"/>
          <p:cNvSpPr/>
          <p:nvPr/>
        </p:nvSpPr>
        <p:spPr>
          <a:xfrm>
            <a:off x="139082" y="1651839"/>
            <a:ext cx="568058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analysis of the data set shows that the customer buying behaviors of each category is the same in average: same average profit and same average number of purchased articles over the three last years. Therefore the only factor remaining is:</a:t>
            </a:r>
          </a:p>
          <a:p>
            <a:pPr>
              <a:lnSpc>
                <a:spcPct val="114999"/>
              </a:lnSpc>
            </a:pPr>
            <a:r>
              <a:rPr lang="en-US" dirty="0"/>
              <a:t>--&gt; the size of the customer category</a:t>
            </a:r>
          </a:p>
          <a:p>
            <a:pPr>
              <a:lnSpc>
                <a:spcPct val="114999"/>
              </a:lnSpc>
            </a:pPr>
            <a:r>
              <a:rPr lang="en-US" dirty="0">
                <a:highlight>
                  <a:srgbClr val="FFFF00"/>
                </a:highlight>
              </a:rPr>
              <a:t>High value customers:</a:t>
            </a:r>
          </a:p>
          <a:p>
            <a:pPr>
              <a:lnSpc>
                <a:spcPct val="114999"/>
              </a:lnSpc>
            </a:pPr>
            <a:r>
              <a:rPr lang="en-US" dirty="0"/>
              <a:t>1- age: </a:t>
            </a:r>
            <a:r>
              <a:rPr lang="en-US" dirty="0">
                <a:solidFill>
                  <a:srgbClr val="FF0000"/>
                </a:solidFill>
              </a:rPr>
              <a:t>&gt; 40 </a:t>
            </a:r>
          </a:p>
          <a:p>
            <a:pPr>
              <a:lnSpc>
                <a:spcPct val="114999"/>
              </a:lnSpc>
            </a:pPr>
            <a:r>
              <a:rPr lang="en-US" dirty="0"/>
              <a:t>2-job industry category: </a:t>
            </a:r>
            <a:r>
              <a:rPr lang="en-US" dirty="0">
                <a:solidFill>
                  <a:srgbClr val="FF0000"/>
                </a:solidFill>
              </a:rPr>
              <a:t>manufacturing – financial services – health</a:t>
            </a:r>
          </a:p>
          <a:p>
            <a:pPr>
              <a:lnSpc>
                <a:spcPct val="114999"/>
              </a:lnSpc>
            </a:pPr>
            <a:r>
              <a:rPr lang="en-US" dirty="0"/>
              <a:t>3- wealth segment: </a:t>
            </a:r>
            <a:r>
              <a:rPr lang="en-US" dirty="0">
                <a:solidFill>
                  <a:srgbClr val="FF0000"/>
                </a:solidFill>
              </a:rPr>
              <a:t>mass customer</a:t>
            </a:r>
          </a:p>
          <a:p>
            <a:pPr>
              <a:lnSpc>
                <a:spcPct val="114999"/>
              </a:lnSpc>
            </a:pPr>
            <a:r>
              <a:rPr lang="en-US" dirty="0"/>
              <a:t>4- state: </a:t>
            </a:r>
            <a:r>
              <a:rPr lang="en-US" dirty="0">
                <a:solidFill>
                  <a:srgbClr val="FF0000"/>
                </a:solidFill>
              </a:rPr>
              <a:t>NSW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0B2F9E4-D1CB-57CE-F39D-57D2E422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95" y="1411268"/>
            <a:ext cx="2743201" cy="2155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A9873-9197-CB23-6AB8-17D8351F6FB6}"/>
              </a:ext>
            </a:extLst>
          </p:cNvPr>
          <p:cNvSpPr txBox="1"/>
          <p:nvPr/>
        </p:nvSpPr>
        <p:spPr>
          <a:xfrm>
            <a:off x="6100763" y="3937226"/>
            <a:ext cx="2743200" cy="738662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filterd</a:t>
            </a:r>
            <a:r>
              <a:rPr lang="en-US" dirty="0"/>
              <a:t> '</a:t>
            </a:r>
            <a:r>
              <a:rPr lang="en-US" dirty="0" err="1"/>
              <a:t>New_Customer</a:t>
            </a:r>
            <a:r>
              <a:rPr lang="en-US" dirty="0"/>
              <a:t>' dataset contains 108 High value customer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Products analysis: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WeareA2B and Solex are the most two profitable brands</a:t>
            </a:r>
          </a:p>
          <a:p>
            <a:pPr>
              <a:lnSpc>
                <a:spcPct val="114999"/>
              </a:lnSpc>
            </a:pPr>
            <a:r>
              <a:rPr lang="en-US" dirty="0"/>
              <a:t>The most sold size is medium and then large and then small</a:t>
            </a:r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C0E82BD-97CF-C78C-BFD7-9F22A70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285" y="2002414"/>
            <a:ext cx="3146180" cy="2904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order mode feature is uniformly distributed among the brands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C737AC3-380F-5572-C9C5-BA6F0010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61" y="1934656"/>
            <a:ext cx="3197470" cy="29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2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The products most sold class is medium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DD8B9E9-52C6-D46C-DC09-B24DB1F9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65" y="1812914"/>
            <a:ext cx="3204796" cy="2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90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3833" y="7316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The products most sold line is standard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EDA26E-7912-FEF4-3577-C44E2D25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6" y="1350818"/>
            <a:ext cx="3292719" cy="3020686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2178AE-0369-B547-ECE0-3523B639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87" y="1325076"/>
            <a:ext cx="2992316" cy="2837717"/>
          </a:xfrm>
          <a:prstGeom prst="rect">
            <a:avLst/>
          </a:prstGeom>
        </p:spPr>
      </p:pic>
      <p:sp>
        <p:nvSpPr>
          <p:cNvPr id="5" name="Shape 82">
            <a:extLst>
              <a:ext uri="{FF2B5EF4-FFF2-40B4-BE49-F238E27FC236}">
                <a16:creationId xmlns:a16="http://schemas.microsoft.com/office/drawing/2014/main" id="{E9756929-6BD6-EEF6-EF7B-CEBE610204F9}"/>
              </a:ext>
            </a:extLst>
          </p:cNvPr>
          <p:cNvSpPr/>
          <p:nvPr/>
        </p:nvSpPr>
        <p:spPr>
          <a:xfrm>
            <a:off x="4322756" y="4135666"/>
            <a:ext cx="4134600" cy="66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sz="1400" dirty="0">
                <a:latin typeface="Arial"/>
                <a:cs typeface="Arial"/>
              </a:rPr>
              <a:t>The most sold and the most profitable brands are 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932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customers work in the following job industry categories: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gender is not a feature that affects the profit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B21F258-BBFF-4AEB-44C5-5A07EB75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58" y="1792304"/>
            <a:ext cx="3409949" cy="29949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2/3 of the customers are 40 years old or older 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A87DE68-8622-3A66-2444-F2F11D61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97" y="1973356"/>
            <a:ext cx="3505199" cy="29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37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Owning a car is not a feature that affects the profit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78D2701-7389-0BA6-AEB1-4EC7195F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69" y="1953013"/>
            <a:ext cx="3512526" cy="31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18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347</cp:revision>
  <dcterms:modified xsi:type="dcterms:W3CDTF">2023-05-25T23:46:06Z</dcterms:modified>
</cp:coreProperties>
</file>