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7" r:id="rId2"/>
    <p:sldId id="350" r:id="rId3"/>
    <p:sldId id="385" r:id="rId4"/>
    <p:sldId id="342" r:id="rId5"/>
    <p:sldId id="376" r:id="rId6"/>
    <p:sldId id="381" r:id="rId7"/>
    <p:sldId id="386" r:id="rId8"/>
    <p:sldId id="388" r:id="rId9"/>
    <p:sldId id="378" r:id="rId10"/>
    <p:sldId id="389" r:id="rId11"/>
    <p:sldId id="380" r:id="rId12"/>
    <p:sldId id="390" r:id="rId13"/>
    <p:sldId id="391" r:id="rId14"/>
    <p:sldId id="375" r:id="rId15"/>
    <p:sldId id="392" r:id="rId16"/>
  </p:sldIdLst>
  <p:sldSz cx="9144000" cy="6858000" type="screen4x3"/>
  <p:notesSz cx="6781800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73F"/>
    <a:srgbClr val="CCECFF"/>
    <a:srgbClr val="9999FF"/>
    <a:srgbClr val="CCCCFF"/>
    <a:srgbClr val="6868FF"/>
    <a:srgbClr val="666699"/>
    <a:srgbClr val="1C789F"/>
    <a:srgbClr val="0078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14" autoAdjust="0"/>
    <p:restoredTop sz="93554" autoAdjust="0"/>
  </p:normalViewPr>
  <p:slideViewPr>
    <p:cSldViewPr>
      <p:cViewPr>
        <p:scale>
          <a:sx n="100" d="100"/>
          <a:sy n="100" d="100"/>
        </p:scale>
        <p:origin x="360" y="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19203D-8455-40D4-A204-233ABE952566}" type="datetimeFigureOut">
              <a:rPr lang="fr-FR"/>
              <a:pPr>
                <a:defRPr/>
              </a:pPr>
              <a:t>05/03/2013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166510-57E3-4BFF-82E7-D8E3B164CD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0386397-17DF-48A0-BB92-6CED95F4D33C}" type="datetimeFigureOut">
              <a:rPr lang="fr-FR"/>
              <a:pPr>
                <a:defRPr/>
              </a:pPr>
              <a:t>05/03/2013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49D44D7-60AB-4BD1-AAA7-731F4AE2FF4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59D00-75AC-46CE-8923-544CD176EF2B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FCC4A6-8F6E-4E89-831C-4D580515B743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7A1595-6169-40A9-8562-9FF1F38BEB0E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FCC4A6-8F6E-4E89-831C-4D580515B743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7A1595-6169-40A9-8562-9FF1F38BEB0E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3A3882-4FAB-447E-998B-353AD114E758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9D44D7-60AB-4BD1-AAA7-731F4AE2FF4A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F0CADE-F6E2-4464-8148-AAD093937101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43ED4-3F7B-4D4E-AD99-2079BB072FCF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77963-0B0C-45FF-BC57-EACF92CA7856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15BCAB-A48D-4C88-BEC8-605FA58B371C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226E-5D59-4494-B440-A852A5811FC1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105F32-7FB2-4145-973B-136112EA90E7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FCC4A6-8F6E-4E89-831C-4D580515B743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FCC4A6-8F6E-4E89-831C-4D580515B743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3419475"/>
            <a:ext cx="9144000" cy="3438525"/>
          </a:xfrm>
          <a:prstGeom prst="rect">
            <a:avLst/>
          </a:prstGeom>
          <a:gradFill rotWithShape="1">
            <a:gsLst>
              <a:gs pos="0">
                <a:srgbClr val="666666"/>
              </a:gs>
              <a:gs pos="100000">
                <a:srgbClr val="FF7F00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defRPr/>
            </a:pPr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2714625" y="3778250"/>
            <a:ext cx="6216650" cy="1143000"/>
          </a:xfrm>
          <a:ln w="9525"/>
        </p:spPr>
        <p:txBody>
          <a:bodyPr lIns="91440" tIns="45720" rIns="91440" bIns="45720" anchor="t"/>
          <a:lstStyle>
            <a:lvl1pPr>
              <a:defRPr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Second line here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97163" y="5189538"/>
            <a:ext cx="6216650" cy="858837"/>
          </a:xfrm>
          <a:ln w="9525"/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Presenter’s name</a:t>
            </a:r>
          </a:p>
          <a:p>
            <a:r>
              <a:rPr lang="en-US"/>
              <a:t>Presenter’s title or date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D4F4-0BD9-4A25-8523-9E8DA48556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84988" y="152400"/>
            <a:ext cx="2030412" cy="58547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90575" y="152400"/>
            <a:ext cx="5942013" cy="58547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4A571-98F9-483F-9572-FDB6BF446F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4B45E-6C79-48D0-B045-1385972342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C11C-7F8E-45F2-A136-F48D463A41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90575" y="1893888"/>
            <a:ext cx="3944938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87913" y="1893888"/>
            <a:ext cx="3946525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90B4C-F601-46CB-BD21-6238C1BAD13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1A5D1-F1CA-48BE-801F-79084C4B72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EEC7C-A145-48BE-B73B-3F0F2A2ED35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A84FC-FF6C-49C3-8956-13990A4EEA3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BAB1D-C4BB-4808-BFC7-6FA62E6EA7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4C15E-6701-458C-9A75-748331E144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893888"/>
            <a:ext cx="8043863" cy="411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6163" y="6577013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80000"/>
              </a:lnSpc>
              <a:defRPr sz="1000" i="1">
                <a:solidFill>
                  <a:srgbClr val="000099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78B7B26-C110-499B-B453-8D52891E97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2700" y="64135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solidFill>
                  <a:srgbClr val="000099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7620000" cy="868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style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-7938" y="0"/>
            <a:ext cx="9180513" cy="474663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pPr>
              <a:defRPr/>
            </a:pPr>
            <a:endParaRPr lang="fr-FR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Bookman Old Style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Bookman Old Style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Bookman Old Style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Bookman Old Style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 i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600" i="1">
          <a:solidFill>
            <a:srgbClr val="000099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200" i="1">
          <a:solidFill>
            <a:srgbClr val="000099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00125" y="4281488"/>
            <a:ext cx="7500938" cy="1163637"/>
          </a:xfrm>
          <a:ln w="12700"/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lang="fr-FR" sz="2400" dirty="0" smtClean="0"/>
              <a:t>Rabat, le </a:t>
            </a:r>
            <a:r>
              <a:rPr lang="fr-FR" sz="2400" dirty="0" smtClean="0"/>
              <a:t>06 </a:t>
            </a:r>
            <a:r>
              <a:rPr lang="fr-FR" sz="2400" dirty="0" smtClean="0"/>
              <a:t>mars </a:t>
            </a:r>
            <a:r>
              <a:rPr lang="fr-FR" sz="2400" dirty="0" smtClean="0"/>
              <a:t>2013</a:t>
            </a:r>
            <a:endParaRPr lang="fr-FR" sz="2400" dirty="0" smtClean="0"/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428625" y="785813"/>
            <a:ext cx="84296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i="1" dirty="0">
                <a:solidFill>
                  <a:srgbClr val="5B573F"/>
                </a:solidFill>
                <a:latin typeface="Bookman Old Style" pitchFamily="18" charset="0"/>
              </a:rPr>
              <a:t>Système d’information de gestion de la recette</a:t>
            </a:r>
          </a:p>
          <a:p>
            <a:pPr algn="ctr">
              <a:spcBef>
                <a:spcPct val="50000"/>
              </a:spcBef>
            </a:pPr>
            <a:r>
              <a:rPr lang="fr-FR" sz="5400" b="1" i="1" dirty="0" err="1">
                <a:solidFill>
                  <a:srgbClr val="5B573F"/>
                </a:solidFill>
                <a:latin typeface="Bookman Old Style" pitchFamily="18" charset="0"/>
              </a:rPr>
              <a:t>GiR</a:t>
            </a:r>
            <a:endParaRPr lang="fr-FR" sz="5400" b="1" i="1" dirty="0">
              <a:solidFill>
                <a:srgbClr val="5B573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re 1"/>
          <p:cNvSpPr>
            <a:spLocks noGrp="1"/>
          </p:cNvSpPr>
          <p:nvPr>
            <p:ph type="title" idx="4294967295"/>
          </p:nvPr>
        </p:nvSpPr>
        <p:spPr>
          <a:xfrm>
            <a:off x="-142875" y="0"/>
            <a:ext cx="9286875" cy="520700"/>
          </a:xfrm>
        </p:spPr>
        <p:txBody>
          <a:bodyPr rtlCol="0">
            <a:spAutoFit/>
          </a:bodyPr>
          <a:lstStyle/>
          <a:p>
            <a:pPr algn="ctr">
              <a:defRPr/>
            </a:pPr>
            <a:r>
              <a:rPr lang="fr-FR" i="0" kern="1200" dirty="0" smtClean="0">
                <a:ea typeface="+mn-ea"/>
                <a:cs typeface="Arial" pitchFamily="34" charset="0"/>
              </a:rPr>
              <a:t>Agenda</a:t>
            </a:r>
            <a:endParaRPr lang="fr-FR" i="0" kern="1200" dirty="0" smtClean="0">
              <a:ea typeface="+mn-ea"/>
              <a:cs typeface="Arial" pitchFamily="34" charset="0"/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13956-7447-4297-ABB8-F24F84BDC03A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642910" y="1000108"/>
            <a:ext cx="7072363" cy="4500594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800" kern="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Présentation générale du système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800" kern="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Gestion des </a:t>
            </a:r>
            <a:r>
              <a:rPr lang="fr-FR" sz="2800" kern="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créances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800" kern="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Encaissement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800" kern="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Gestion des régies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fr-FR" sz="2800" kern="0" dirty="0" smtClean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Consignation / déconsignation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642910" y="3857628"/>
            <a:ext cx="6357961" cy="642942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800" kern="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Diligences et opérations d’ordre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re 1"/>
          <p:cNvSpPr>
            <a:spLocks noGrp="1"/>
          </p:cNvSpPr>
          <p:nvPr>
            <p:ph type="title" idx="4294967295"/>
          </p:nvPr>
        </p:nvSpPr>
        <p:spPr>
          <a:xfrm>
            <a:off x="-142875" y="0"/>
            <a:ext cx="9286875" cy="520655"/>
          </a:xfrm>
        </p:spPr>
        <p:txBody>
          <a:bodyPr rtlCol="0">
            <a:spAutoFit/>
          </a:bodyPr>
          <a:lstStyle/>
          <a:p>
            <a:pPr lvl="0" algn="ctr">
              <a:defRPr/>
            </a:pPr>
            <a:r>
              <a:rPr lang="fr-FR" dirty="0" smtClean="0"/>
              <a:t>Diligences </a:t>
            </a:r>
            <a:r>
              <a:rPr lang="fr-FR" dirty="0" smtClean="0"/>
              <a:t>et opérations </a:t>
            </a:r>
            <a:r>
              <a:rPr lang="fr-FR" dirty="0" smtClean="0"/>
              <a:t>d’ordre</a:t>
            </a:r>
            <a:endParaRPr lang="fr-FR" i="0" kern="1200" dirty="0" smtClean="0">
              <a:ea typeface="+mn-ea"/>
              <a:cs typeface="Arial" pitchFamily="34" charset="0"/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CC765-201D-4331-B165-1B8936A49438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57158" y="928670"/>
            <a:ext cx="7429552" cy="533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Relances :</a:t>
            </a:r>
          </a:p>
          <a:p>
            <a:pPr marL="1600200" lvl="3" indent="-22860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DASF</a:t>
            </a:r>
          </a:p>
          <a:p>
            <a:pPr marL="1600200" lvl="3" indent="-22860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Commandement</a:t>
            </a: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ATD (Banque, Employeur, Autres …)</a:t>
            </a:r>
            <a:endParaRPr lang="fr-FR" sz="200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Contraintes Extérieures</a:t>
            </a:r>
            <a:endParaRPr lang="fr-FR" sz="200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Saisie (Fond de commerce, Immobilier, véhicule)</a:t>
            </a:r>
            <a:endParaRPr lang="fr-FR" sz="200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Opérations d’ordre :</a:t>
            </a:r>
          </a:p>
          <a:p>
            <a:pPr marL="1600200" lvl="3" indent="-22860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Annulation</a:t>
            </a:r>
          </a:p>
          <a:p>
            <a:pPr marL="1600200" lvl="3" indent="-22860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Réduction (Frais de poursuite)</a:t>
            </a:r>
          </a:p>
          <a:p>
            <a:pPr marL="1600200" lvl="3" indent="-22860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Remise gracieuse (Majoration)</a:t>
            </a:r>
          </a:p>
          <a:p>
            <a:pPr marL="1600200" lvl="3" indent="-22860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PNV.</a:t>
            </a:r>
            <a:endParaRPr lang="fr-FR" sz="200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1600200" lvl="3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fr-FR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re 1"/>
          <p:cNvSpPr>
            <a:spLocks noGrp="1"/>
          </p:cNvSpPr>
          <p:nvPr>
            <p:ph type="title" idx="4294967295"/>
          </p:nvPr>
        </p:nvSpPr>
        <p:spPr>
          <a:xfrm>
            <a:off x="-142875" y="0"/>
            <a:ext cx="9286875" cy="520700"/>
          </a:xfrm>
        </p:spPr>
        <p:txBody>
          <a:bodyPr rtlCol="0">
            <a:spAutoFit/>
          </a:bodyPr>
          <a:lstStyle/>
          <a:p>
            <a:pPr algn="ctr">
              <a:defRPr/>
            </a:pPr>
            <a:r>
              <a:rPr lang="fr-FR" i="0" kern="1200" dirty="0" smtClean="0">
                <a:ea typeface="+mn-ea"/>
                <a:cs typeface="Arial" pitchFamily="34" charset="0"/>
              </a:rPr>
              <a:t>Agenda</a:t>
            </a:r>
            <a:endParaRPr lang="fr-FR" i="0" kern="1200" dirty="0" smtClean="0">
              <a:ea typeface="+mn-ea"/>
              <a:cs typeface="Arial" pitchFamily="34" charset="0"/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13956-7447-4297-ABB8-F24F84BDC03A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1285852" y="1000108"/>
            <a:ext cx="6429421" cy="4643469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400" kern="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Présentation générale du système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400" kern="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Gestion des </a:t>
            </a:r>
            <a:r>
              <a:rPr lang="fr-FR" sz="2400" kern="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créances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400" kern="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Encaissement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400" kern="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Gestion des </a:t>
            </a:r>
            <a:r>
              <a:rPr lang="fr-FR" sz="2400" kern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régies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400" kern="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Diligences et opérations d’ordre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fr-FR" sz="2400" kern="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fr-FR" sz="2400" kern="0" dirty="0" smtClean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1285852" y="4143380"/>
            <a:ext cx="6286523" cy="642942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fr-FR" sz="2400" kern="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400" kern="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Consignation </a:t>
            </a:r>
            <a:r>
              <a:rPr lang="fr-FR" sz="2400" kern="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/ déconsignation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fr-FR" sz="2400" kern="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re 1"/>
          <p:cNvSpPr>
            <a:spLocks noGrp="1"/>
          </p:cNvSpPr>
          <p:nvPr>
            <p:ph type="title" idx="4294967295"/>
          </p:nvPr>
        </p:nvSpPr>
        <p:spPr>
          <a:xfrm>
            <a:off x="-142875" y="0"/>
            <a:ext cx="9286875" cy="520655"/>
          </a:xfrm>
        </p:spPr>
        <p:txBody>
          <a:bodyPr rtlCol="0">
            <a:spAutoFit/>
          </a:bodyPr>
          <a:lstStyle/>
          <a:p>
            <a:pPr algn="ctr">
              <a:defRPr/>
            </a:pPr>
            <a:r>
              <a:rPr lang="fr-FR" dirty="0" smtClean="0"/>
              <a:t>Consignation </a:t>
            </a:r>
            <a:r>
              <a:rPr lang="fr-FR" dirty="0" smtClean="0"/>
              <a:t>/ </a:t>
            </a:r>
            <a:r>
              <a:rPr lang="fr-FR" dirty="0" smtClean="0"/>
              <a:t>déconsignation</a:t>
            </a:r>
            <a:endParaRPr lang="fr-FR" dirty="0" smtClean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CC765-201D-4331-B165-1B8936A49438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71472" y="1428736"/>
            <a:ext cx="7143800" cy="354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Consignation –RAC-</a:t>
            </a: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IPPA</a:t>
            </a:r>
            <a:endParaRPr lang="fr-FR" sz="200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Déconsignation /Remboursement</a:t>
            </a:r>
            <a:endParaRPr lang="fr-FR" sz="200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1600200" lvl="3" indent="-22860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Déconsignation</a:t>
            </a:r>
            <a:endParaRPr lang="fr-FR" sz="200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1600200" lvl="3" indent="-22860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Remboursement</a:t>
            </a:r>
            <a:endParaRPr lang="fr-FR" sz="200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1600200" lvl="3" indent="-22860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Application de l’excédent</a:t>
            </a:r>
            <a:endParaRPr lang="fr-FR" sz="200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1600200" lvl="3" indent="-22860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Remboursement de l’excédent</a:t>
            </a:r>
            <a:endParaRPr lang="fr-FR" sz="200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1600200" lvl="3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fr-FR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0C4FF7-1871-419F-9EFF-C1AC4C9FF056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18435" name="ZoneTexte 2"/>
          <p:cNvSpPr txBox="1">
            <a:spLocks noChangeArrowheads="1"/>
          </p:cNvSpPr>
          <p:nvPr/>
        </p:nvSpPr>
        <p:spPr bwMode="auto">
          <a:xfrm>
            <a:off x="2428860" y="2428868"/>
            <a:ext cx="500064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2800" i="1" dirty="0" smtClean="0">
                <a:latin typeface="+mj-lt"/>
              </a:rPr>
              <a:t>Merci pour votre attention !!</a:t>
            </a:r>
          </a:p>
          <a:p>
            <a:pPr algn="ctr"/>
            <a:endParaRPr lang="fr-FR" dirty="0" smtClean="0">
              <a:latin typeface="+mj-lt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1"/>
            <a:ext cx="7620000" cy="500042"/>
          </a:xfrm>
        </p:spPr>
        <p:txBody>
          <a:bodyPr/>
          <a:lstStyle/>
          <a:p>
            <a:pPr algn="ctr"/>
            <a:r>
              <a:rPr lang="fr-FR" kern="1200" dirty="0" smtClean="0">
                <a:solidFill>
                  <a:schemeClr val="tx1"/>
                </a:solidFill>
                <a:latin typeface="+mj-lt"/>
                <a:cs typeface="Arial" charset="0"/>
              </a:rPr>
              <a:t/>
            </a:r>
            <a:br>
              <a:rPr lang="fr-FR" kern="1200" dirty="0" smtClean="0">
                <a:solidFill>
                  <a:schemeClr val="tx1"/>
                </a:solidFill>
                <a:latin typeface="+mj-lt"/>
                <a:cs typeface="Arial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857364"/>
            <a:ext cx="8043863" cy="2286016"/>
          </a:xfrm>
        </p:spPr>
        <p:txBody>
          <a:bodyPr/>
          <a:lstStyle/>
          <a:p>
            <a:pPr algn="ctr">
              <a:spcBef>
                <a:spcPct val="0"/>
              </a:spcBef>
              <a:buNone/>
            </a:pPr>
            <a:endParaRPr lang="fr-FR" sz="2400" kern="1200" dirty="0" smtClean="0">
              <a:solidFill>
                <a:schemeClr val="tx1"/>
              </a:solidFill>
              <a:latin typeface="+mj-lt"/>
              <a:cs typeface="Arial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fr-FR" sz="2400" kern="1200" dirty="0" smtClean="0">
                <a:solidFill>
                  <a:schemeClr val="tx1"/>
                </a:solidFill>
                <a:latin typeface="+mj-lt"/>
                <a:cs typeface="Arial" charset="0"/>
              </a:rPr>
              <a:t>DEMONSTRATION</a:t>
            </a:r>
            <a:endParaRPr lang="fr-FR" sz="2400" kern="1200" dirty="0" smtClean="0">
              <a:solidFill>
                <a:schemeClr val="tx1"/>
              </a:solidFill>
              <a:latin typeface="+mj-lt"/>
              <a:cs typeface="Arial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fr-FR" sz="2400" kern="1200" dirty="0" smtClean="0">
                <a:solidFill>
                  <a:schemeClr val="tx1"/>
                </a:solidFill>
                <a:latin typeface="+mj-lt"/>
                <a:cs typeface="Arial" charset="0"/>
              </a:rPr>
              <a:t>Système d’information de gestion de la recette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4B45E-6C79-48D0-B045-138597234208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42910" y="928670"/>
            <a:ext cx="7858155" cy="514353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fr-FR" i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Présentation générale du système </a:t>
            </a:r>
          </a:p>
          <a:p>
            <a:pPr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fr-FR" i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Gestion des créances</a:t>
            </a:r>
          </a:p>
          <a:p>
            <a:pPr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fr-FR" i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Encaissement </a:t>
            </a:r>
          </a:p>
          <a:p>
            <a:pPr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fr-FR" i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Gestion des régies</a:t>
            </a:r>
          </a:p>
          <a:p>
            <a:pPr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fr-FR" i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Diligences et opérations d’ordre</a:t>
            </a:r>
          </a:p>
          <a:p>
            <a:pPr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fr-FR" i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Consignation/déconsignation</a:t>
            </a:r>
            <a:endParaRPr lang="fr-FR" i="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57250" y="-71438"/>
            <a:ext cx="7643813" cy="5238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5E9DA-B4EE-4DE3-A0A8-9E27BA82C1DD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857224" y="714356"/>
            <a:ext cx="7643866" cy="578647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endParaRPr lang="fr-FR" sz="3200" i="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endParaRPr lang="fr-FR" sz="1800" i="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fr-FR" i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Gestion </a:t>
            </a:r>
            <a:r>
              <a:rPr lang="fr-FR" i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des créances</a:t>
            </a:r>
          </a:p>
          <a:p>
            <a:pPr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fr-FR" i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Encaissement </a:t>
            </a:r>
          </a:p>
          <a:p>
            <a:pPr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fr-FR" i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Gestion des régies</a:t>
            </a:r>
          </a:p>
          <a:p>
            <a:pPr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fr-FR" i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Diligences et opérations </a:t>
            </a:r>
            <a:r>
              <a:rPr lang="fr-FR" i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d’ordre</a:t>
            </a:r>
          </a:p>
          <a:p>
            <a:pPr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fr-FR" i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Consignation/déconsignation</a:t>
            </a:r>
          </a:p>
          <a:p>
            <a:pPr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endParaRPr lang="fr-FR" sz="3200" i="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endParaRPr lang="fr-FR" sz="2400" i="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57250" y="-71438"/>
            <a:ext cx="7643813" cy="5238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F65D98-ACCB-4794-AEF5-2387548C0717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857224" y="1000108"/>
            <a:ext cx="7286676" cy="71438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dirty="0">
              <a:solidFill>
                <a:schemeClr val="bg2">
                  <a:lumMod val="25000"/>
                </a:schemeClr>
              </a:solidFill>
              <a:latin typeface="+mj-lt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Présentation générale du système</a:t>
            </a:r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 </a:t>
            </a:r>
          </a:p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re 1"/>
          <p:cNvSpPr>
            <a:spLocks noGrp="1"/>
          </p:cNvSpPr>
          <p:nvPr>
            <p:ph type="title" idx="4294967295"/>
          </p:nvPr>
        </p:nvSpPr>
        <p:spPr>
          <a:xfrm>
            <a:off x="-142875" y="0"/>
            <a:ext cx="9286875" cy="951543"/>
          </a:xfrm>
        </p:spPr>
        <p:txBody>
          <a:bodyPr rtlCol="0">
            <a:spAutoFit/>
          </a:bodyPr>
          <a:lstStyle/>
          <a:p>
            <a:pPr algn="ctr">
              <a:defRPr/>
            </a:pPr>
            <a:r>
              <a:rPr lang="fr-FR" i="0" kern="1200" dirty="0" smtClean="0">
                <a:ea typeface="+mn-ea"/>
                <a:cs typeface="Arial" pitchFamily="34" charset="0"/>
              </a:rPr>
              <a:t>Présentation générale </a:t>
            </a:r>
            <a:r>
              <a:rPr lang="fr-FR" i="0" kern="1200" dirty="0" smtClean="0">
                <a:ea typeface="+mn-ea"/>
                <a:cs typeface="Arial" pitchFamily="34" charset="0"/>
              </a:rPr>
              <a:t>du </a:t>
            </a:r>
            <a:r>
              <a:rPr lang="fr-FR" i="0" kern="1200" dirty="0" smtClean="0">
                <a:ea typeface="+mn-ea"/>
                <a:cs typeface="Arial" pitchFamily="34" charset="0"/>
              </a:rPr>
              <a:t>système </a:t>
            </a:r>
            <a:br>
              <a:rPr lang="fr-FR" i="0" kern="1200" dirty="0" smtClean="0">
                <a:ea typeface="+mn-ea"/>
                <a:cs typeface="Arial" pitchFamily="34" charset="0"/>
              </a:rPr>
            </a:br>
            <a:endParaRPr lang="fr-FR" i="0" kern="1200" dirty="0" smtClean="0">
              <a:ea typeface="+mn-ea"/>
              <a:cs typeface="Arial" pitchFamily="34" charset="0"/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88FB3F-7F77-4D0C-9F04-DEF7622B565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57158" y="1428736"/>
            <a:ext cx="8001056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Le système </a:t>
            </a:r>
            <a:r>
              <a:rPr lang="fr-FR" sz="2000" dirty="0" err="1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GiR</a:t>
            </a: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 couvre toutes les recettes gérées par la TGR (Etat et CL</a:t>
            </a: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).</a:t>
            </a: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endParaRPr lang="fr-FR" sz="200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Système centralisé, unifié, appelé à être partagé par l’ensemble des acteurs intervenant dans la gestion desdites </a:t>
            </a: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recettes.</a:t>
            </a: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fr-FR" sz="200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Système paramétré intégrant un référentiel unique et un moteur de règles de </a:t>
            </a: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gestion.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268288" indent="-268288" algn="justLow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fr-FR" dirty="0">
              <a:solidFill>
                <a:srgbClr val="5B573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re 1"/>
          <p:cNvSpPr>
            <a:spLocks noGrp="1"/>
          </p:cNvSpPr>
          <p:nvPr>
            <p:ph type="title" idx="4294967295"/>
          </p:nvPr>
        </p:nvSpPr>
        <p:spPr>
          <a:xfrm>
            <a:off x="-142875" y="0"/>
            <a:ext cx="9286875" cy="520700"/>
          </a:xfrm>
        </p:spPr>
        <p:txBody>
          <a:bodyPr rtlCol="0">
            <a:spAutoFit/>
          </a:bodyPr>
          <a:lstStyle/>
          <a:p>
            <a:pPr algn="ctr">
              <a:defRPr/>
            </a:pPr>
            <a:r>
              <a:rPr lang="fr-FR" i="0" kern="1200" dirty="0" smtClean="0">
                <a:cs typeface="Arial" pitchFamily="34" charset="0"/>
              </a:rPr>
              <a:t>Présentation générale du système</a:t>
            </a:r>
            <a:endParaRPr lang="fr-FR" i="0" kern="1200" dirty="0" smtClean="0">
              <a:ea typeface="+mn-ea"/>
              <a:cs typeface="Arial" pitchFamily="34" charset="0"/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0F6FE-1E97-48A6-AB3F-E3B410CF553A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85786" y="1285860"/>
            <a:ext cx="74295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Première </a:t>
            </a: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étape</a:t>
            </a: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La </a:t>
            </a: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première étape concerne les recettes au comptant (sans prise en préalable</a:t>
            </a: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).</a:t>
            </a: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endParaRPr lang="fr-FR" sz="200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Deuxième </a:t>
            </a: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étape</a:t>
            </a: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La </a:t>
            </a: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seconde concerne les recettes avec prise en charge préalable. </a:t>
            </a:r>
            <a:endParaRPr lang="fr-FR" sz="200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lvl="1" algn="ctr">
              <a:defRPr/>
            </a:pP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re 1"/>
          <p:cNvSpPr>
            <a:spLocks noGrp="1"/>
          </p:cNvSpPr>
          <p:nvPr>
            <p:ph type="title" idx="4294967295"/>
          </p:nvPr>
        </p:nvSpPr>
        <p:spPr>
          <a:xfrm>
            <a:off x="-142875" y="0"/>
            <a:ext cx="9286875" cy="520700"/>
          </a:xfrm>
        </p:spPr>
        <p:txBody>
          <a:bodyPr rtlCol="0">
            <a:spAutoFit/>
          </a:bodyPr>
          <a:lstStyle/>
          <a:p>
            <a:pPr algn="ctr">
              <a:defRPr/>
            </a:pPr>
            <a:r>
              <a:rPr lang="fr-FR" dirty="0" smtClean="0">
                <a:cs typeface="Arial" pitchFamily="34" charset="0"/>
              </a:rPr>
              <a:t>Agenda</a:t>
            </a:r>
            <a:endParaRPr lang="fr-FR" dirty="0">
              <a:cs typeface="Arial" pitchFamily="34" charset="0"/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4632F3-F7A5-404B-B480-9E8128BF5D18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714348" y="1000108"/>
            <a:ext cx="7858180" cy="55721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fr-FR" sz="28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fr-FR" sz="28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Encaissement 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Encaissement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Gestion des régies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Diligences et opérations d’ordre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Consignation / déconsignation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714348" y="1643050"/>
            <a:ext cx="6500837" cy="642942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dirty="0">
              <a:solidFill>
                <a:schemeClr val="bg2">
                  <a:lumMod val="25000"/>
                </a:schemeClr>
              </a:solidFill>
              <a:latin typeface="+mj-lt"/>
              <a:cs typeface="Arial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fr-FR" sz="2400" kern="0" dirty="0" smtClean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800" kern="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Gestion </a:t>
            </a:r>
            <a:r>
              <a:rPr lang="fr-FR" sz="2800" kern="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des créances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 </a:t>
            </a:r>
          </a:p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5786" y="785794"/>
            <a:ext cx="6421951" cy="665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800" kern="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Présentation </a:t>
            </a:r>
            <a:r>
              <a:rPr lang="fr-FR" sz="2800" kern="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générale du système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57250" y="-71438"/>
            <a:ext cx="7643813" cy="5238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Gestion </a:t>
            </a:r>
            <a:r>
              <a:rPr lang="fr-F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 </a:t>
            </a:r>
            <a:r>
              <a:rPr lang="fr-F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créances</a:t>
            </a:r>
            <a:endParaRPr lang="fr-FR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6F3466-8074-423F-807B-A50C1F1B45AC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642910" y="1643050"/>
            <a:ext cx="6500858" cy="3429024"/>
          </a:xfrm>
        </p:spPr>
        <p:txBody>
          <a:bodyPr/>
          <a:lstStyle/>
          <a:p>
            <a:pPr lvl="2"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fr-FR" sz="2400" i="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rPr>
              <a:t>Création d’une créance avec PEC</a:t>
            </a:r>
          </a:p>
          <a:p>
            <a:pPr lvl="2"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fr-FR" sz="2400" i="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rPr>
              <a:t>Recherche d’une créance</a:t>
            </a:r>
          </a:p>
          <a:p>
            <a:pPr lvl="2"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fr-FR" sz="2400" i="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rPr>
              <a:t>Recherche d’un bordereau</a:t>
            </a:r>
          </a:p>
          <a:p>
            <a:pPr lvl="2"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fr-FR" sz="2400" i="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rPr>
              <a:t>Prise en charge</a:t>
            </a:r>
          </a:p>
          <a:p>
            <a:pPr lvl="2"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fr-FR" sz="2400" i="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rPr>
              <a:t>Transmettre à un CCR</a:t>
            </a:r>
          </a:p>
          <a:p>
            <a:pPr lvl="1"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endParaRPr lang="fr-FR" sz="2200" i="0" dirty="0" smtClean="0">
              <a:solidFill>
                <a:schemeClr val="bg2">
                  <a:lumMod val="25000"/>
                </a:schemeClr>
              </a:solidFill>
              <a:latin typeface="+mj-lt"/>
              <a:ea typeface="+mn-ea"/>
              <a:cs typeface="+mn-cs"/>
            </a:endParaRPr>
          </a:p>
          <a:p>
            <a:pPr>
              <a:buNone/>
            </a:pPr>
            <a:endParaRPr lang="fr-FR" sz="24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re 1"/>
          <p:cNvSpPr>
            <a:spLocks noGrp="1"/>
          </p:cNvSpPr>
          <p:nvPr>
            <p:ph type="title" idx="4294967295"/>
          </p:nvPr>
        </p:nvSpPr>
        <p:spPr>
          <a:xfrm>
            <a:off x="-142875" y="0"/>
            <a:ext cx="9286875" cy="520700"/>
          </a:xfrm>
        </p:spPr>
        <p:txBody>
          <a:bodyPr rtlCol="0">
            <a:spAutoFit/>
          </a:bodyPr>
          <a:lstStyle/>
          <a:p>
            <a:pPr algn="ctr">
              <a:defRPr/>
            </a:pPr>
            <a:r>
              <a:rPr lang="fr-FR" i="0" kern="1200" dirty="0" smtClean="0">
                <a:ea typeface="+mn-ea"/>
                <a:cs typeface="Arial" pitchFamily="34" charset="0"/>
              </a:rPr>
              <a:t>Agenda</a:t>
            </a:r>
            <a:endParaRPr lang="fr-FR" i="0" kern="1200" dirty="0" smtClean="0">
              <a:ea typeface="+mn-ea"/>
              <a:cs typeface="Arial" pitchFamily="34" charset="0"/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13956-7447-4297-ABB8-F24F84BDC03A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571472" y="1000108"/>
            <a:ext cx="7715304" cy="478634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800" kern="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Présentation générale du système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800" kern="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Gestion des </a:t>
            </a:r>
            <a:r>
              <a:rPr lang="fr-FR" sz="2800" kern="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créances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fr-FR" sz="2800" kern="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Gestion des régies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Diligences et opérations d’ordre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Consignation / déconsignation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571472" y="2428868"/>
            <a:ext cx="6357961" cy="642942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800" kern="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Encaissement</a:t>
            </a:r>
            <a:endParaRPr lang="fr-FR" sz="2800" kern="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re 1"/>
          <p:cNvSpPr>
            <a:spLocks noGrp="1"/>
          </p:cNvSpPr>
          <p:nvPr>
            <p:ph type="title" idx="4294967295"/>
          </p:nvPr>
        </p:nvSpPr>
        <p:spPr>
          <a:xfrm>
            <a:off x="-142875" y="0"/>
            <a:ext cx="9286875" cy="520700"/>
          </a:xfrm>
        </p:spPr>
        <p:txBody>
          <a:bodyPr rtlCol="0">
            <a:spAutoFit/>
          </a:bodyPr>
          <a:lstStyle/>
          <a:p>
            <a:pPr algn="ctr">
              <a:defRPr/>
            </a:pPr>
            <a:r>
              <a:rPr lang="fr-FR" i="0" kern="1200" dirty="0" smtClean="0">
                <a:ea typeface="+mn-ea"/>
                <a:cs typeface="Arial" pitchFamily="34" charset="0"/>
              </a:rPr>
              <a:t>Agenda</a:t>
            </a:r>
            <a:endParaRPr lang="fr-FR" i="0" kern="1200" dirty="0" smtClean="0">
              <a:ea typeface="+mn-ea"/>
              <a:cs typeface="Arial" pitchFamily="34" charset="0"/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13956-7447-4297-ABB8-F24F84BDC03A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500034" y="1000108"/>
            <a:ext cx="7215239" cy="478634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800" kern="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Présentation générale du système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800" kern="0" dirty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Gestion des </a:t>
            </a:r>
            <a:r>
              <a:rPr lang="fr-FR" sz="2800" kern="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créances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800" kern="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Encaissement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fr-FR" sz="2800" kern="0" dirty="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Diligences et opérations d’ordre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Consignation / déconsignation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500034" y="3214686"/>
            <a:ext cx="6357961" cy="642942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fr-FR" sz="2800" kern="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Gestion des régies</a:t>
            </a:r>
            <a:endParaRPr lang="fr-FR" sz="2800" kern="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ure Advanced-Full Bra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nture Advanced-Full Brand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Advanced-Full Brand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Advanced-Full Brand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Advanced-Full Brand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3451</TotalTime>
  <Words>358</Words>
  <Application>Microsoft Office PowerPoint</Application>
  <PresentationFormat>Affichage à l'écran (4:3)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Gill Sans MT</vt:lpstr>
      <vt:lpstr>Wingdings</vt:lpstr>
      <vt:lpstr>Calibri</vt:lpstr>
      <vt:lpstr>Accenture Advanced-Full Brand</vt:lpstr>
      <vt:lpstr>Rabat, le 06 mars 2013</vt:lpstr>
      <vt:lpstr>Diapositive 2</vt:lpstr>
      <vt:lpstr>Diapositive 3</vt:lpstr>
      <vt:lpstr>Présentation générale du système  </vt:lpstr>
      <vt:lpstr>Présentation générale du système</vt:lpstr>
      <vt:lpstr>Agenda</vt:lpstr>
      <vt:lpstr>Diapositive 7</vt:lpstr>
      <vt:lpstr>Agenda</vt:lpstr>
      <vt:lpstr>Agenda</vt:lpstr>
      <vt:lpstr>Agenda</vt:lpstr>
      <vt:lpstr>Diligences et opérations d’ordre</vt:lpstr>
      <vt:lpstr>Agenda</vt:lpstr>
      <vt:lpstr>Consignation / déconsignation</vt:lpstr>
      <vt:lpstr>Diapositive 14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</dc:title>
  <dc:creator>M.LOUTFI</dc:creator>
  <cp:lastModifiedBy>b.ouada</cp:lastModifiedBy>
  <cp:revision>127</cp:revision>
  <dcterms:created xsi:type="dcterms:W3CDTF">2004-12-09T15:30:16Z</dcterms:created>
  <dcterms:modified xsi:type="dcterms:W3CDTF">2013-03-05T16:30:25Z</dcterms:modified>
</cp:coreProperties>
</file>