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Fira Sans Extra Condensed"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Fira Sans Extra Condensed SemiBold"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cc8cee289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cc8cee289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c73459845_0_5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c73459845_0_5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ca0557384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ca0557384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9c7345984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9c7345984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ca0557384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ca0557384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c73459845_0_4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c73459845_0_4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cc8cee28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cc8cee28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c8cee289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cc8cee289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cc8cee28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cc8cee28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cc8cee289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cc8cee289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naek/youtube"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452273" y="1160375"/>
            <a:ext cx="4242900"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Projet big data</a:t>
            </a:r>
            <a:endParaRPr/>
          </a:p>
        </p:txBody>
      </p:sp>
      <p:sp>
        <p:nvSpPr>
          <p:cNvPr id="54" name="Google Shape;54;p13"/>
          <p:cNvSpPr txBox="1">
            <a:spLocks noGrp="1"/>
          </p:cNvSpPr>
          <p:nvPr>
            <p:ph type="subTitle" idx="1"/>
          </p:nvPr>
        </p:nvSpPr>
        <p:spPr>
          <a:xfrm>
            <a:off x="709300" y="2964750"/>
            <a:ext cx="3607200" cy="19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Réalisé par :</a:t>
            </a:r>
            <a:endParaRPr/>
          </a:p>
          <a:p>
            <a:pPr marL="0" lvl="0" indent="0" algn="l" rtl="0">
              <a:spcBef>
                <a:spcPts val="1600"/>
              </a:spcBef>
              <a:spcAft>
                <a:spcPts val="0"/>
              </a:spcAft>
              <a:buNone/>
            </a:pPr>
            <a:r>
              <a:rPr lang="en"/>
              <a:t>         Siham HAFSI &amp; Chaimaa KHALIL</a:t>
            </a:r>
            <a:endParaRPr/>
          </a:p>
          <a:p>
            <a:pPr marL="0" lvl="0" indent="0" algn="l" rtl="0">
              <a:spcBef>
                <a:spcPts val="1600"/>
              </a:spcBef>
              <a:spcAft>
                <a:spcPts val="0"/>
              </a:spcAft>
              <a:buNone/>
            </a:pPr>
            <a:r>
              <a:rPr lang="en"/>
              <a:t>Encadré par :</a:t>
            </a:r>
            <a:endParaRPr/>
          </a:p>
          <a:p>
            <a:pPr marL="0" lvl="0" indent="0" algn="l" rtl="0">
              <a:spcBef>
                <a:spcPts val="1600"/>
              </a:spcBef>
              <a:spcAft>
                <a:spcPts val="0"/>
              </a:spcAft>
              <a:buNone/>
            </a:pPr>
            <a:r>
              <a:rPr lang="en"/>
              <a:t>                Pr.Nassima SOUSSI</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55" name="Google Shape;55;p13"/>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56" name="Google Shape;56;p13"/>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57" name="Google Shape;57;p13"/>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58" name="Google Shape;58;p13"/>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59" name="Google Shape;59;p13"/>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3"/>
          <p:cNvGrpSpPr/>
          <p:nvPr/>
        </p:nvGrpSpPr>
        <p:grpSpPr>
          <a:xfrm>
            <a:off x="6373463" y="1220354"/>
            <a:ext cx="379746" cy="379756"/>
            <a:chOff x="-2571737" y="2403625"/>
            <a:chExt cx="292225" cy="291425"/>
          </a:xfrm>
        </p:grpSpPr>
        <p:sp>
          <p:nvSpPr>
            <p:cNvPr id="61" name="Google Shape;61;p13"/>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3"/>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69" name="Google Shape;69;p13"/>
          <p:cNvCxnSpPr>
            <a:stCxn id="59" idx="3"/>
            <a:endCxn id="58"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0" name="Google Shape;70;p13"/>
          <p:cNvCxnSpPr>
            <a:stCxn id="59" idx="3"/>
            <a:endCxn id="57"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1" name="Google Shape;71;p13"/>
          <p:cNvCxnSpPr>
            <a:stCxn id="59" idx="3"/>
            <a:endCxn id="56"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2" name="Google Shape;72;p13"/>
          <p:cNvCxnSpPr>
            <a:stCxn id="59" idx="3"/>
            <a:endCxn id="55"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3" name="Google Shape;73;p13"/>
          <p:cNvGrpSpPr/>
          <p:nvPr/>
        </p:nvGrpSpPr>
        <p:grpSpPr>
          <a:xfrm>
            <a:off x="5142093" y="3632583"/>
            <a:ext cx="351136" cy="365769"/>
            <a:chOff x="-65129950" y="2646800"/>
            <a:chExt cx="311125" cy="317425"/>
          </a:xfrm>
        </p:grpSpPr>
        <p:sp>
          <p:nvSpPr>
            <p:cNvPr id="74" name="Google Shape;74;p13"/>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13"/>
          <p:cNvGrpSpPr/>
          <p:nvPr/>
        </p:nvGrpSpPr>
        <p:grpSpPr>
          <a:xfrm>
            <a:off x="5965703" y="3632603"/>
            <a:ext cx="365756" cy="365747"/>
            <a:chOff x="1412450" y="1954475"/>
            <a:chExt cx="297750" cy="296175"/>
          </a:xfrm>
        </p:grpSpPr>
        <p:sp>
          <p:nvSpPr>
            <p:cNvPr id="77" name="Google Shape;77;p1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3"/>
          <p:cNvGrpSpPr/>
          <p:nvPr/>
        </p:nvGrpSpPr>
        <p:grpSpPr>
          <a:xfrm>
            <a:off x="6782916" y="3632592"/>
            <a:ext cx="393186" cy="365766"/>
            <a:chOff x="-62890750" y="2296300"/>
            <a:chExt cx="330825" cy="317450"/>
          </a:xfrm>
        </p:grpSpPr>
        <p:sp>
          <p:nvSpPr>
            <p:cNvPr id="80" name="Google Shape;80;p13"/>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3"/>
          <p:cNvGrpSpPr/>
          <p:nvPr/>
        </p:nvGrpSpPr>
        <p:grpSpPr>
          <a:xfrm>
            <a:off x="7627546" y="3632577"/>
            <a:ext cx="365770" cy="365770"/>
            <a:chOff x="-3137650" y="2408950"/>
            <a:chExt cx="291450" cy="292125"/>
          </a:xfrm>
        </p:grpSpPr>
        <p:sp>
          <p:nvSpPr>
            <p:cNvPr id="84" name="Google Shape;84;p13"/>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 name="Google Shape;89;p13" descr="ENSA Khouribga : formation, métiers, lauréats... Guide-metiers.ma"/>
          <p:cNvPicPr preferRelativeResize="0"/>
          <p:nvPr/>
        </p:nvPicPr>
        <p:blipFill rotWithShape="1">
          <a:blip r:embed="rId3">
            <a:alphaModFix/>
          </a:blip>
          <a:srcRect/>
          <a:stretch/>
        </p:blipFill>
        <p:spPr>
          <a:xfrm>
            <a:off x="71688" y="125643"/>
            <a:ext cx="1342164" cy="754967"/>
          </a:xfrm>
          <a:prstGeom prst="rect">
            <a:avLst/>
          </a:prstGeom>
          <a:noFill/>
          <a:ln>
            <a:noFill/>
          </a:ln>
        </p:spPr>
      </p:pic>
      <p:pic>
        <p:nvPicPr>
          <p:cNvPr id="90" name="Google Shape;90;p13" descr="Université Sultan Moulay Slimane - USMS Béni Mellal - 9rayti.Com"/>
          <p:cNvPicPr preferRelativeResize="0"/>
          <p:nvPr/>
        </p:nvPicPr>
        <p:blipFill rotWithShape="1">
          <a:blip r:embed="rId4">
            <a:alphaModFix/>
          </a:blip>
          <a:srcRect/>
          <a:stretch/>
        </p:blipFill>
        <p:spPr>
          <a:xfrm>
            <a:off x="8124898" y="142388"/>
            <a:ext cx="804316" cy="9310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2"/>
          <p:cNvPicPr preferRelativeResize="0"/>
          <p:nvPr/>
        </p:nvPicPr>
        <p:blipFill>
          <a:blip r:embed="rId3">
            <a:alphaModFix/>
          </a:blip>
          <a:stretch>
            <a:fillRect/>
          </a:stretch>
        </p:blipFill>
        <p:spPr>
          <a:xfrm>
            <a:off x="1983325" y="152400"/>
            <a:ext cx="5968858" cy="4838700"/>
          </a:xfrm>
          <a:prstGeom prst="rect">
            <a:avLst/>
          </a:prstGeom>
          <a:noFill/>
          <a:ln>
            <a:noFill/>
          </a:ln>
        </p:spPr>
      </p:pic>
      <p:sp>
        <p:nvSpPr>
          <p:cNvPr id="236" name="Google Shape;236;p22"/>
          <p:cNvSpPr/>
          <p:nvPr/>
        </p:nvSpPr>
        <p:spPr>
          <a:xfrm>
            <a:off x="263175" y="279400"/>
            <a:ext cx="1112700" cy="408600"/>
          </a:xfrm>
          <a:prstGeom prst="roundRect">
            <a:avLst>
              <a:gd name="adj" fmla="val 1145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txBox="1"/>
          <p:nvPr/>
        </p:nvSpPr>
        <p:spPr>
          <a:xfrm>
            <a:off x="193275" y="274150"/>
            <a:ext cx="1252500" cy="419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1600">
                <a:solidFill>
                  <a:schemeClr val="dk1"/>
                </a:solidFill>
                <a:latin typeface="Roboto"/>
                <a:ea typeface="Roboto"/>
                <a:cs typeface="Roboto"/>
                <a:sym typeface="Roboto"/>
              </a:rPr>
              <a:t>Driver</a:t>
            </a:r>
            <a:endParaRPr sz="16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p:nvPr/>
        </p:nvSpPr>
        <p:spPr>
          <a:xfrm>
            <a:off x="1133500" y="29470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50%</a:t>
            </a:r>
            <a:endParaRPr sz="1600" b="1">
              <a:solidFill>
                <a:schemeClr val="lt1"/>
              </a:solidFill>
              <a:latin typeface="Fira Sans Extra Condensed"/>
              <a:ea typeface="Fira Sans Extra Condensed"/>
              <a:cs typeface="Fira Sans Extra Condensed"/>
              <a:sym typeface="Fira Sans Extra Condensed"/>
            </a:endParaRPr>
          </a:p>
        </p:txBody>
      </p:sp>
      <p:sp>
        <p:nvSpPr>
          <p:cNvPr id="243" name="Google Shape;243;p23"/>
          <p:cNvSpPr txBox="1"/>
          <p:nvPr/>
        </p:nvSpPr>
        <p:spPr>
          <a:xfrm>
            <a:off x="1133500" y="34231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65%</a:t>
            </a:r>
            <a:endParaRPr sz="1600" b="1">
              <a:solidFill>
                <a:schemeClr val="lt1"/>
              </a:solidFill>
              <a:latin typeface="Fira Sans Extra Condensed"/>
              <a:ea typeface="Fira Sans Extra Condensed"/>
              <a:cs typeface="Fira Sans Extra Condensed"/>
              <a:sym typeface="Fira Sans Extra Condensed"/>
            </a:endParaRPr>
          </a:p>
        </p:txBody>
      </p:sp>
      <p:sp>
        <p:nvSpPr>
          <p:cNvPr id="244" name="Google Shape;244;p23"/>
          <p:cNvSpPr txBox="1"/>
          <p:nvPr/>
        </p:nvSpPr>
        <p:spPr>
          <a:xfrm>
            <a:off x="1133500" y="3899238"/>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60%</a:t>
            </a:r>
            <a:endParaRPr sz="1600" b="1">
              <a:solidFill>
                <a:schemeClr val="lt1"/>
              </a:solidFill>
              <a:latin typeface="Fira Sans Extra Condensed"/>
              <a:ea typeface="Fira Sans Extra Condensed"/>
              <a:cs typeface="Fira Sans Extra Condensed"/>
              <a:sym typeface="Fira Sans Extra Condensed"/>
            </a:endParaRPr>
          </a:p>
        </p:txBody>
      </p:sp>
      <p:sp>
        <p:nvSpPr>
          <p:cNvPr id="245" name="Google Shape;245;p23"/>
          <p:cNvSpPr txBox="1"/>
          <p:nvPr/>
        </p:nvSpPr>
        <p:spPr>
          <a:xfrm>
            <a:off x="1133500" y="4375363"/>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40%</a:t>
            </a:r>
            <a:endParaRPr sz="1600" b="1">
              <a:solidFill>
                <a:schemeClr val="lt1"/>
              </a:solidFill>
              <a:latin typeface="Fira Sans Extra Condensed"/>
              <a:ea typeface="Fira Sans Extra Condensed"/>
              <a:cs typeface="Fira Sans Extra Condensed"/>
              <a:sym typeface="Fira Sans Extra Condensed"/>
            </a:endParaRPr>
          </a:p>
        </p:txBody>
      </p:sp>
      <p:sp>
        <p:nvSpPr>
          <p:cNvPr id="246" name="Google Shape;246;p23"/>
          <p:cNvSpPr/>
          <p:nvPr/>
        </p:nvSpPr>
        <p:spPr>
          <a:xfrm rot="-5400000">
            <a:off x="-7500" y="718725"/>
            <a:ext cx="1259400" cy="330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47" name="Google Shape;247;p23"/>
          <p:cNvSpPr txBox="1"/>
          <p:nvPr/>
        </p:nvSpPr>
        <p:spPr>
          <a:xfrm rot="-5400000">
            <a:off x="119100" y="729875"/>
            <a:ext cx="10062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Execution</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pic>
        <p:nvPicPr>
          <p:cNvPr id="248" name="Google Shape;248;p23"/>
          <p:cNvPicPr preferRelativeResize="0"/>
          <p:nvPr/>
        </p:nvPicPr>
        <p:blipFill>
          <a:blip r:embed="rId3">
            <a:alphaModFix/>
          </a:blip>
          <a:stretch>
            <a:fillRect/>
          </a:stretch>
        </p:blipFill>
        <p:spPr>
          <a:xfrm>
            <a:off x="1314450" y="254025"/>
            <a:ext cx="6515101" cy="483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p:nvPr/>
        </p:nvSpPr>
        <p:spPr>
          <a:xfrm>
            <a:off x="1133500" y="29470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50%</a:t>
            </a:r>
            <a:endParaRPr sz="1600" b="1">
              <a:solidFill>
                <a:schemeClr val="lt1"/>
              </a:solidFill>
              <a:latin typeface="Fira Sans Extra Condensed"/>
              <a:ea typeface="Fira Sans Extra Condensed"/>
              <a:cs typeface="Fira Sans Extra Condensed"/>
              <a:sym typeface="Fira Sans Extra Condensed"/>
            </a:endParaRPr>
          </a:p>
        </p:txBody>
      </p:sp>
      <p:sp>
        <p:nvSpPr>
          <p:cNvPr id="254" name="Google Shape;254;p24"/>
          <p:cNvSpPr txBox="1"/>
          <p:nvPr/>
        </p:nvSpPr>
        <p:spPr>
          <a:xfrm>
            <a:off x="1133500" y="3423100"/>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65%</a:t>
            </a:r>
            <a:endParaRPr sz="1600" b="1">
              <a:solidFill>
                <a:schemeClr val="lt1"/>
              </a:solidFill>
              <a:latin typeface="Fira Sans Extra Condensed"/>
              <a:ea typeface="Fira Sans Extra Condensed"/>
              <a:cs typeface="Fira Sans Extra Condensed"/>
              <a:sym typeface="Fira Sans Extra Condensed"/>
            </a:endParaRPr>
          </a:p>
        </p:txBody>
      </p:sp>
      <p:sp>
        <p:nvSpPr>
          <p:cNvPr id="255" name="Google Shape;255;p24"/>
          <p:cNvSpPr txBox="1"/>
          <p:nvPr/>
        </p:nvSpPr>
        <p:spPr>
          <a:xfrm>
            <a:off x="1133500" y="3899238"/>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60%</a:t>
            </a:r>
            <a:endParaRPr sz="1600" b="1">
              <a:solidFill>
                <a:schemeClr val="lt1"/>
              </a:solidFill>
              <a:latin typeface="Fira Sans Extra Condensed"/>
              <a:ea typeface="Fira Sans Extra Condensed"/>
              <a:cs typeface="Fira Sans Extra Condensed"/>
              <a:sym typeface="Fira Sans Extra Condensed"/>
            </a:endParaRPr>
          </a:p>
        </p:txBody>
      </p:sp>
      <p:sp>
        <p:nvSpPr>
          <p:cNvPr id="256" name="Google Shape;256;p24"/>
          <p:cNvSpPr txBox="1"/>
          <p:nvPr/>
        </p:nvSpPr>
        <p:spPr>
          <a:xfrm>
            <a:off x="1133500" y="4375363"/>
            <a:ext cx="764400" cy="3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lt1"/>
                </a:solidFill>
                <a:latin typeface="Fira Sans Extra Condensed"/>
                <a:ea typeface="Fira Sans Extra Condensed"/>
                <a:cs typeface="Fira Sans Extra Condensed"/>
                <a:sym typeface="Fira Sans Extra Condensed"/>
              </a:rPr>
              <a:t>40%</a:t>
            </a:r>
            <a:endParaRPr sz="1600" b="1">
              <a:solidFill>
                <a:schemeClr val="lt1"/>
              </a:solidFill>
              <a:latin typeface="Fira Sans Extra Condensed"/>
              <a:ea typeface="Fira Sans Extra Condensed"/>
              <a:cs typeface="Fira Sans Extra Condensed"/>
              <a:sym typeface="Fira Sans Extra Condensed"/>
            </a:endParaRPr>
          </a:p>
        </p:txBody>
      </p:sp>
      <p:sp>
        <p:nvSpPr>
          <p:cNvPr id="257" name="Google Shape;257;p24"/>
          <p:cNvSpPr/>
          <p:nvPr/>
        </p:nvSpPr>
        <p:spPr>
          <a:xfrm rot="-5400000">
            <a:off x="-7500" y="718725"/>
            <a:ext cx="1259400" cy="330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lt1"/>
              </a:solidFill>
              <a:latin typeface="Fira Sans Extra Condensed Medium"/>
              <a:ea typeface="Fira Sans Extra Condensed Medium"/>
              <a:cs typeface="Fira Sans Extra Condensed Medium"/>
              <a:sym typeface="Fira Sans Extra Condensed Medium"/>
            </a:endParaRPr>
          </a:p>
        </p:txBody>
      </p:sp>
      <p:sp>
        <p:nvSpPr>
          <p:cNvPr id="258" name="Google Shape;258;p24"/>
          <p:cNvSpPr txBox="1"/>
          <p:nvPr/>
        </p:nvSpPr>
        <p:spPr>
          <a:xfrm rot="-5400000">
            <a:off x="119100" y="729875"/>
            <a:ext cx="10062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Fira Sans Extra Condensed SemiBold"/>
                <a:ea typeface="Fira Sans Extra Condensed SemiBold"/>
                <a:cs typeface="Fira Sans Extra Condensed SemiBold"/>
                <a:sym typeface="Fira Sans Extra Condensed SemiBold"/>
              </a:rPr>
              <a:t>Execution</a:t>
            </a:r>
            <a:endParaRPr sz="1600">
              <a:solidFill>
                <a:schemeClr val="lt1"/>
              </a:solidFill>
              <a:latin typeface="Fira Sans Extra Condensed SemiBold"/>
              <a:ea typeface="Fira Sans Extra Condensed SemiBold"/>
              <a:cs typeface="Fira Sans Extra Condensed SemiBold"/>
              <a:sym typeface="Fira Sans Extra Condensed SemiBold"/>
            </a:endParaRPr>
          </a:p>
        </p:txBody>
      </p:sp>
      <p:pic>
        <p:nvPicPr>
          <p:cNvPr id="259" name="Google Shape;259;p24"/>
          <p:cNvPicPr preferRelativeResize="0"/>
          <p:nvPr/>
        </p:nvPicPr>
        <p:blipFill>
          <a:blip r:embed="rId3">
            <a:alphaModFix/>
          </a:blip>
          <a:stretch>
            <a:fillRect/>
          </a:stretch>
        </p:blipFill>
        <p:spPr>
          <a:xfrm>
            <a:off x="1494692" y="0"/>
            <a:ext cx="615461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p:nvPr/>
        </p:nvSpPr>
        <p:spPr>
          <a:xfrm rot="-5400000">
            <a:off x="-1443875" y="2228625"/>
            <a:ext cx="4540200" cy="696900"/>
          </a:xfrm>
          <a:prstGeom prst="round2SameRect">
            <a:avLst>
              <a:gd name="adj1" fmla="val 17662"/>
              <a:gd name="adj2"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txBox="1"/>
          <p:nvPr/>
        </p:nvSpPr>
        <p:spPr>
          <a:xfrm>
            <a:off x="6654325" y="1306900"/>
            <a:ext cx="1781700" cy="52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Roboto"/>
                <a:ea typeface="Roboto"/>
                <a:cs typeface="Roboto"/>
                <a:sym typeface="Roboto"/>
              </a:rPr>
              <a:t>Venus is the second planet from the Sun</a:t>
            </a:r>
            <a:endParaRPr sz="1200">
              <a:solidFill>
                <a:srgbClr val="FFFFFF"/>
              </a:solidFill>
              <a:latin typeface="Roboto"/>
              <a:ea typeface="Roboto"/>
              <a:cs typeface="Roboto"/>
              <a:sym typeface="Roboto"/>
            </a:endParaRPr>
          </a:p>
        </p:txBody>
      </p:sp>
      <p:sp>
        <p:nvSpPr>
          <p:cNvPr id="266" name="Google Shape;266;p25"/>
          <p:cNvSpPr txBox="1"/>
          <p:nvPr/>
        </p:nvSpPr>
        <p:spPr>
          <a:xfrm>
            <a:off x="6680725" y="1882950"/>
            <a:ext cx="1755300" cy="54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Roboto"/>
                <a:ea typeface="Roboto"/>
                <a:cs typeface="Roboto"/>
                <a:sym typeface="Roboto"/>
              </a:rPr>
              <a:t>Despite being red, Mars is a cold planet</a:t>
            </a:r>
            <a:endParaRPr sz="1200">
              <a:solidFill>
                <a:srgbClr val="FFFFFF"/>
              </a:solidFill>
              <a:latin typeface="Roboto"/>
              <a:ea typeface="Roboto"/>
              <a:cs typeface="Roboto"/>
              <a:sym typeface="Roboto"/>
            </a:endParaRPr>
          </a:p>
        </p:txBody>
      </p:sp>
      <p:sp>
        <p:nvSpPr>
          <p:cNvPr id="267" name="Google Shape;267;p25"/>
          <p:cNvSpPr txBox="1"/>
          <p:nvPr/>
        </p:nvSpPr>
        <p:spPr>
          <a:xfrm>
            <a:off x="6672025" y="2468538"/>
            <a:ext cx="1764000" cy="52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Roboto"/>
                <a:ea typeface="Roboto"/>
                <a:cs typeface="Roboto"/>
                <a:sym typeface="Roboto"/>
              </a:rPr>
              <a:t>Mercury is the closest planet to the Sun</a:t>
            </a:r>
            <a:endParaRPr sz="1200">
              <a:solidFill>
                <a:srgbClr val="FFFFFF"/>
              </a:solidFill>
              <a:latin typeface="Roboto"/>
              <a:ea typeface="Roboto"/>
              <a:cs typeface="Roboto"/>
              <a:sym typeface="Roboto"/>
            </a:endParaRPr>
          </a:p>
        </p:txBody>
      </p:sp>
      <p:sp>
        <p:nvSpPr>
          <p:cNvPr id="268" name="Google Shape;268;p25"/>
          <p:cNvSpPr txBox="1"/>
          <p:nvPr/>
        </p:nvSpPr>
        <p:spPr>
          <a:xfrm>
            <a:off x="6724825" y="4192063"/>
            <a:ext cx="1711200" cy="54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FFFFFF"/>
                </a:solidFill>
                <a:latin typeface="Roboto"/>
                <a:ea typeface="Roboto"/>
                <a:cs typeface="Roboto"/>
                <a:sym typeface="Roboto"/>
              </a:rPr>
              <a:t>Venus has a really beautiful name </a:t>
            </a:r>
            <a:endParaRPr sz="1200">
              <a:solidFill>
                <a:srgbClr val="FFFFFF"/>
              </a:solidFill>
              <a:latin typeface="Roboto"/>
              <a:ea typeface="Roboto"/>
              <a:cs typeface="Roboto"/>
              <a:sym typeface="Roboto"/>
            </a:endParaRPr>
          </a:p>
        </p:txBody>
      </p:sp>
      <p:sp>
        <p:nvSpPr>
          <p:cNvPr id="269" name="Google Shape;269;p25"/>
          <p:cNvSpPr/>
          <p:nvPr/>
        </p:nvSpPr>
        <p:spPr>
          <a:xfrm>
            <a:off x="5611971" y="2545200"/>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5"/>
          <p:cNvGrpSpPr/>
          <p:nvPr/>
        </p:nvGrpSpPr>
        <p:grpSpPr>
          <a:xfrm>
            <a:off x="5596019" y="1414089"/>
            <a:ext cx="351786" cy="326274"/>
            <a:chOff x="-62511900" y="4129100"/>
            <a:chExt cx="304050" cy="282000"/>
          </a:xfrm>
        </p:grpSpPr>
        <p:sp>
          <p:nvSpPr>
            <p:cNvPr id="271" name="Google Shape;271;p25"/>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5"/>
          <p:cNvGrpSpPr/>
          <p:nvPr/>
        </p:nvGrpSpPr>
        <p:grpSpPr>
          <a:xfrm>
            <a:off x="5580530" y="1969044"/>
            <a:ext cx="382765" cy="367810"/>
            <a:chOff x="-62890750" y="3747425"/>
            <a:chExt cx="330825" cy="317900"/>
          </a:xfrm>
        </p:grpSpPr>
        <p:sp>
          <p:nvSpPr>
            <p:cNvPr id="277" name="Google Shape;277;p25"/>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5"/>
          <p:cNvGrpSpPr/>
          <p:nvPr/>
        </p:nvGrpSpPr>
        <p:grpSpPr>
          <a:xfrm>
            <a:off x="5601626" y="4273007"/>
            <a:ext cx="340573" cy="339271"/>
            <a:chOff x="2085450" y="842250"/>
            <a:chExt cx="483700" cy="481850"/>
          </a:xfrm>
        </p:grpSpPr>
        <p:sp>
          <p:nvSpPr>
            <p:cNvPr id="292" name="Google Shape;292;p2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3" name="Google Shape;293;p2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4" name="Google Shape;294;p2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5" name="Google Shape;295;p25"/>
          <p:cNvSpPr/>
          <p:nvPr/>
        </p:nvSpPr>
        <p:spPr>
          <a:xfrm>
            <a:off x="5597803" y="3131037"/>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txBox="1"/>
          <p:nvPr/>
        </p:nvSpPr>
        <p:spPr>
          <a:xfrm rot="-5400000">
            <a:off x="-306575" y="2271300"/>
            <a:ext cx="2169600" cy="60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lt1"/>
                </a:solidFill>
                <a:latin typeface="Fira Sans Extra Condensed SemiBold"/>
                <a:ea typeface="Fira Sans Extra Condensed SemiBold"/>
                <a:cs typeface="Fira Sans Extra Condensed SemiBold"/>
                <a:sym typeface="Fira Sans Extra Condensed SemiBold"/>
              </a:rPr>
              <a:t>Conclusion</a:t>
            </a:r>
            <a:endParaRPr sz="34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97" name="Google Shape;297;p25"/>
          <p:cNvSpPr txBox="1"/>
          <p:nvPr/>
        </p:nvSpPr>
        <p:spPr>
          <a:xfrm>
            <a:off x="1652100" y="1525200"/>
            <a:ext cx="68367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chemeClr val="dk1"/>
                </a:solidFill>
              </a:rPr>
              <a:t>Ce projet était une opportunité qui nous a poussé à donner le maximum et bien exploiter nos connaissances sur le Big data .</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 sz="1500">
                <a:solidFill>
                  <a:schemeClr val="dk1"/>
                </a:solidFill>
              </a:rPr>
              <a:t>Nous tenons aussi tous à remercier notre prof Mme.Soussi pour ses efforts et son aide ainsi que pour nous avoir donné l’opportunité de pratiquer les outils acquis et de développer nos connaissances en ce module.</a:t>
            </a:r>
            <a:endParaRPr>
              <a:latin typeface="Roboto"/>
              <a:ea typeface="Roboto"/>
              <a:cs typeface="Roboto"/>
              <a:sym typeface="Roboto"/>
            </a:endParaRPr>
          </a:p>
        </p:txBody>
      </p:sp>
      <p:sp>
        <p:nvSpPr>
          <p:cNvPr id="298" name="Google Shape;298;p25"/>
          <p:cNvSpPr txBox="1"/>
          <p:nvPr/>
        </p:nvSpPr>
        <p:spPr>
          <a:xfrm>
            <a:off x="2189475" y="573425"/>
            <a:ext cx="500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a:spLocks noGrp="1"/>
          </p:cNvSpPr>
          <p:nvPr>
            <p:ph type="title"/>
          </p:nvPr>
        </p:nvSpPr>
        <p:spPr>
          <a:xfrm>
            <a:off x="490250" y="1394550"/>
            <a:ext cx="8029200" cy="235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5"/>
                </a:solidFill>
              </a:rPr>
              <a:t>Merci de votre attention</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a:spLocks noGrp="1"/>
          </p:cNvSpPr>
          <p:nvPr>
            <p:ph type="title"/>
          </p:nvPr>
        </p:nvSpPr>
        <p:spPr>
          <a:xfrm>
            <a:off x="457200" y="269350"/>
            <a:ext cx="8229600" cy="6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Sommaire</a:t>
            </a:r>
            <a:endParaRPr>
              <a:solidFill>
                <a:schemeClr val="dk1"/>
              </a:solidFill>
            </a:endParaRPr>
          </a:p>
          <a:p>
            <a:pPr marL="0" lvl="0" indent="0" algn="ctr" rtl="0">
              <a:spcBef>
                <a:spcPts val="0"/>
              </a:spcBef>
              <a:spcAft>
                <a:spcPts val="0"/>
              </a:spcAft>
              <a:buNone/>
            </a:pPr>
            <a:endParaRPr/>
          </a:p>
        </p:txBody>
      </p:sp>
      <p:sp>
        <p:nvSpPr>
          <p:cNvPr id="98" name="Google Shape;98;p14"/>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a:solidFill>
                  <a:schemeClr val="accent2"/>
                </a:solidFill>
                <a:latin typeface="Fira Sans Extra Condensed"/>
                <a:ea typeface="Fira Sans Extra Condensed"/>
                <a:cs typeface="Fira Sans Extra Condensed"/>
                <a:sym typeface="Fira Sans Extra Condensed"/>
              </a:rPr>
              <a:t>Introduction et l’objectif</a:t>
            </a:r>
            <a:endParaRPr sz="1600" b="1">
              <a:solidFill>
                <a:schemeClr val="accent2"/>
              </a:solidFill>
              <a:latin typeface="Fira Sans Extra Condensed"/>
              <a:ea typeface="Fira Sans Extra Condensed"/>
              <a:cs typeface="Fira Sans Extra Condensed"/>
              <a:sym typeface="Fira Sans Extra Condensed"/>
            </a:endParaRPr>
          </a:p>
        </p:txBody>
      </p:sp>
      <p:sp>
        <p:nvSpPr>
          <p:cNvPr id="105" name="Google Shape;105;p14"/>
          <p:cNvSpPr txBox="1"/>
          <p:nvPr/>
        </p:nvSpPr>
        <p:spPr>
          <a:xfrm>
            <a:off x="685800" y="21799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Data et code source</a:t>
            </a:r>
            <a:endParaRPr sz="1600" b="1">
              <a:solidFill>
                <a:schemeClr val="accent6"/>
              </a:solidFill>
              <a:latin typeface="Fira Sans Extra Condensed"/>
              <a:ea typeface="Fira Sans Extra Condensed"/>
              <a:cs typeface="Fira Sans Extra Condensed"/>
              <a:sym typeface="Fira Sans Extra Condensed"/>
            </a:endParaRPr>
          </a:p>
        </p:txBody>
      </p:sp>
      <p:sp>
        <p:nvSpPr>
          <p:cNvPr id="106" name="Google Shape;106;p14"/>
          <p:cNvSpPr txBox="1"/>
          <p:nvPr/>
        </p:nvSpPr>
        <p:spPr>
          <a:xfrm>
            <a:off x="5485800" y="3003250"/>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l’exécution</a:t>
            </a:r>
            <a:endParaRPr sz="1600" b="1">
              <a:solidFill>
                <a:schemeClr val="accent4"/>
              </a:solidFill>
              <a:latin typeface="Fira Sans Extra Condensed"/>
              <a:ea typeface="Fira Sans Extra Condensed"/>
              <a:cs typeface="Fira Sans Extra Condensed"/>
              <a:sym typeface="Fira Sans Extra Condensed"/>
            </a:endParaRPr>
          </a:p>
        </p:txBody>
      </p:sp>
      <p:sp>
        <p:nvSpPr>
          <p:cNvPr id="107" name="Google Shape;107;p14"/>
          <p:cNvSpPr txBox="1"/>
          <p:nvPr/>
        </p:nvSpPr>
        <p:spPr>
          <a:xfrm>
            <a:off x="685800" y="3856450"/>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Conclusion</a:t>
            </a:r>
            <a:endParaRPr sz="1600" b="1">
              <a:solidFill>
                <a:schemeClr val="accent5"/>
              </a:solidFill>
              <a:latin typeface="Fira Sans Extra Condensed"/>
              <a:ea typeface="Fira Sans Extra Condensed"/>
              <a:cs typeface="Fira Sans Extra Condensed"/>
              <a:sym typeface="Fira Sans Extra Condensed"/>
            </a:endParaRPr>
          </a:p>
        </p:txBody>
      </p:sp>
      <p:grpSp>
        <p:nvGrpSpPr>
          <p:cNvPr id="108" name="Google Shape;108;p14"/>
          <p:cNvGrpSpPr/>
          <p:nvPr/>
        </p:nvGrpSpPr>
        <p:grpSpPr>
          <a:xfrm>
            <a:off x="4944496" y="2377602"/>
            <a:ext cx="219345" cy="227301"/>
            <a:chOff x="3357325" y="2093500"/>
            <a:chExt cx="311525" cy="322825"/>
          </a:xfrm>
        </p:grpSpPr>
        <p:sp>
          <p:nvSpPr>
            <p:cNvPr id="109" name="Google Shape;109;p1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 name="Google Shape;110;p1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 name="Google Shape;111;p1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2" name="Google Shape;112;p14"/>
          <p:cNvGrpSpPr/>
          <p:nvPr/>
        </p:nvGrpSpPr>
        <p:grpSpPr>
          <a:xfrm>
            <a:off x="4862792" y="3973506"/>
            <a:ext cx="382765" cy="367810"/>
            <a:chOff x="-62890750" y="3747425"/>
            <a:chExt cx="330825" cy="317900"/>
          </a:xfrm>
        </p:grpSpPr>
        <p:sp>
          <p:nvSpPr>
            <p:cNvPr id="113" name="Google Shape;113;p14"/>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 name="Google Shape;127;p14"/>
          <p:cNvPicPr preferRelativeResize="0"/>
          <p:nvPr/>
        </p:nvPicPr>
        <p:blipFill>
          <a:blip r:embed="rId3">
            <a:alphaModFix/>
          </a:blip>
          <a:stretch>
            <a:fillRect/>
          </a:stretch>
        </p:blipFill>
        <p:spPr>
          <a:xfrm>
            <a:off x="3854900" y="1382075"/>
            <a:ext cx="469850" cy="469850"/>
          </a:xfrm>
          <a:prstGeom prst="rect">
            <a:avLst/>
          </a:prstGeom>
          <a:noFill/>
          <a:ln>
            <a:noFill/>
          </a:ln>
        </p:spPr>
      </p:pic>
      <p:pic>
        <p:nvPicPr>
          <p:cNvPr id="128" name="Google Shape;128;p14"/>
          <p:cNvPicPr preferRelativeResize="0"/>
          <p:nvPr/>
        </p:nvPicPr>
        <p:blipFill>
          <a:blip r:embed="rId4">
            <a:alphaModFix/>
          </a:blip>
          <a:stretch>
            <a:fillRect/>
          </a:stretch>
        </p:blipFill>
        <p:spPr>
          <a:xfrm>
            <a:off x="3854900" y="3082797"/>
            <a:ext cx="469850" cy="4620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300" b="1">
              <a:solidFill>
                <a:schemeClr val="accent2"/>
              </a:solidFill>
            </a:endParaRPr>
          </a:p>
          <a:p>
            <a:pPr marL="0" lvl="0" indent="0" algn="l" rtl="0">
              <a:spcBef>
                <a:spcPts val="0"/>
              </a:spcBef>
              <a:spcAft>
                <a:spcPts val="0"/>
              </a:spcAft>
              <a:buClr>
                <a:schemeClr val="dk1"/>
              </a:buClr>
              <a:buSzPts val="1100"/>
              <a:buFont typeface="Arial"/>
              <a:buNone/>
            </a:pPr>
            <a:r>
              <a:rPr lang="en" sz="2300" b="1">
                <a:solidFill>
                  <a:schemeClr val="accent6"/>
                </a:solidFill>
              </a:rPr>
              <a:t>Introduction &amp; Objectif</a:t>
            </a:r>
            <a:endParaRPr sz="2300" b="1">
              <a:solidFill>
                <a:schemeClr val="accent6"/>
              </a:solidFill>
            </a:endParaRPr>
          </a:p>
          <a:p>
            <a:pPr marL="0" lvl="0" indent="0" algn="l" rtl="0">
              <a:spcBef>
                <a:spcPts val="0"/>
              </a:spcBef>
              <a:spcAft>
                <a:spcPts val="0"/>
              </a:spcAft>
              <a:buNone/>
            </a:pPr>
            <a:endParaRPr>
              <a:solidFill>
                <a:schemeClr val="dk1"/>
              </a:solidFill>
            </a:endParaRPr>
          </a:p>
        </p:txBody>
      </p:sp>
      <p:sp>
        <p:nvSpPr>
          <p:cNvPr id="134" name="Google Shape;134;p15"/>
          <p:cNvSpPr/>
          <p:nvPr/>
        </p:nvSpPr>
        <p:spPr>
          <a:xfrm>
            <a:off x="6690125" y="1447546"/>
            <a:ext cx="2073000" cy="21378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5"/>
          <p:cNvGrpSpPr/>
          <p:nvPr/>
        </p:nvGrpSpPr>
        <p:grpSpPr>
          <a:xfrm>
            <a:off x="7406575" y="2196408"/>
            <a:ext cx="640090" cy="640086"/>
            <a:chOff x="-2571737" y="2403625"/>
            <a:chExt cx="292225" cy="291425"/>
          </a:xfrm>
        </p:grpSpPr>
        <p:sp>
          <p:nvSpPr>
            <p:cNvPr id="136" name="Google Shape;136;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5"/>
          <p:cNvSpPr/>
          <p:nvPr/>
        </p:nvSpPr>
        <p:spPr>
          <a:xfrm>
            <a:off x="6556425" y="293320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 Big Data</a:t>
            </a:r>
            <a:endParaRPr sz="1900" b="1">
              <a:solidFill>
                <a:schemeClr val="dk1"/>
              </a:solidFill>
              <a:latin typeface="Fira Sans Extra Condensed"/>
              <a:ea typeface="Fira Sans Extra Condensed"/>
              <a:cs typeface="Fira Sans Extra Condensed"/>
              <a:sym typeface="Fira Sans Extra Condensed"/>
            </a:endParaRPr>
          </a:p>
        </p:txBody>
      </p:sp>
      <p:sp>
        <p:nvSpPr>
          <p:cNvPr id="144" name="Google Shape;144;p15"/>
          <p:cNvSpPr txBox="1"/>
          <p:nvPr/>
        </p:nvSpPr>
        <p:spPr>
          <a:xfrm>
            <a:off x="538675" y="1346700"/>
            <a:ext cx="57516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highlight>
                  <a:srgbClr val="FFFFFF"/>
                </a:highlight>
                <a:latin typeface="Roboto"/>
                <a:ea typeface="Roboto"/>
                <a:cs typeface="Roboto"/>
                <a:sym typeface="Roboto"/>
              </a:rPr>
              <a:t>  Le </a:t>
            </a:r>
            <a:r>
              <a:rPr lang="en" sz="1600" i="1">
                <a:solidFill>
                  <a:schemeClr val="dk1"/>
                </a:solidFill>
                <a:highlight>
                  <a:srgbClr val="FFFFFF"/>
                </a:highlight>
                <a:latin typeface="Roboto"/>
                <a:ea typeface="Roboto"/>
                <a:cs typeface="Roboto"/>
                <a:sym typeface="Roboto"/>
              </a:rPr>
              <a:t>big data</a:t>
            </a:r>
            <a:r>
              <a:rPr lang="en" sz="1600">
                <a:solidFill>
                  <a:schemeClr val="dk1"/>
                </a:solidFill>
                <a:highlight>
                  <a:srgbClr val="FFFFFF"/>
                </a:highlight>
                <a:latin typeface="Roboto"/>
                <a:ea typeface="Roboto"/>
                <a:cs typeface="Roboto"/>
                <a:sym typeface="Roboto"/>
              </a:rPr>
              <a:t> ou les données massives, désigne les ressources d’informations dont les caractéristiques en termes de volume, de vélocité et de variété imposent l’utilisation de technologies et de méthodes analytiques particulières pour créer de la valeur, et qui dépassent en général les capacités d'une seule et unique machine et nécessitent des traitements parallélisés.</a:t>
            </a:r>
            <a:endParaRPr sz="16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60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600">
                <a:solidFill>
                  <a:schemeClr val="dk1"/>
                </a:solidFill>
                <a:highlight>
                  <a:srgbClr val="FFFFFF"/>
                </a:highlight>
                <a:latin typeface="Roboto"/>
                <a:ea typeface="Roboto"/>
                <a:cs typeface="Roboto"/>
                <a:sym typeface="Roboto"/>
              </a:rPr>
              <a:t>  Kaggle fournit un ensemble de statistiques sur les tendances des vidéos sur YouTube. Ce projet analyse les statistiques et utilise un programme Hadoop MapReduce qui fournit la vidéo la plus aimée, la plus vue et la plus détestée dans chaque catégorie sur YouTube.</a:t>
            </a:r>
            <a:endParaRPr sz="160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300" b="1">
                <a:solidFill>
                  <a:schemeClr val="accent6"/>
                </a:solidFill>
              </a:rPr>
              <a:t>Data &amp; code source</a:t>
            </a:r>
            <a:endParaRPr sz="3700">
              <a:solidFill>
                <a:schemeClr val="dk1"/>
              </a:solidFill>
            </a:endParaRPr>
          </a:p>
        </p:txBody>
      </p:sp>
      <p:sp>
        <p:nvSpPr>
          <p:cNvPr id="150" name="Google Shape;150;p16"/>
          <p:cNvSpPr/>
          <p:nvPr/>
        </p:nvSpPr>
        <p:spPr>
          <a:xfrm>
            <a:off x="7716443" y="2211932"/>
            <a:ext cx="30" cy="1043"/>
          </a:xfrm>
          <a:custGeom>
            <a:avLst/>
            <a:gdLst/>
            <a:ahLst/>
            <a:cxnLst/>
            <a:rect l="l" t="t" r="r" b="b"/>
            <a:pathLst>
              <a:path w="1" h="36" extrusionOk="0">
                <a:moveTo>
                  <a:pt x="1" y="36"/>
                </a:moveTo>
                <a:lnTo>
                  <a:pt x="1" y="0"/>
                </a:lnTo>
                <a:lnTo>
                  <a:pt x="1" y="3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7656732" y="2106338"/>
            <a:ext cx="6306" cy="10166"/>
          </a:xfrm>
          <a:custGeom>
            <a:avLst/>
            <a:gdLst/>
            <a:ahLst/>
            <a:cxnLst/>
            <a:rect l="l" t="t" r="r" b="b"/>
            <a:pathLst>
              <a:path w="211" h="351" extrusionOk="0">
                <a:moveTo>
                  <a:pt x="211" y="351"/>
                </a:moveTo>
                <a:lnTo>
                  <a:pt x="0" y="0"/>
                </a:lnTo>
                <a:lnTo>
                  <a:pt x="211" y="351"/>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7663008" y="2117488"/>
            <a:ext cx="6336" cy="10195"/>
          </a:xfrm>
          <a:custGeom>
            <a:avLst/>
            <a:gdLst/>
            <a:ahLst/>
            <a:cxnLst/>
            <a:rect l="l" t="t" r="r" b="b"/>
            <a:pathLst>
              <a:path w="212" h="352" extrusionOk="0">
                <a:moveTo>
                  <a:pt x="211" y="352"/>
                </a:moveTo>
                <a:lnTo>
                  <a:pt x="1" y="1"/>
                </a:lnTo>
                <a:lnTo>
                  <a:pt x="211" y="352"/>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6972535" y="1606779"/>
            <a:ext cx="675819" cy="487410"/>
          </a:xfrm>
          <a:custGeom>
            <a:avLst/>
            <a:gdLst/>
            <a:ahLst/>
            <a:cxnLst/>
            <a:rect l="l" t="t" r="r" b="b"/>
            <a:pathLst>
              <a:path w="22614" h="16829" extrusionOk="0">
                <a:moveTo>
                  <a:pt x="22614" y="16829"/>
                </a:moveTo>
                <a:lnTo>
                  <a:pt x="21948" y="15812"/>
                </a:lnTo>
                <a:lnTo>
                  <a:pt x="20300" y="13533"/>
                </a:lnTo>
                <a:lnTo>
                  <a:pt x="18302" y="11079"/>
                </a:lnTo>
                <a:lnTo>
                  <a:pt x="15883" y="8590"/>
                </a:lnTo>
                <a:lnTo>
                  <a:pt x="13078" y="6171"/>
                </a:lnTo>
                <a:lnTo>
                  <a:pt x="9852" y="3927"/>
                </a:lnTo>
                <a:lnTo>
                  <a:pt x="6241" y="2034"/>
                </a:lnTo>
                <a:lnTo>
                  <a:pt x="2174" y="526"/>
                </a:lnTo>
                <a:lnTo>
                  <a:pt x="1" y="0"/>
                </a:lnTo>
                <a:lnTo>
                  <a:pt x="1" y="0"/>
                </a:lnTo>
                <a:lnTo>
                  <a:pt x="2174" y="526"/>
                </a:lnTo>
                <a:lnTo>
                  <a:pt x="6241" y="2034"/>
                </a:lnTo>
                <a:lnTo>
                  <a:pt x="9852" y="3927"/>
                </a:lnTo>
                <a:lnTo>
                  <a:pt x="13078" y="6171"/>
                </a:lnTo>
                <a:lnTo>
                  <a:pt x="15883" y="8590"/>
                </a:lnTo>
                <a:lnTo>
                  <a:pt x="18302" y="11079"/>
                </a:lnTo>
                <a:lnTo>
                  <a:pt x="20300" y="13533"/>
                </a:lnTo>
                <a:lnTo>
                  <a:pt x="21948" y="15812"/>
                </a:lnTo>
                <a:lnTo>
                  <a:pt x="22614" y="16829"/>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7669314" y="2127653"/>
            <a:ext cx="30393" cy="51814"/>
          </a:xfrm>
          <a:custGeom>
            <a:avLst/>
            <a:gdLst/>
            <a:ahLst/>
            <a:cxnLst/>
            <a:rect l="l" t="t" r="r" b="b"/>
            <a:pathLst>
              <a:path w="1017" h="1789" extrusionOk="0">
                <a:moveTo>
                  <a:pt x="1017" y="1789"/>
                </a:moveTo>
                <a:lnTo>
                  <a:pt x="596" y="1017"/>
                </a:lnTo>
                <a:lnTo>
                  <a:pt x="0" y="1"/>
                </a:lnTo>
                <a:lnTo>
                  <a:pt x="596" y="1017"/>
                </a:lnTo>
                <a:lnTo>
                  <a:pt x="1017" y="1789"/>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7648334" y="2094145"/>
            <a:ext cx="7382" cy="11208"/>
          </a:xfrm>
          <a:custGeom>
            <a:avLst/>
            <a:gdLst/>
            <a:ahLst/>
            <a:cxnLst/>
            <a:rect l="l" t="t" r="r" b="b"/>
            <a:pathLst>
              <a:path w="247" h="387" extrusionOk="0">
                <a:moveTo>
                  <a:pt x="246" y="386"/>
                </a:moveTo>
                <a:lnTo>
                  <a:pt x="1" y="1"/>
                </a:lnTo>
                <a:lnTo>
                  <a:pt x="246" y="38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7703891" y="2187575"/>
            <a:ext cx="2122" cy="4084"/>
          </a:xfrm>
          <a:custGeom>
            <a:avLst/>
            <a:gdLst/>
            <a:ahLst/>
            <a:cxnLst/>
            <a:rect l="l" t="t" r="r" b="b"/>
            <a:pathLst>
              <a:path w="71" h="141" extrusionOk="0">
                <a:moveTo>
                  <a:pt x="70" y="140"/>
                </a:moveTo>
                <a:lnTo>
                  <a:pt x="0" y="0"/>
                </a:lnTo>
                <a:lnTo>
                  <a:pt x="70" y="14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709121" y="2198725"/>
            <a:ext cx="2122" cy="3070"/>
          </a:xfrm>
          <a:custGeom>
            <a:avLst/>
            <a:gdLst/>
            <a:ahLst/>
            <a:cxnLst/>
            <a:rect l="l" t="t" r="r" b="b"/>
            <a:pathLst>
              <a:path w="71" h="106" extrusionOk="0">
                <a:moveTo>
                  <a:pt x="70" y="106"/>
                </a:moveTo>
                <a:lnTo>
                  <a:pt x="0" y="1"/>
                </a:lnTo>
                <a:lnTo>
                  <a:pt x="70" y="10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7707029" y="2192643"/>
            <a:ext cx="2122" cy="4084"/>
          </a:xfrm>
          <a:custGeom>
            <a:avLst/>
            <a:gdLst/>
            <a:ahLst/>
            <a:cxnLst/>
            <a:rect l="l" t="t" r="r" b="b"/>
            <a:pathLst>
              <a:path w="71" h="141" extrusionOk="0">
                <a:moveTo>
                  <a:pt x="70" y="141"/>
                </a:moveTo>
                <a:lnTo>
                  <a:pt x="0" y="0"/>
                </a:lnTo>
                <a:lnTo>
                  <a:pt x="70" y="141"/>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7712259" y="2203822"/>
            <a:ext cx="1076" cy="2056"/>
          </a:xfrm>
          <a:custGeom>
            <a:avLst/>
            <a:gdLst/>
            <a:ahLst/>
            <a:cxnLst/>
            <a:rect l="l" t="t" r="r" b="b"/>
            <a:pathLst>
              <a:path w="36" h="71" extrusionOk="0">
                <a:moveTo>
                  <a:pt x="36" y="70"/>
                </a:moveTo>
                <a:lnTo>
                  <a:pt x="1" y="0"/>
                </a:lnTo>
                <a:lnTo>
                  <a:pt x="36"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7715397" y="2209904"/>
            <a:ext cx="30" cy="2056"/>
          </a:xfrm>
          <a:custGeom>
            <a:avLst/>
            <a:gdLst/>
            <a:ahLst/>
            <a:cxnLst/>
            <a:rect l="l" t="t" r="r" b="b"/>
            <a:pathLst>
              <a:path w="1" h="71" extrusionOk="0">
                <a:moveTo>
                  <a:pt x="1" y="70"/>
                </a:moveTo>
                <a:lnTo>
                  <a:pt x="1" y="0"/>
                </a:lnTo>
                <a:lnTo>
                  <a:pt x="1"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7699678" y="2180450"/>
            <a:ext cx="3168" cy="5097"/>
          </a:xfrm>
          <a:custGeom>
            <a:avLst/>
            <a:gdLst/>
            <a:ahLst/>
            <a:cxnLst/>
            <a:rect l="l" t="t" r="r" b="b"/>
            <a:pathLst>
              <a:path w="106" h="176" extrusionOk="0">
                <a:moveTo>
                  <a:pt x="106" y="176"/>
                </a:moveTo>
                <a:lnTo>
                  <a:pt x="1" y="1"/>
                </a:lnTo>
                <a:lnTo>
                  <a:pt x="106" y="176"/>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7713305" y="2207877"/>
            <a:ext cx="1076" cy="2056"/>
          </a:xfrm>
          <a:custGeom>
            <a:avLst/>
            <a:gdLst/>
            <a:ahLst/>
            <a:cxnLst/>
            <a:rect l="l" t="t" r="r" b="b"/>
            <a:pathLst>
              <a:path w="36" h="71" extrusionOk="0">
                <a:moveTo>
                  <a:pt x="36" y="70"/>
                </a:moveTo>
                <a:lnTo>
                  <a:pt x="1" y="0"/>
                </a:lnTo>
                <a:lnTo>
                  <a:pt x="36" y="70"/>
                </a:lnTo>
                <a:close/>
              </a:path>
            </a:pathLst>
          </a:custGeom>
          <a:solidFill>
            <a:srgbClr val="00AB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6972535" y="1438223"/>
            <a:ext cx="1946739" cy="1299750"/>
          </a:xfrm>
          <a:custGeom>
            <a:avLst/>
            <a:gdLst/>
            <a:ahLst/>
            <a:cxnLst/>
            <a:rect l="l" t="t" r="r" b="b"/>
            <a:pathLst>
              <a:path w="65141" h="44877" extrusionOk="0">
                <a:moveTo>
                  <a:pt x="20616" y="0"/>
                </a:moveTo>
                <a:lnTo>
                  <a:pt x="15953" y="456"/>
                </a:lnTo>
                <a:lnTo>
                  <a:pt x="11290" y="1368"/>
                </a:lnTo>
                <a:lnTo>
                  <a:pt x="6697" y="2770"/>
                </a:lnTo>
                <a:lnTo>
                  <a:pt x="2174" y="4663"/>
                </a:lnTo>
                <a:lnTo>
                  <a:pt x="1" y="5820"/>
                </a:lnTo>
                <a:lnTo>
                  <a:pt x="2174" y="6346"/>
                </a:lnTo>
                <a:lnTo>
                  <a:pt x="6241" y="7854"/>
                </a:lnTo>
                <a:lnTo>
                  <a:pt x="9852" y="9747"/>
                </a:lnTo>
                <a:lnTo>
                  <a:pt x="13078" y="11991"/>
                </a:lnTo>
                <a:lnTo>
                  <a:pt x="15883" y="14410"/>
                </a:lnTo>
                <a:lnTo>
                  <a:pt x="18302" y="16899"/>
                </a:lnTo>
                <a:lnTo>
                  <a:pt x="20300" y="19353"/>
                </a:lnTo>
                <a:lnTo>
                  <a:pt x="21948" y="21632"/>
                </a:lnTo>
                <a:lnTo>
                  <a:pt x="22614" y="22649"/>
                </a:lnTo>
                <a:lnTo>
                  <a:pt x="22859" y="23034"/>
                </a:lnTo>
                <a:lnTo>
                  <a:pt x="22859" y="23069"/>
                </a:lnTo>
                <a:lnTo>
                  <a:pt x="23070" y="23420"/>
                </a:lnTo>
                <a:lnTo>
                  <a:pt x="23070" y="23455"/>
                </a:lnTo>
                <a:lnTo>
                  <a:pt x="23280" y="23806"/>
                </a:lnTo>
                <a:lnTo>
                  <a:pt x="23876" y="24822"/>
                </a:lnTo>
                <a:lnTo>
                  <a:pt x="24297" y="25594"/>
                </a:lnTo>
                <a:lnTo>
                  <a:pt x="24402" y="25769"/>
                </a:lnTo>
                <a:lnTo>
                  <a:pt x="24402" y="25839"/>
                </a:lnTo>
                <a:lnTo>
                  <a:pt x="24507" y="25979"/>
                </a:lnTo>
                <a:lnTo>
                  <a:pt x="24507" y="26049"/>
                </a:lnTo>
                <a:lnTo>
                  <a:pt x="24577" y="26190"/>
                </a:lnTo>
                <a:lnTo>
                  <a:pt x="24612" y="26225"/>
                </a:lnTo>
                <a:lnTo>
                  <a:pt x="24682" y="26330"/>
                </a:lnTo>
                <a:lnTo>
                  <a:pt x="24682" y="26400"/>
                </a:lnTo>
                <a:lnTo>
                  <a:pt x="24753" y="26470"/>
                </a:lnTo>
                <a:lnTo>
                  <a:pt x="24753" y="26540"/>
                </a:lnTo>
                <a:lnTo>
                  <a:pt x="24788" y="26575"/>
                </a:lnTo>
                <a:lnTo>
                  <a:pt x="24788" y="26610"/>
                </a:lnTo>
                <a:lnTo>
                  <a:pt x="24788" y="26680"/>
                </a:lnTo>
                <a:lnTo>
                  <a:pt x="24788" y="26715"/>
                </a:lnTo>
                <a:lnTo>
                  <a:pt x="30467" y="38215"/>
                </a:lnTo>
                <a:lnTo>
                  <a:pt x="30713" y="38671"/>
                </a:lnTo>
                <a:lnTo>
                  <a:pt x="31554" y="39267"/>
                </a:lnTo>
                <a:lnTo>
                  <a:pt x="32080" y="39372"/>
                </a:lnTo>
                <a:lnTo>
                  <a:pt x="44736" y="41230"/>
                </a:lnTo>
                <a:lnTo>
                  <a:pt x="45052" y="41265"/>
                </a:lnTo>
                <a:lnTo>
                  <a:pt x="45613" y="41546"/>
                </a:lnTo>
                <a:lnTo>
                  <a:pt x="46244" y="42142"/>
                </a:lnTo>
                <a:lnTo>
                  <a:pt x="46594" y="43228"/>
                </a:lnTo>
                <a:lnTo>
                  <a:pt x="46419" y="44105"/>
                </a:lnTo>
                <a:lnTo>
                  <a:pt x="46139" y="44631"/>
                </a:lnTo>
                <a:lnTo>
                  <a:pt x="45928" y="44876"/>
                </a:lnTo>
                <a:lnTo>
                  <a:pt x="46349" y="44666"/>
                </a:lnTo>
                <a:lnTo>
                  <a:pt x="49224" y="43088"/>
                </a:lnTo>
                <a:lnTo>
                  <a:pt x="51923" y="41335"/>
                </a:lnTo>
                <a:lnTo>
                  <a:pt x="55009" y="38951"/>
                </a:lnTo>
                <a:lnTo>
                  <a:pt x="58199" y="35936"/>
                </a:lnTo>
                <a:lnTo>
                  <a:pt x="60548" y="33201"/>
                </a:lnTo>
                <a:lnTo>
                  <a:pt x="62020" y="31203"/>
                </a:lnTo>
                <a:lnTo>
                  <a:pt x="63388" y="29029"/>
                </a:lnTo>
                <a:lnTo>
                  <a:pt x="64615" y="26645"/>
                </a:lnTo>
                <a:lnTo>
                  <a:pt x="65141" y="25418"/>
                </a:lnTo>
                <a:lnTo>
                  <a:pt x="63949" y="23245"/>
                </a:lnTo>
                <a:lnTo>
                  <a:pt x="61249" y="19178"/>
                </a:lnTo>
                <a:lnTo>
                  <a:pt x="58164" y="15461"/>
                </a:lnTo>
                <a:lnTo>
                  <a:pt x="54798" y="12131"/>
                </a:lnTo>
                <a:lnTo>
                  <a:pt x="51152" y="9186"/>
                </a:lnTo>
                <a:lnTo>
                  <a:pt x="47260" y="6626"/>
                </a:lnTo>
                <a:lnTo>
                  <a:pt x="43159" y="4453"/>
                </a:lnTo>
                <a:lnTo>
                  <a:pt x="38846" y="2700"/>
                </a:lnTo>
                <a:lnTo>
                  <a:pt x="34429" y="1368"/>
                </a:lnTo>
                <a:lnTo>
                  <a:pt x="29906" y="491"/>
                </a:lnTo>
                <a:lnTo>
                  <a:pt x="252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8027640" y="2175382"/>
            <a:ext cx="1060350" cy="1698795"/>
          </a:xfrm>
          <a:custGeom>
            <a:avLst/>
            <a:gdLst/>
            <a:ahLst/>
            <a:cxnLst/>
            <a:rect l="l" t="t" r="r" b="b"/>
            <a:pathLst>
              <a:path w="35481" h="58655" extrusionOk="0">
                <a:moveTo>
                  <a:pt x="29976" y="0"/>
                </a:moveTo>
                <a:lnTo>
                  <a:pt x="29415" y="1227"/>
                </a:lnTo>
                <a:lnTo>
                  <a:pt x="28188" y="3611"/>
                </a:lnTo>
                <a:lnTo>
                  <a:pt x="26821" y="5785"/>
                </a:lnTo>
                <a:lnTo>
                  <a:pt x="25348" y="7784"/>
                </a:lnTo>
                <a:lnTo>
                  <a:pt x="22999" y="10518"/>
                </a:lnTo>
                <a:lnTo>
                  <a:pt x="19809" y="13533"/>
                </a:lnTo>
                <a:lnTo>
                  <a:pt x="16723" y="15917"/>
                </a:lnTo>
                <a:lnTo>
                  <a:pt x="14024" y="17670"/>
                </a:lnTo>
                <a:lnTo>
                  <a:pt x="11149" y="19248"/>
                </a:lnTo>
                <a:lnTo>
                  <a:pt x="10728" y="19458"/>
                </a:lnTo>
                <a:lnTo>
                  <a:pt x="1543" y="28398"/>
                </a:lnTo>
                <a:lnTo>
                  <a:pt x="1192" y="28784"/>
                </a:lnTo>
                <a:lnTo>
                  <a:pt x="877" y="29766"/>
                </a:lnTo>
                <a:lnTo>
                  <a:pt x="947" y="30292"/>
                </a:lnTo>
                <a:lnTo>
                  <a:pt x="3121" y="42878"/>
                </a:lnTo>
                <a:lnTo>
                  <a:pt x="3156" y="43229"/>
                </a:lnTo>
                <a:lnTo>
                  <a:pt x="3086" y="43825"/>
                </a:lnTo>
                <a:lnTo>
                  <a:pt x="2700" y="44596"/>
                </a:lnTo>
                <a:lnTo>
                  <a:pt x="1753" y="45262"/>
                </a:lnTo>
                <a:lnTo>
                  <a:pt x="912" y="45402"/>
                </a:lnTo>
                <a:lnTo>
                  <a:pt x="281" y="45297"/>
                </a:lnTo>
                <a:lnTo>
                  <a:pt x="0" y="45157"/>
                </a:lnTo>
                <a:lnTo>
                  <a:pt x="211" y="45437"/>
                </a:lnTo>
                <a:lnTo>
                  <a:pt x="2735" y="48312"/>
                </a:lnTo>
                <a:lnTo>
                  <a:pt x="6206" y="51538"/>
                </a:lnTo>
                <a:lnTo>
                  <a:pt x="9151" y="53781"/>
                </a:lnTo>
                <a:lnTo>
                  <a:pt x="12587" y="55955"/>
                </a:lnTo>
                <a:lnTo>
                  <a:pt x="16548" y="57883"/>
                </a:lnTo>
                <a:lnTo>
                  <a:pt x="18687" y="58655"/>
                </a:lnTo>
                <a:lnTo>
                  <a:pt x="20264" y="57287"/>
                </a:lnTo>
                <a:lnTo>
                  <a:pt x="23174" y="54342"/>
                </a:lnTo>
                <a:lnTo>
                  <a:pt x="25769" y="51187"/>
                </a:lnTo>
                <a:lnTo>
                  <a:pt x="28083" y="47856"/>
                </a:lnTo>
                <a:lnTo>
                  <a:pt x="30081" y="44386"/>
                </a:lnTo>
                <a:lnTo>
                  <a:pt x="31764" y="40774"/>
                </a:lnTo>
                <a:lnTo>
                  <a:pt x="33166" y="37058"/>
                </a:lnTo>
                <a:lnTo>
                  <a:pt x="34218" y="33237"/>
                </a:lnTo>
                <a:lnTo>
                  <a:pt x="34954" y="29345"/>
                </a:lnTo>
                <a:lnTo>
                  <a:pt x="35375" y="25418"/>
                </a:lnTo>
                <a:lnTo>
                  <a:pt x="35480" y="21422"/>
                </a:lnTo>
                <a:lnTo>
                  <a:pt x="35235" y="17460"/>
                </a:lnTo>
                <a:lnTo>
                  <a:pt x="34674" y="13463"/>
                </a:lnTo>
                <a:lnTo>
                  <a:pt x="33762" y="9536"/>
                </a:lnTo>
                <a:lnTo>
                  <a:pt x="32500" y="5645"/>
                </a:lnTo>
                <a:lnTo>
                  <a:pt x="30922" y="1858"/>
                </a:lnTo>
                <a:lnTo>
                  <a:pt x="29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7127611" y="3304479"/>
            <a:ext cx="1458478" cy="900705"/>
          </a:xfrm>
          <a:custGeom>
            <a:avLst/>
            <a:gdLst/>
            <a:ahLst/>
            <a:cxnLst/>
            <a:rect l="l" t="t" r="r" b="b"/>
            <a:pathLst>
              <a:path w="48803" h="31099" extrusionOk="0">
                <a:moveTo>
                  <a:pt x="17285" y="0"/>
                </a:moveTo>
                <a:lnTo>
                  <a:pt x="16794" y="211"/>
                </a:lnTo>
                <a:lnTo>
                  <a:pt x="5470" y="6171"/>
                </a:lnTo>
                <a:lnTo>
                  <a:pt x="5154" y="6311"/>
                </a:lnTo>
                <a:lnTo>
                  <a:pt x="4558" y="6416"/>
                </a:lnTo>
                <a:lnTo>
                  <a:pt x="3717" y="6276"/>
                </a:lnTo>
                <a:lnTo>
                  <a:pt x="2770" y="5610"/>
                </a:lnTo>
                <a:lnTo>
                  <a:pt x="2385" y="4839"/>
                </a:lnTo>
                <a:lnTo>
                  <a:pt x="2314" y="4243"/>
                </a:lnTo>
                <a:lnTo>
                  <a:pt x="2350" y="3892"/>
                </a:lnTo>
                <a:lnTo>
                  <a:pt x="2209" y="4278"/>
                </a:lnTo>
                <a:lnTo>
                  <a:pt x="1403" y="7012"/>
                </a:lnTo>
                <a:lnTo>
                  <a:pt x="772" y="9747"/>
                </a:lnTo>
                <a:lnTo>
                  <a:pt x="246" y="13113"/>
                </a:lnTo>
                <a:lnTo>
                  <a:pt x="1" y="17039"/>
                </a:lnTo>
                <a:lnTo>
                  <a:pt x="106" y="21352"/>
                </a:lnTo>
                <a:lnTo>
                  <a:pt x="597" y="24752"/>
                </a:lnTo>
                <a:lnTo>
                  <a:pt x="1122" y="27066"/>
                </a:lnTo>
                <a:lnTo>
                  <a:pt x="1438" y="28223"/>
                </a:lnTo>
                <a:lnTo>
                  <a:pt x="2981" y="28784"/>
                </a:lnTo>
                <a:lnTo>
                  <a:pt x="6031" y="29661"/>
                </a:lnTo>
                <a:lnTo>
                  <a:pt x="9151" y="30327"/>
                </a:lnTo>
                <a:lnTo>
                  <a:pt x="12271" y="30783"/>
                </a:lnTo>
                <a:lnTo>
                  <a:pt x="15392" y="31063"/>
                </a:lnTo>
                <a:lnTo>
                  <a:pt x="18512" y="31098"/>
                </a:lnTo>
                <a:lnTo>
                  <a:pt x="21632" y="30958"/>
                </a:lnTo>
                <a:lnTo>
                  <a:pt x="24752" y="30607"/>
                </a:lnTo>
                <a:lnTo>
                  <a:pt x="27802" y="30046"/>
                </a:lnTo>
                <a:lnTo>
                  <a:pt x="30853" y="29310"/>
                </a:lnTo>
                <a:lnTo>
                  <a:pt x="33833" y="28328"/>
                </a:lnTo>
                <a:lnTo>
                  <a:pt x="36742" y="27206"/>
                </a:lnTo>
                <a:lnTo>
                  <a:pt x="39582" y="25874"/>
                </a:lnTo>
                <a:lnTo>
                  <a:pt x="42352" y="24332"/>
                </a:lnTo>
                <a:lnTo>
                  <a:pt x="45016" y="22614"/>
                </a:lnTo>
                <a:lnTo>
                  <a:pt x="47576" y="20685"/>
                </a:lnTo>
                <a:lnTo>
                  <a:pt x="48803" y="19669"/>
                </a:lnTo>
                <a:lnTo>
                  <a:pt x="46664" y="18897"/>
                </a:lnTo>
                <a:lnTo>
                  <a:pt x="42703" y="16969"/>
                </a:lnTo>
                <a:lnTo>
                  <a:pt x="39267" y="14795"/>
                </a:lnTo>
                <a:lnTo>
                  <a:pt x="36322" y="12552"/>
                </a:lnTo>
                <a:lnTo>
                  <a:pt x="32851" y="9326"/>
                </a:lnTo>
                <a:lnTo>
                  <a:pt x="30327" y="6451"/>
                </a:lnTo>
                <a:lnTo>
                  <a:pt x="30116" y="6171"/>
                </a:lnTo>
                <a:lnTo>
                  <a:pt x="18792" y="211"/>
                </a:lnTo>
                <a:lnTo>
                  <a:pt x="183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6230749" y="2564278"/>
            <a:ext cx="1033095" cy="1557661"/>
          </a:xfrm>
          <a:custGeom>
            <a:avLst/>
            <a:gdLst/>
            <a:ahLst/>
            <a:cxnLst/>
            <a:rect l="l" t="t" r="r" b="b"/>
            <a:pathLst>
              <a:path w="34569" h="53782" extrusionOk="0">
                <a:moveTo>
                  <a:pt x="12130" y="0"/>
                </a:moveTo>
                <a:lnTo>
                  <a:pt x="7643" y="210"/>
                </a:lnTo>
                <a:lnTo>
                  <a:pt x="4102" y="806"/>
                </a:lnTo>
                <a:lnTo>
                  <a:pt x="1718" y="1402"/>
                </a:lnTo>
                <a:lnTo>
                  <a:pt x="526" y="1788"/>
                </a:lnTo>
                <a:lnTo>
                  <a:pt x="245" y="3892"/>
                </a:lnTo>
                <a:lnTo>
                  <a:pt x="0" y="8099"/>
                </a:lnTo>
                <a:lnTo>
                  <a:pt x="105" y="12236"/>
                </a:lnTo>
                <a:lnTo>
                  <a:pt x="561" y="16303"/>
                </a:lnTo>
                <a:lnTo>
                  <a:pt x="1367" y="20299"/>
                </a:lnTo>
                <a:lnTo>
                  <a:pt x="2489" y="24191"/>
                </a:lnTo>
                <a:lnTo>
                  <a:pt x="3962" y="27942"/>
                </a:lnTo>
                <a:lnTo>
                  <a:pt x="5715" y="31554"/>
                </a:lnTo>
                <a:lnTo>
                  <a:pt x="7783" y="35024"/>
                </a:lnTo>
                <a:lnTo>
                  <a:pt x="10132" y="38285"/>
                </a:lnTo>
                <a:lnTo>
                  <a:pt x="12726" y="41370"/>
                </a:lnTo>
                <a:lnTo>
                  <a:pt x="15601" y="44210"/>
                </a:lnTo>
                <a:lnTo>
                  <a:pt x="18722" y="46839"/>
                </a:lnTo>
                <a:lnTo>
                  <a:pt x="22087" y="49188"/>
                </a:lnTo>
                <a:lnTo>
                  <a:pt x="25663" y="51257"/>
                </a:lnTo>
                <a:lnTo>
                  <a:pt x="29450" y="53045"/>
                </a:lnTo>
                <a:lnTo>
                  <a:pt x="31448" y="53781"/>
                </a:lnTo>
                <a:lnTo>
                  <a:pt x="31132" y="52624"/>
                </a:lnTo>
                <a:lnTo>
                  <a:pt x="30607" y="50310"/>
                </a:lnTo>
                <a:lnTo>
                  <a:pt x="30116" y="46910"/>
                </a:lnTo>
                <a:lnTo>
                  <a:pt x="30011" y="42597"/>
                </a:lnTo>
                <a:lnTo>
                  <a:pt x="30256" y="38706"/>
                </a:lnTo>
                <a:lnTo>
                  <a:pt x="30782" y="35305"/>
                </a:lnTo>
                <a:lnTo>
                  <a:pt x="31413" y="32570"/>
                </a:lnTo>
                <a:lnTo>
                  <a:pt x="32219" y="29836"/>
                </a:lnTo>
                <a:lnTo>
                  <a:pt x="32360" y="29450"/>
                </a:lnTo>
                <a:lnTo>
                  <a:pt x="34533" y="16864"/>
                </a:lnTo>
                <a:lnTo>
                  <a:pt x="34568" y="16338"/>
                </a:lnTo>
                <a:lnTo>
                  <a:pt x="34253" y="15356"/>
                </a:lnTo>
                <a:lnTo>
                  <a:pt x="33902" y="14970"/>
                </a:lnTo>
                <a:lnTo>
                  <a:pt x="24752" y="6030"/>
                </a:lnTo>
                <a:lnTo>
                  <a:pt x="24541" y="5785"/>
                </a:lnTo>
                <a:lnTo>
                  <a:pt x="24226" y="5259"/>
                </a:lnTo>
                <a:lnTo>
                  <a:pt x="24086" y="4383"/>
                </a:lnTo>
                <a:lnTo>
                  <a:pt x="24436" y="3296"/>
                </a:lnTo>
                <a:lnTo>
                  <a:pt x="25067" y="2700"/>
                </a:lnTo>
                <a:lnTo>
                  <a:pt x="25628" y="2419"/>
                </a:lnTo>
                <a:lnTo>
                  <a:pt x="25944" y="2384"/>
                </a:lnTo>
                <a:lnTo>
                  <a:pt x="25558" y="2209"/>
                </a:lnTo>
                <a:lnTo>
                  <a:pt x="22648" y="1367"/>
                </a:lnTo>
                <a:lnTo>
                  <a:pt x="19773" y="736"/>
                </a:lnTo>
                <a:lnTo>
                  <a:pt x="16232" y="210"/>
                </a:lnTo>
                <a:lnTo>
                  <a:pt x="121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6246438" y="1607793"/>
            <a:ext cx="1470013" cy="1025591"/>
          </a:xfrm>
          <a:custGeom>
            <a:avLst/>
            <a:gdLst/>
            <a:ahLst/>
            <a:cxnLst/>
            <a:rect l="l" t="t" r="r" b="b"/>
            <a:pathLst>
              <a:path w="49189" h="35411" extrusionOk="0">
                <a:moveTo>
                  <a:pt x="24402" y="0"/>
                </a:moveTo>
                <a:lnTo>
                  <a:pt x="21948" y="1403"/>
                </a:lnTo>
                <a:lnTo>
                  <a:pt x="17425" y="4593"/>
                </a:lnTo>
                <a:lnTo>
                  <a:pt x="13358" y="8274"/>
                </a:lnTo>
                <a:lnTo>
                  <a:pt x="9712" y="12341"/>
                </a:lnTo>
                <a:lnTo>
                  <a:pt x="6592" y="16829"/>
                </a:lnTo>
                <a:lnTo>
                  <a:pt x="3998" y="21632"/>
                </a:lnTo>
                <a:lnTo>
                  <a:pt x="1929" y="26715"/>
                </a:lnTo>
                <a:lnTo>
                  <a:pt x="457" y="32079"/>
                </a:lnTo>
                <a:lnTo>
                  <a:pt x="1" y="34814"/>
                </a:lnTo>
                <a:lnTo>
                  <a:pt x="1193" y="34428"/>
                </a:lnTo>
                <a:lnTo>
                  <a:pt x="3612" y="33832"/>
                </a:lnTo>
                <a:lnTo>
                  <a:pt x="7118" y="33236"/>
                </a:lnTo>
                <a:lnTo>
                  <a:pt x="11605" y="33026"/>
                </a:lnTo>
                <a:lnTo>
                  <a:pt x="15707" y="33236"/>
                </a:lnTo>
                <a:lnTo>
                  <a:pt x="19248" y="33762"/>
                </a:lnTo>
                <a:lnTo>
                  <a:pt x="22158" y="34393"/>
                </a:lnTo>
                <a:lnTo>
                  <a:pt x="25033" y="35235"/>
                </a:lnTo>
                <a:lnTo>
                  <a:pt x="25419" y="35410"/>
                </a:lnTo>
                <a:lnTo>
                  <a:pt x="38075" y="33552"/>
                </a:lnTo>
                <a:lnTo>
                  <a:pt x="38601" y="33447"/>
                </a:lnTo>
                <a:lnTo>
                  <a:pt x="39407" y="32851"/>
                </a:lnTo>
                <a:lnTo>
                  <a:pt x="39688" y="32395"/>
                </a:lnTo>
                <a:lnTo>
                  <a:pt x="45367" y="20896"/>
                </a:lnTo>
                <a:lnTo>
                  <a:pt x="45508" y="20615"/>
                </a:lnTo>
                <a:lnTo>
                  <a:pt x="45928" y="20159"/>
                </a:lnTo>
                <a:lnTo>
                  <a:pt x="46700" y="19774"/>
                </a:lnTo>
                <a:lnTo>
                  <a:pt x="47857" y="19774"/>
                </a:lnTo>
                <a:lnTo>
                  <a:pt x="48628" y="20159"/>
                </a:lnTo>
                <a:lnTo>
                  <a:pt x="49049" y="20615"/>
                </a:lnTo>
                <a:lnTo>
                  <a:pt x="49189" y="20896"/>
                </a:lnTo>
                <a:lnTo>
                  <a:pt x="49189" y="20860"/>
                </a:lnTo>
                <a:lnTo>
                  <a:pt x="49189" y="20790"/>
                </a:lnTo>
                <a:lnTo>
                  <a:pt x="49189" y="20755"/>
                </a:lnTo>
                <a:lnTo>
                  <a:pt x="49154" y="20720"/>
                </a:lnTo>
                <a:lnTo>
                  <a:pt x="49154" y="20650"/>
                </a:lnTo>
                <a:lnTo>
                  <a:pt x="49119" y="20580"/>
                </a:lnTo>
                <a:lnTo>
                  <a:pt x="49084" y="20510"/>
                </a:lnTo>
                <a:lnTo>
                  <a:pt x="49013" y="20405"/>
                </a:lnTo>
                <a:lnTo>
                  <a:pt x="48978" y="20370"/>
                </a:lnTo>
                <a:lnTo>
                  <a:pt x="48908" y="20229"/>
                </a:lnTo>
                <a:lnTo>
                  <a:pt x="48908" y="20159"/>
                </a:lnTo>
                <a:lnTo>
                  <a:pt x="48803" y="20019"/>
                </a:lnTo>
                <a:lnTo>
                  <a:pt x="48803" y="19949"/>
                </a:lnTo>
                <a:lnTo>
                  <a:pt x="48698" y="19774"/>
                </a:lnTo>
                <a:lnTo>
                  <a:pt x="48277" y="19002"/>
                </a:lnTo>
                <a:lnTo>
                  <a:pt x="47681" y="17986"/>
                </a:lnTo>
                <a:lnTo>
                  <a:pt x="47471" y="17635"/>
                </a:lnTo>
                <a:lnTo>
                  <a:pt x="47471" y="17600"/>
                </a:lnTo>
                <a:lnTo>
                  <a:pt x="47261" y="17249"/>
                </a:lnTo>
                <a:lnTo>
                  <a:pt x="47261" y="17214"/>
                </a:lnTo>
                <a:lnTo>
                  <a:pt x="47015" y="16829"/>
                </a:lnTo>
                <a:lnTo>
                  <a:pt x="46349" y="15812"/>
                </a:lnTo>
                <a:lnTo>
                  <a:pt x="44736" y="13533"/>
                </a:lnTo>
                <a:lnTo>
                  <a:pt x="42703" y="11079"/>
                </a:lnTo>
                <a:lnTo>
                  <a:pt x="40284" y="8590"/>
                </a:lnTo>
                <a:lnTo>
                  <a:pt x="37479" y="6171"/>
                </a:lnTo>
                <a:lnTo>
                  <a:pt x="34254" y="3927"/>
                </a:lnTo>
                <a:lnTo>
                  <a:pt x="30643" y="2034"/>
                </a:lnTo>
                <a:lnTo>
                  <a:pt x="26576" y="526"/>
                </a:lnTo>
                <a:lnTo>
                  <a:pt x="244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6576258" y="3080328"/>
            <a:ext cx="342109" cy="331820"/>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16"/>
          <p:cNvGrpSpPr/>
          <p:nvPr/>
        </p:nvGrpSpPr>
        <p:grpSpPr>
          <a:xfrm>
            <a:off x="7968857" y="1891007"/>
            <a:ext cx="335302" cy="324727"/>
            <a:chOff x="-61351725" y="3372400"/>
            <a:chExt cx="310350" cy="310150"/>
          </a:xfrm>
        </p:grpSpPr>
        <p:sp>
          <p:nvSpPr>
            <p:cNvPr id="170" name="Google Shape;170;p16"/>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6"/>
          <p:cNvSpPr txBox="1"/>
          <p:nvPr/>
        </p:nvSpPr>
        <p:spPr>
          <a:xfrm>
            <a:off x="7258074" y="2716652"/>
            <a:ext cx="777900" cy="39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Big Data</a:t>
            </a:r>
            <a:endParaRPr sz="1600" b="1">
              <a:latin typeface="Fira Sans Extra Condensed"/>
              <a:ea typeface="Fira Sans Extra Condensed"/>
              <a:cs typeface="Fira Sans Extra Condensed"/>
              <a:sym typeface="Fira Sans Extra Condensed"/>
            </a:endParaRPr>
          </a:p>
        </p:txBody>
      </p:sp>
      <p:grpSp>
        <p:nvGrpSpPr>
          <p:cNvPr id="174" name="Google Shape;174;p16"/>
          <p:cNvGrpSpPr/>
          <p:nvPr/>
        </p:nvGrpSpPr>
        <p:grpSpPr>
          <a:xfrm>
            <a:off x="8465660" y="3015304"/>
            <a:ext cx="288372" cy="279458"/>
            <a:chOff x="3271200" y="1435075"/>
            <a:chExt cx="481825" cy="481825"/>
          </a:xfrm>
        </p:grpSpPr>
        <p:sp>
          <p:nvSpPr>
            <p:cNvPr id="175" name="Google Shape;175;p16"/>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 name="Google Shape;176;p16"/>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7" name="Google Shape;177;p16"/>
          <p:cNvGrpSpPr/>
          <p:nvPr/>
        </p:nvGrpSpPr>
        <p:grpSpPr>
          <a:xfrm>
            <a:off x="7497066" y="3644398"/>
            <a:ext cx="297597" cy="288386"/>
            <a:chOff x="3497300" y="3227275"/>
            <a:chExt cx="296175" cy="296175"/>
          </a:xfrm>
        </p:grpSpPr>
        <p:sp>
          <p:nvSpPr>
            <p:cNvPr id="178" name="Google Shape;178;p1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a:off x="6833075" y="2019105"/>
            <a:ext cx="299033" cy="268774"/>
            <a:chOff x="-62511900" y="4129100"/>
            <a:chExt cx="304050" cy="282000"/>
          </a:xfrm>
        </p:grpSpPr>
        <p:sp>
          <p:nvSpPr>
            <p:cNvPr id="187" name="Google Shape;187;p16"/>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6"/>
          <p:cNvSpPr txBox="1"/>
          <p:nvPr/>
        </p:nvSpPr>
        <p:spPr>
          <a:xfrm>
            <a:off x="495250" y="2215725"/>
            <a:ext cx="5507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Roboto"/>
                <a:ea typeface="Roboto"/>
                <a:cs typeface="Roboto"/>
                <a:sym typeface="Roboto"/>
              </a:rPr>
              <a:t>Les données se trouvent au lien suivant : </a:t>
            </a:r>
            <a:r>
              <a:rPr lang="en" sz="1600" u="sng">
                <a:solidFill>
                  <a:srgbClr val="0252AB"/>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https://www.kaggle.com/datasnaek/youtube</a:t>
            </a:r>
            <a:endParaRPr sz="1600" u="sng">
              <a:solidFill>
                <a:srgbClr val="0252AB"/>
              </a:solidFill>
              <a:latin typeface="Roboto"/>
              <a:ea typeface="Roboto"/>
              <a:cs typeface="Roboto"/>
              <a:sym typeface="Roboto"/>
            </a:endParaRPr>
          </a:p>
          <a:p>
            <a:pPr marL="0" lvl="0" indent="0" algn="l" rtl="0">
              <a:spcBef>
                <a:spcPts val="0"/>
              </a:spcBef>
              <a:spcAft>
                <a:spcPts val="0"/>
              </a:spcAft>
              <a:buNone/>
            </a:pPr>
            <a:endParaRPr sz="1600" u="sng">
              <a:solidFill>
                <a:srgbClr val="0252AB"/>
              </a:solidFill>
              <a:latin typeface="Roboto"/>
              <a:ea typeface="Roboto"/>
              <a:cs typeface="Roboto"/>
              <a:sym typeface="Roboto"/>
            </a:endParaRPr>
          </a:p>
          <a:p>
            <a:pPr marL="0" lvl="0" indent="0" algn="l" rtl="0">
              <a:spcBef>
                <a:spcPts val="0"/>
              </a:spcBef>
              <a:spcAft>
                <a:spcPts val="0"/>
              </a:spcAft>
              <a:buNone/>
            </a:pPr>
            <a:endParaRPr sz="1600" u="sng">
              <a:solidFill>
                <a:srgbClr val="4949E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7"/>
          <p:cNvPicPr preferRelativeResize="0"/>
          <p:nvPr/>
        </p:nvPicPr>
        <p:blipFill>
          <a:blip r:embed="rId3">
            <a:alphaModFix/>
          </a:blip>
          <a:stretch>
            <a:fillRect/>
          </a:stretch>
        </p:blipFill>
        <p:spPr>
          <a:xfrm>
            <a:off x="152400" y="152400"/>
            <a:ext cx="8839199" cy="4739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p:nvPr/>
        </p:nvSpPr>
        <p:spPr>
          <a:xfrm>
            <a:off x="473250" y="863250"/>
            <a:ext cx="8159100" cy="38733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294950" y="389913"/>
            <a:ext cx="1198800" cy="119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8"/>
          <p:cNvGrpSpPr/>
          <p:nvPr/>
        </p:nvGrpSpPr>
        <p:grpSpPr>
          <a:xfrm>
            <a:off x="684629" y="779087"/>
            <a:ext cx="419443" cy="420487"/>
            <a:chOff x="-3771675" y="3971775"/>
            <a:chExt cx="291300" cy="292025"/>
          </a:xfrm>
        </p:grpSpPr>
        <p:sp>
          <p:nvSpPr>
            <p:cNvPr id="205" name="Google Shape;205;p18"/>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18"/>
          <p:cNvSpPr txBox="1"/>
          <p:nvPr/>
        </p:nvSpPr>
        <p:spPr>
          <a:xfrm>
            <a:off x="635450" y="1678525"/>
            <a:ext cx="7841100" cy="2397900"/>
          </a:xfrm>
          <a:prstGeom prst="rect">
            <a:avLst/>
          </a:prstGeom>
          <a:noFill/>
          <a:ln>
            <a:noFill/>
          </a:ln>
        </p:spPr>
        <p:txBody>
          <a:bodyPr spcFirstLastPara="1" wrap="square" lIns="182875" tIns="0" rIns="182875" bIns="0" anchor="ctr" anchorCtr="0">
            <a:noAutofit/>
          </a:bodyPr>
          <a:lstStyle/>
          <a:p>
            <a:pPr marL="0" lvl="0" indent="0" algn="l" rtl="0">
              <a:lnSpc>
                <a:spcPct val="115000"/>
              </a:lnSpc>
              <a:spcBef>
                <a:spcPts val="0"/>
              </a:spcBef>
              <a:spcAft>
                <a:spcPts val="0"/>
              </a:spcAft>
              <a:buClr>
                <a:schemeClr val="dk1"/>
              </a:buClr>
              <a:buSzPts val="1100"/>
              <a:buFont typeface="Arial"/>
              <a:buNone/>
            </a:pPr>
            <a:r>
              <a:rPr lang="en" dirty="0">
                <a:latin typeface="Roboto"/>
                <a:ea typeface="Roboto"/>
                <a:cs typeface="Roboto"/>
                <a:sym typeface="Roboto"/>
              </a:rPr>
              <a:t>Le programme Mapper supprime tous les enregistrements erronés de cet ensemble d'enregistrements. </a:t>
            </a:r>
            <a:endParaRPr dirty="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dirty="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a:latin typeface="Roboto"/>
                <a:ea typeface="Roboto"/>
                <a:cs typeface="Roboto"/>
                <a:sym typeface="Roboto"/>
              </a:rPr>
              <a:t>Le programme Reducer trouve les vidéos les plus aimées, vues et détestées dans chaque catégorie et les envoie au driver avec une clé.</a:t>
            </a:r>
            <a:endParaRPr dirty="0">
              <a:latin typeface="Roboto"/>
              <a:ea typeface="Roboto"/>
              <a:cs typeface="Roboto"/>
              <a:sym typeface="Roboto"/>
            </a:endParaRPr>
          </a:p>
          <a:p>
            <a:pPr marL="0" lvl="0" indent="0" algn="l" rtl="0">
              <a:lnSpc>
                <a:spcPct val="115000"/>
              </a:lnSpc>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19"/>
          <p:cNvPicPr preferRelativeResize="0"/>
          <p:nvPr/>
        </p:nvPicPr>
        <p:blipFill>
          <a:blip r:embed="rId3">
            <a:alphaModFix/>
          </a:blip>
          <a:stretch>
            <a:fillRect/>
          </a:stretch>
        </p:blipFill>
        <p:spPr>
          <a:xfrm>
            <a:off x="1962175" y="152400"/>
            <a:ext cx="4921034" cy="4838700"/>
          </a:xfrm>
          <a:prstGeom prst="rect">
            <a:avLst/>
          </a:prstGeom>
          <a:noFill/>
          <a:ln>
            <a:noFill/>
          </a:ln>
        </p:spPr>
      </p:pic>
      <p:sp>
        <p:nvSpPr>
          <p:cNvPr id="216" name="Google Shape;216;p19"/>
          <p:cNvSpPr/>
          <p:nvPr/>
        </p:nvSpPr>
        <p:spPr>
          <a:xfrm>
            <a:off x="130325" y="317500"/>
            <a:ext cx="1220100" cy="444600"/>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txBox="1"/>
          <p:nvPr/>
        </p:nvSpPr>
        <p:spPr>
          <a:xfrm>
            <a:off x="233975" y="317500"/>
            <a:ext cx="1012800" cy="444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1600">
                <a:solidFill>
                  <a:schemeClr val="dk1"/>
                </a:solidFill>
                <a:latin typeface="Roboto"/>
                <a:ea typeface="Roboto"/>
                <a:cs typeface="Roboto"/>
                <a:sym typeface="Roboto"/>
              </a:rPr>
              <a:t>Mapper</a:t>
            </a:r>
            <a:endParaRPr sz="16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0"/>
          <p:cNvPicPr preferRelativeResize="0"/>
          <p:nvPr/>
        </p:nvPicPr>
        <p:blipFill>
          <a:blip r:embed="rId3">
            <a:alphaModFix/>
          </a:blip>
          <a:stretch>
            <a:fillRect/>
          </a:stretch>
        </p:blipFill>
        <p:spPr>
          <a:xfrm>
            <a:off x="209550" y="1119188"/>
            <a:ext cx="8724900" cy="290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1"/>
          <p:cNvPicPr preferRelativeResize="0"/>
          <p:nvPr/>
        </p:nvPicPr>
        <p:blipFill>
          <a:blip r:embed="rId3">
            <a:alphaModFix/>
          </a:blip>
          <a:stretch>
            <a:fillRect/>
          </a:stretch>
        </p:blipFill>
        <p:spPr>
          <a:xfrm>
            <a:off x="1473275" y="21025"/>
            <a:ext cx="4043426" cy="4148801"/>
          </a:xfrm>
          <a:prstGeom prst="rect">
            <a:avLst/>
          </a:prstGeom>
          <a:noFill/>
          <a:ln>
            <a:noFill/>
          </a:ln>
        </p:spPr>
      </p:pic>
      <p:sp>
        <p:nvSpPr>
          <p:cNvPr id="228" name="Google Shape;228;p21"/>
          <p:cNvSpPr/>
          <p:nvPr/>
        </p:nvSpPr>
        <p:spPr>
          <a:xfrm>
            <a:off x="228500" y="300575"/>
            <a:ext cx="1094400" cy="419100"/>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rPr>
              <a:t> </a:t>
            </a:r>
            <a:endParaRPr/>
          </a:p>
        </p:txBody>
      </p:sp>
      <p:sp>
        <p:nvSpPr>
          <p:cNvPr id="229" name="Google Shape;229;p21"/>
          <p:cNvSpPr txBox="1"/>
          <p:nvPr/>
        </p:nvSpPr>
        <p:spPr>
          <a:xfrm>
            <a:off x="149450" y="300575"/>
            <a:ext cx="1252500" cy="419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 sz="1600">
                <a:solidFill>
                  <a:schemeClr val="dk1"/>
                </a:solidFill>
                <a:latin typeface="Roboto"/>
                <a:ea typeface="Roboto"/>
                <a:cs typeface="Roboto"/>
                <a:sym typeface="Roboto"/>
              </a:rPr>
              <a:t>Reducer</a:t>
            </a:r>
            <a:endParaRPr sz="1600">
              <a:solidFill>
                <a:schemeClr val="dk1"/>
              </a:solidFill>
              <a:latin typeface="Roboto"/>
              <a:ea typeface="Roboto"/>
              <a:cs typeface="Roboto"/>
              <a:sym typeface="Roboto"/>
            </a:endParaRPr>
          </a:p>
        </p:txBody>
      </p:sp>
      <p:pic>
        <p:nvPicPr>
          <p:cNvPr id="230" name="Google Shape;230;p21"/>
          <p:cNvPicPr preferRelativeResize="0"/>
          <p:nvPr/>
        </p:nvPicPr>
        <p:blipFill rotWithShape="1">
          <a:blip r:embed="rId4">
            <a:alphaModFix/>
          </a:blip>
          <a:srcRect t="-7596"/>
          <a:stretch/>
        </p:blipFill>
        <p:spPr>
          <a:xfrm>
            <a:off x="886875" y="4169825"/>
            <a:ext cx="7443026" cy="973675"/>
          </a:xfrm>
          <a:prstGeom prst="rect">
            <a:avLst/>
          </a:prstGeom>
          <a:noFill/>
          <a:ln>
            <a:noFill/>
          </a:ln>
        </p:spPr>
      </p:pic>
    </p:spTree>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Words>
  <Application>Microsoft Office PowerPoint</Application>
  <PresentationFormat>On-screen Show (16:9)</PresentationFormat>
  <Paragraphs>46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Fira Sans Extra Condensed Medium</vt:lpstr>
      <vt:lpstr>Fira Sans Extra Condensed SemiBold</vt:lpstr>
      <vt:lpstr>Roboto</vt:lpstr>
      <vt:lpstr>Fira Sans Extra Condensed</vt:lpstr>
      <vt:lpstr>Big Data Infographics by Slidesgo</vt:lpstr>
      <vt:lpstr>Projet big data</vt:lpstr>
      <vt:lpstr>Sommaire </vt:lpstr>
      <vt:lpstr> Introduction &amp; Objectif </vt:lpstr>
      <vt:lpstr>Data &amp; code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big data</dc:title>
  <cp:lastModifiedBy>Siham Hafsi</cp:lastModifiedBy>
  <cp:revision>1</cp:revision>
  <dcterms:modified xsi:type="dcterms:W3CDTF">2023-01-04T23:46:41Z</dcterms:modified>
</cp:coreProperties>
</file>