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2"/>
    <p:sldId id="257" r:id="rId3"/>
    <p:sldId id="258" r:id="rId4"/>
    <p:sldId id="290" r:id="rId5"/>
    <p:sldId id="260" r:id="rId6"/>
    <p:sldId id="261" r:id="rId7"/>
    <p:sldId id="262" r:id="rId8"/>
    <p:sldId id="289" r:id="rId9"/>
    <p:sldId id="264" r:id="rId10"/>
    <p:sldId id="286" r:id="rId11"/>
    <p:sldId id="265" r:id="rId12"/>
    <p:sldId id="266" r:id="rId13"/>
    <p:sldId id="287" r:id="rId14"/>
    <p:sldId id="268" r:id="rId15"/>
    <p:sldId id="291" r:id="rId16"/>
    <p:sldId id="270" r:id="rId17"/>
    <p:sldId id="271" r:id="rId18"/>
    <p:sldId id="272" r:id="rId19"/>
    <p:sldId id="288" r:id="rId20"/>
    <p:sldId id="281" r:id="rId21"/>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2918"/>
    <a:srgbClr val="FCF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88" autoAdjust="0"/>
  </p:normalViewPr>
  <p:slideViewPr>
    <p:cSldViewPr>
      <p:cViewPr varScale="1">
        <p:scale>
          <a:sx n="66" d="100"/>
          <a:sy n="66" d="100"/>
        </p:scale>
        <p:origin x="61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621C922-F823-76F4-C699-1F9AB7495787}"/>
              </a:ext>
            </a:extLst>
          </p:cNvPr>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D87ACA2D-6E55-DC4E-22E0-6A918D9090AD}"/>
              </a:ext>
            </a:extLst>
          </p:cNvPr>
          <p:cNvSpPr>
            <a:spLocks noGrp="1"/>
          </p:cNvSpPr>
          <p:nvPr>
            <p:ph type="dt" sz="quarter" idx="1"/>
          </p:nvPr>
        </p:nvSpPr>
        <p:spPr>
          <a:xfrm>
            <a:off x="10358438" y="0"/>
            <a:ext cx="7924800" cy="515938"/>
          </a:xfrm>
          <a:prstGeom prst="rect">
            <a:avLst/>
          </a:prstGeom>
        </p:spPr>
        <p:txBody>
          <a:bodyPr vert="horz" lIns="91440" tIns="45720" rIns="91440" bIns="45720" rtlCol="0"/>
          <a:lstStyle>
            <a:lvl1pPr algn="r">
              <a:defRPr sz="1200"/>
            </a:lvl1pPr>
          </a:lstStyle>
          <a:p>
            <a:fld id="{959B68BA-261C-4777-890E-88E662A6C27E}" type="datetimeFigureOut">
              <a:rPr lang="fr-FR" smtClean="0"/>
              <a:t>23/09/2025</a:t>
            </a:fld>
            <a:endParaRPr lang="fr-FR"/>
          </a:p>
        </p:txBody>
      </p:sp>
      <p:sp>
        <p:nvSpPr>
          <p:cNvPr id="4" name="Espace réservé du pied de page 3">
            <a:extLst>
              <a:ext uri="{FF2B5EF4-FFF2-40B4-BE49-F238E27FC236}">
                <a16:creationId xmlns:a16="http://schemas.microsoft.com/office/drawing/2014/main" id="{D90FB258-A9B3-FFD3-0003-E90FBB3F1F0F}"/>
              </a:ext>
            </a:extLst>
          </p:cNvPr>
          <p:cNvSpPr>
            <a:spLocks noGrp="1"/>
          </p:cNvSpPr>
          <p:nvPr>
            <p:ph type="ftr" sz="quarter" idx="2"/>
          </p:nvPr>
        </p:nvSpPr>
        <p:spPr>
          <a:xfrm>
            <a:off x="0" y="9771063"/>
            <a:ext cx="7924800" cy="51593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01B4764-2D07-D578-1844-D075AF3536EC}"/>
              </a:ext>
            </a:extLst>
          </p:cNvPr>
          <p:cNvSpPr>
            <a:spLocks noGrp="1"/>
          </p:cNvSpPr>
          <p:nvPr>
            <p:ph type="sldNum" sz="quarter" idx="3"/>
          </p:nvPr>
        </p:nvSpPr>
        <p:spPr>
          <a:xfrm>
            <a:off x="10358438" y="9771063"/>
            <a:ext cx="7924800" cy="515937"/>
          </a:xfrm>
          <a:prstGeom prst="rect">
            <a:avLst/>
          </a:prstGeom>
        </p:spPr>
        <p:txBody>
          <a:bodyPr vert="horz" lIns="91440" tIns="45720" rIns="91440" bIns="45720" rtlCol="0" anchor="b"/>
          <a:lstStyle>
            <a:lvl1pPr algn="r">
              <a:defRPr sz="1200"/>
            </a:lvl1pPr>
          </a:lstStyle>
          <a:p>
            <a:fld id="{44AA1EC2-C800-4B69-B227-DD1727F4A8CF}" type="slidenum">
              <a:rPr lang="fr-FR" smtClean="0"/>
              <a:t>‹N°›</a:t>
            </a:fld>
            <a:endParaRPr lang="fr-FR"/>
          </a:p>
        </p:txBody>
      </p:sp>
    </p:spTree>
    <p:extLst>
      <p:ext uri="{BB962C8B-B14F-4D97-AF65-F5344CB8AC3E}">
        <p14:creationId xmlns:p14="http://schemas.microsoft.com/office/powerpoint/2010/main" val="41200463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2BA1E799-13C1-40C9-9071-49268677566F}" type="datetimeFigureOut">
              <a:rPr lang="fr-FR" smtClean="0"/>
              <a:t>23/09/2025</a:t>
            </a:fld>
            <a:endParaRPr lang="fr-FR"/>
          </a:p>
        </p:txBody>
      </p:sp>
      <p:sp>
        <p:nvSpPr>
          <p:cNvPr id="4" name="Espace réservé de l'image des diapositives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DA1E887C-6058-41C3-A6D9-B44CA403AA79}" type="slidenum">
              <a:rPr lang="fr-FR" smtClean="0"/>
              <a:t>‹N°›</a:t>
            </a:fld>
            <a:endParaRPr lang="fr-FR"/>
          </a:p>
        </p:txBody>
      </p:sp>
    </p:spTree>
    <p:extLst>
      <p:ext uri="{BB962C8B-B14F-4D97-AF65-F5344CB8AC3E}">
        <p14:creationId xmlns:p14="http://schemas.microsoft.com/office/powerpoint/2010/main" val="108534560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2600" b="1" i="0">
                <a:solidFill>
                  <a:schemeClr val="bg1"/>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9/23/2025</a:t>
            </a:fld>
            <a:endParaRPr lang="en-US"/>
          </a:p>
        </p:txBody>
      </p:sp>
      <p:sp>
        <p:nvSpPr>
          <p:cNvPr id="6" name="Holder 6"/>
          <p:cNvSpPr>
            <a:spLocks noGrp="1"/>
          </p:cNvSpPr>
          <p:nvPr>
            <p:ph type="sldNum" sz="quarter" idx="7"/>
          </p:nvPr>
        </p:nvSpPr>
        <p:spPr/>
        <p:txBody>
          <a:bodyPr lIns="0" tIns="0" rIns="0" bIns="0"/>
          <a:lstStyle>
            <a:lvl1pPr>
              <a:defRPr sz="2650" b="0" i="1">
                <a:solidFill>
                  <a:schemeClr val="tx1"/>
                </a:solidFill>
                <a:latin typeface="Times New Roman"/>
                <a:cs typeface="Times New Roman"/>
              </a:defRPr>
            </a:lvl1pPr>
          </a:lstStyle>
          <a:p>
            <a:pPr marL="38100">
              <a:lnSpc>
                <a:spcPts val="2530"/>
              </a:lnSpc>
            </a:pPr>
            <a:fld id="{81D60167-4931-47E6-BA6A-407CBD079E47}" type="slidenum">
              <a:rPr spc="-50" dirty="0"/>
              <a:t>‹N°›</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2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9/23/2025</a:t>
            </a:fld>
            <a:endParaRPr lang="en-US"/>
          </a:p>
        </p:txBody>
      </p:sp>
      <p:sp>
        <p:nvSpPr>
          <p:cNvPr id="6" name="Holder 6"/>
          <p:cNvSpPr>
            <a:spLocks noGrp="1"/>
          </p:cNvSpPr>
          <p:nvPr>
            <p:ph type="sldNum" sz="quarter" idx="7"/>
          </p:nvPr>
        </p:nvSpPr>
        <p:spPr/>
        <p:txBody>
          <a:bodyPr lIns="0" tIns="0" rIns="0" bIns="0"/>
          <a:lstStyle>
            <a:lvl1pPr>
              <a:defRPr sz="2650" b="0" i="1">
                <a:solidFill>
                  <a:schemeClr val="tx1"/>
                </a:solidFill>
                <a:latin typeface="Times New Roman"/>
                <a:cs typeface="Times New Roman"/>
              </a:defRPr>
            </a:lvl1pPr>
          </a:lstStyle>
          <a:p>
            <a:pPr marL="38100">
              <a:lnSpc>
                <a:spcPts val="2530"/>
              </a:lnSpc>
            </a:pPr>
            <a:fld id="{81D60167-4931-47E6-BA6A-407CBD079E47}" type="slidenum">
              <a:rPr spc="-50" dirty="0"/>
              <a:t>‹N°›</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580336" y="4875569"/>
            <a:ext cx="3806392" cy="1828799"/>
          </a:xfrm>
          <a:prstGeom prst="rect">
            <a:avLst/>
          </a:prstGeom>
        </p:spPr>
      </p:pic>
      <p:sp>
        <p:nvSpPr>
          <p:cNvPr id="17" name="bg object 17"/>
          <p:cNvSpPr/>
          <p:nvPr/>
        </p:nvSpPr>
        <p:spPr>
          <a:xfrm>
            <a:off x="4775771" y="396950"/>
            <a:ext cx="13213080" cy="1263650"/>
          </a:xfrm>
          <a:custGeom>
            <a:avLst/>
            <a:gdLst/>
            <a:ahLst/>
            <a:cxnLst/>
            <a:rect l="l" t="t" r="r" b="b"/>
            <a:pathLst>
              <a:path w="13213080" h="1263650">
                <a:moveTo>
                  <a:pt x="4511116" y="631240"/>
                </a:moveTo>
                <a:lnTo>
                  <a:pt x="3740226" y="0"/>
                </a:lnTo>
                <a:lnTo>
                  <a:pt x="0" y="0"/>
                </a:lnTo>
                <a:lnTo>
                  <a:pt x="771525" y="631761"/>
                </a:lnTo>
                <a:lnTo>
                  <a:pt x="0" y="1263510"/>
                </a:lnTo>
                <a:lnTo>
                  <a:pt x="3740226" y="1263510"/>
                </a:lnTo>
                <a:lnTo>
                  <a:pt x="4511116" y="632269"/>
                </a:lnTo>
                <a:lnTo>
                  <a:pt x="4511116" y="631240"/>
                </a:lnTo>
                <a:close/>
              </a:path>
              <a:path w="13213080" h="1263650">
                <a:moveTo>
                  <a:pt x="8969743" y="631240"/>
                </a:moveTo>
                <a:lnTo>
                  <a:pt x="8198853" y="0"/>
                </a:lnTo>
                <a:lnTo>
                  <a:pt x="4458627" y="0"/>
                </a:lnTo>
                <a:lnTo>
                  <a:pt x="5230152" y="631761"/>
                </a:lnTo>
                <a:lnTo>
                  <a:pt x="4458627" y="1263510"/>
                </a:lnTo>
                <a:lnTo>
                  <a:pt x="8198853" y="1263510"/>
                </a:lnTo>
                <a:lnTo>
                  <a:pt x="8969743" y="632269"/>
                </a:lnTo>
                <a:lnTo>
                  <a:pt x="8969743" y="631240"/>
                </a:lnTo>
                <a:close/>
              </a:path>
              <a:path w="13213080" h="1263650">
                <a:moveTo>
                  <a:pt x="13212725" y="631240"/>
                </a:moveTo>
                <a:lnTo>
                  <a:pt x="12441822" y="0"/>
                </a:lnTo>
                <a:lnTo>
                  <a:pt x="8701595" y="0"/>
                </a:lnTo>
                <a:lnTo>
                  <a:pt x="9473120" y="631761"/>
                </a:lnTo>
                <a:lnTo>
                  <a:pt x="8701595" y="1263510"/>
                </a:lnTo>
                <a:lnTo>
                  <a:pt x="12441822" y="1263510"/>
                </a:lnTo>
                <a:lnTo>
                  <a:pt x="13212725" y="632269"/>
                </a:lnTo>
                <a:lnTo>
                  <a:pt x="13212725" y="631240"/>
                </a:lnTo>
                <a:close/>
              </a:path>
            </a:pathLst>
          </a:custGeom>
          <a:solidFill>
            <a:srgbClr val="000000"/>
          </a:solidFill>
        </p:spPr>
        <p:txBody>
          <a:bodyPr wrap="square" lIns="0" tIns="0" rIns="0" bIns="0" rtlCol="0"/>
          <a:lstStyle/>
          <a:p>
            <a:endParaRPr/>
          </a:p>
        </p:txBody>
      </p:sp>
      <p:sp>
        <p:nvSpPr>
          <p:cNvPr id="18" name="bg object 18"/>
          <p:cNvSpPr/>
          <p:nvPr/>
        </p:nvSpPr>
        <p:spPr>
          <a:xfrm>
            <a:off x="298875"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3"/>
                </a:lnTo>
                <a:lnTo>
                  <a:pt x="4511127" y="632266"/>
                </a:lnTo>
                <a:lnTo>
                  <a:pt x="3740226" y="1263510"/>
                </a:lnTo>
                <a:close/>
              </a:path>
            </a:pathLst>
          </a:custGeom>
          <a:solidFill>
            <a:srgbClr val="FA2605"/>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4063091" y="3854237"/>
            <a:ext cx="3179493" cy="1181099"/>
          </a:xfrm>
          <a:prstGeom prst="rect">
            <a:avLst/>
          </a:prstGeom>
        </p:spPr>
      </p:pic>
      <p:pic>
        <p:nvPicPr>
          <p:cNvPr id="20" name="bg object 20"/>
          <p:cNvPicPr/>
          <p:nvPr/>
        </p:nvPicPr>
        <p:blipFill>
          <a:blip r:embed="rId4" cstate="print"/>
          <a:stretch>
            <a:fillRect/>
          </a:stretch>
        </p:blipFill>
        <p:spPr>
          <a:xfrm>
            <a:off x="10977561" y="3854237"/>
            <a:ext cx="3121637" cy="1181099"/>
          </a:xfrm>
          <a:prstGeom prst="rect">
            <a:avLst/>
          </a:prstGeom>
        </p:spPr>
      </p:pic>
      <p:pic>
        <p:nvPicPr>
          <p:cNvPr id="21" name="bg object 21"/>
          <p:cNvPicPr/>
          <p:nvPr/>
        </p:nvPicPr>
        <p:blipFill>
          <a:blip r:embed="rId5" cstate="print"/>
          <a:stretch>
            <a:fillRect/>
          </a:stretch>
        </p:blipFill>
        <p:spPr>
          <a:xfrm>
            <a:off x="4063091" y="6697234"/>
            <a:ext cx="3179493" cy="1180802"/>
          </a:xfrm>
          <a:prstGeom prst="rect">
            <a:avLst/>
          </a:prstGeom>
        </p:spPr>
      </p:pic>
      <p:pic>
        <p:nvPicPr>
          <p:cNvPr id="22" name="bg object 22"/>
          <p:cNvPicPr/>
          <p:nvPr/>
        </p:nvPicPr>
        <p:blipFill>
          <a:blip r:embed="rId6" cstate="print"/>
          <a:stretch>
            <a:fillRect/>
          </a:stretch>
        </p:blipFill>
        <p:spPr>
          <a:xfrm>
            <a:off x="10977602" y="6697234"/>
            <a:ext cx="2959672" cy="1180802"/>
          </a:xfrm>
          <a:prstGeom prst="rect">
            <a:avLst/>
          </a:prstGeom>
        </p:spPr>
      </p:pic>
      <p:sp>
        <p:nvSpPr>
          <p:cNvPr id="23" name="bg object 23"/>
          <p:cNvSpPr/>
          <p:nvPr/>
        </p:nvSpPr>
        <p:spPr>
          <a:xfrm>
            <a:off x="7245274" y="4541354"/>
            <a:ext cx="3733800" cy="2493645"/>
          </a:xfrm>
          <a:custGeom>
            <a:avLst/>
            <a:gdLst/>
            <a:ahLst/>
            <a:cxnLst/>
            <a:rect l="l" t="t" r="r" b="b"/>
            <a:pathLst>
              <a:path w="3733800" h="2493645">
                <a:moveTo>
                  <a:pt x="3714483" y="19024"/>
                </a:moveTo>
                <a:lnTo>
                  <a:pt x="19278" y="19024"/>
                </a:lnTo>
                <a:lnTo>
                  <a:pt x="19278" y="34239"/>
                </a:lnTo>
                <a:lnTo>
                  <a:pt x="19278" y="2458948"/>
                </a:lnTo>
                <a:lnTo>
                  <a:pt x="19278" y="2474163"/>
                </a:lnTo>
                <a:lnTo>
                  <a:pt x="3714483" y="2474163"/>
                </a:lnTo>
                <a:lnTo>
                  <a:pt x="3714483" y="2458999"/>
                </a:lnTo>
                <a:lnTo>
                  <a:pt x="3714483" y="34417"/>
                </a:lnTo>
                <a:lnTo>
                  <a:pt x="3699230" y="34417"/>
                </a:lnTo>
                <a:lnTo>
                  <a:pt x="3699230" y="2458948"/>
                </a:lnTo>
                <a:lnTo>
                  <a:pt x="34531" y="2458948"/>
                </a:lnTo>
                <a:lnTo>
                  <a:pt x="34531" y="34239"/>
                </a:lnTo>
                <a:lnTo>
                  <a:pt x="3714483" y="34239"/>
                </a:lnTo>
                <a:lnTo>
                  <a:pt x="3714483" y="19024"/>
                </a:lnTo>
                <a:close/>
              </a:path>
              <a:path w="3733800" h="2493645">
                <a:moveTo>
                  <a:pt x="3733749" y="0"/>
                </a:moveTo>
                <a:lnTo>
                  <a:pt x="3718496" y="0"/>
                </a:lnTo>
                <a:lnTo>
                  <a:pt x="3718496" y="15214"/>
                </a:lnTo>
                <a:lnTo>
                  <a:pt x="3718496" y="2477973"/>
                </a:lnTo>
                <a:lnTo>
                  <a:pt x="15265" y="2477973"/>
                </a:lnTo>
                <a:lnTo>
                  <a:pt x="15265" y="15214"/>
                </a:lnTo>
                <a:lnTo>
                  <a:pt x="3718496" y="15214"/>
                </a:lnTo>
                <a:lnTo>
                  <a:pt x="3718496" y="0"/>
                </a:lnTo>
                <a:lnTo>
                  <a:pt x="0" y="0"/>
                </a:lnTo>
                <a:lnTo>
                  <a:pt x="0" y="15214"/>
                </a:lnTo>
                <a:lnTo>
                  <a:pt x="0" y="2477973"/>
                </a:lnTo>
                <a:lnTo>
                  <a:pt x="0" y="2493187"/>
                </a:lnTo>
                <a:lnTo>
                  <a:pt x="3733749" y="2493187"/>
                </a:lnTo>
                <a:lnTo>
                  <a:pt x="3733749" y="2478214"/>
                </a:lnTo>
                <a:lnTo>
                  <a:pt x="3733749" y="2477973"/>
                </a:lnTo>
                <a:lnTo>
                  <a:pt x="3733749" y="15214"/>
                </a:lnTo>
                <a:lnTo>
                  <a:pt x="3733749" y="0"/>
                </a:lnTo>
                <a:close/>
              </a:path>
            </a:pathLst>
          </a:custGeom>
          <a:solidFill>
            <a:srgbClr val="000000"/>
          </a:solidFill>
        </p:spPr>
        <p:txBody>
          <a:bodyPr wrap="square" lIns="0" tIns="0" rIns="0" bIns="0" rtlCol="0"/>
          <a:lstStyle/>
          <a:p>
            <a:endParaRPr/>
          </a:p>
        </p:txBody>
      </p:sp>
      <p:pic>
        <p:nvPicPr>
          <p:cNvPr id="24" name="bg object 24"/>
          <p:cNvPicPr/>
          <p:nvPr/>
        </p:nvPicPr>
        <p:blipFill>
          <a:blip r:embed="rId7" cstate="print"/>
          <a:stretch>
            <a:fillRect/>
          </a:stretch>
        </p:blipFill>
        <p:spPr>
          <a:xfrm>
            <a:off x="292199" y="3010545"/>
            <a:ext cx="3771899" cy="1790699"/>
          </a:xfrm>
          <a:prstGeom prst="rect">
            <a:avLst/>
          </a:prstGeom>
        </p:spPr>
      </p:pic>
      <p:pic>
        <p:nvPicPr>
          <p:cNvPr id="25" name="bg object 25"/>
          <p:cNvPicPr/>
          <p:nvPr/>
        </p:nvPicPr>
        <p:blipFill>
          <a:blip r:embed="rId7" cstate="print"/>
          <a:stretch>
            <a:fillRect/>
          </a:stretch>
        </p:blipFill>
        <p:spPr>
          <a:xfrm>
            <a:off x="298875" y="7040332"/>
            <a:ext cx="3762374" cy="1781174"/>
          </a:xfrm>
          <a:prstGeom prst="rect">
            <a:avLst/>
          </a:prstGeom>
        </p:spPr>
      </p:pic>
      <p:pic>
        <p:nvPicPr>
          <p:cNvPr id="26" name="bg object 26"/>
          <p:cNvPicPr/>
          <p:nvPr/>
        </p:nvPicPr>
        <p:blipFill>
          <a:blip r:embed="rId7" cstate="print"/>
          <a:stretch>
            <a:fillRect/>
          </a:stretch>
        </p:blipFill>
        <p:spPr>
          <a:xfrm>
            <a:off x="14101570" y="3010545"/>
            <a:ext cx="3933824" cy="1866899"/>
          </a:xfrm>
          <a:prstGeom prst="rect">
            <a:avLst/>
          </a:prstGeom>
        </p:spPr>
      </p:pic>
      <p:pic>
        <p:nvPicPr>
          <p:cNvPr id="27" name="bg object 27"/>
          <p:cNvPicPr/>
          <p:nvPr/>
        </p:nvPicPr>
        <p:blipFill>
          <a:blip r:embed="rId7" cstate="print"/>
          <a:stretch>
            <a:fillRect/>
          </a:stretch>
        </p:blipFill>
        <p:spPr>
          <a:xfrm>
            <a:off x="13941837" y="6930565"/>
            <a:ext cx="4048124" cy="1914524"/>
          </a:xfrm>
          <a:prstGeom prst="rect">
            <a:avLst/>
          </a:prstGeom>
        </p:spPr>
      </p:pic>
      <p:pic>
        <p:nvPicPr>
          <p:cNvPr id="28" name="bg object 28"/>
          <p:cNvPicPr/>
          <p:nvPr/>
        </p:nvPicPr>
        <p:blipFill>
          <a:blip r:embed="rId8" cstate="print"/>
          <a:stretch>
            <a:fillRect/>
          </a:stretch>
        </p:blipFill>
        <p:spPr>
          <a:xfrm>
            <a:off x="7151740" y="4941544"/>
            <a:ext cx="187092" cy="187092"/>
          </a:xfrm>
          <a:prstGeom prst="rect">
            <a:avLst/>
          </a:prstGeom>
        </p:spPr>
      </p:pic>
      <p:sp>
        <p:nvSpPr>
          <p:cNvPr id="2" name="Holder 2"/>
          <p:cNvSpPr>
            <a:spLocks noGrp="1"/>
          </p:cNvSpPr>
          <p:nvPr>
            <p:ph type="title"/>
          </p:nvPr>
        </p:nvSpPr>
        <p:spPr/>
        <p:txBody>
          <a:bodyPr lIns="0" tIns="0" rIns="0" bIns="0"/>
          <a:lstStyle>
            <a:lvl1pPr>
              <a:defRPr sz="2600" b="1" i="0">
                <a:solidFill>
                  <a:schemeClr val="bg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9/23/2025</a:t>
            </a:fld>
            <a:endParaRPr lang="en-US"/>
          </a:p>
        </p:txBody>
      </p:sp>
      <p:sp>
        <p:nvSpPr>
          <p:cNvPr id="7" name="Holder 7"/>
          <p:cNvSpPr>
            <a:spLocks noGrp="1"/>
          </p:cNvSpPr>
          <p:nvPr>
            <p:ph type="sldNum" sz="quarter" idx="7"/>
          </p:nvPr>
        </p:nvSpPr>
        <p:spPr/>
        <p:txBody>
          <a:bodyPr lIns="0" tIns="0" rIns="0" bIns="0"/>
          <a:lstStyle>
            <a:lvl1pPr>
              <a:defRPr sz="2650" b="0" i="1">
                <a:solidFill>
                  <a:schemeClr val="tx1"/>
                </a:solidFill>
                <a:latin typeface="Times New Roman"/>
                <a:cs typeface="Times New Roman"/>
              </a:defRPr>
            </a:lvl1pPr>
          </a:lstStyle>
          <a:p>
            <a:pPr marL="38100">
              <a:lnSpc>
                <a:spcPts val="2530"/>
              </a:lnSpc>
            </a:pPr>
            <a:fld id="{81D60167-4931-47E6-BA6A-407CBD079E47}" type="slidenum">
              <a:rPr spc="-50" dirty="0"/>
              <a:t>‹N°›</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16" name="bg object 16"/>
          <p:cNvSpPr/>
          <p:nvPr/>
        </p:nvSpPr>
        <p:spPr>
          <a:xfrm>
            <a:off x="0" y="9263062"/>
            <a:ext cx="18288000" cy="0"/>
          </a:xfrm>
          <a:custGeom>
            <a:avLst/>
            <a:gdLst/>
            <a:ahLst/>
            <a:cxnLst/>
            <a:rect l="l" t="t" r="r" b="b"/>
            <a:pathLst>
              <a:path w="18288000">
                <a:moveTo>
                  <a:pt x="0" y="0"/>
                </a:moveTo>
                <a:lnTo>
                  <a:pt x="18287998" y="0"/>
                </a:lnTo>
              </a:path>
            </a:pathLst>
          </a:custGeom>
          <a:ln w="9524">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6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9/23/2025</a:t>
            </a:fld>
            <a:endParaRPr lang="en-US"/>
          </a:p>
        </p:txBody>
      </p:sp>
      <p:sp>
        <p:nvSpPr>
          <p:cNvPr id="5" name="Holder 5"/>
          <p:cNvSpPr>
            <a:spLocks noGrp="1"/>
          </p:cNvSpPr>
          <p:nvPr>
            <p:ph type="sldNum" sz="quarter" idx="7"/>
          </p:nvPr>
        </p:nvSpPr>
        <p:spPr/>
        <p:txBody>
          <a:bodyPr lIns="0" tIns="0" rIns="0" bIns="0"/>
          <a:lstStyle>
            <a:lvl1pPr>
              <a:defRPr sz="2650" b="0" i="1">
                <a:solidFill>
                  <a:schemeClr val="tx1"/>
                </a:solidFill>
                <a:latin typeface="Times New Roman"/>
                <a:cs typeface="Times New Roman"/>
              </a:defRPr>
            </a:lvl1pPr>
          </a:lstStyle>
          <a:p>
            <a:pPr marL="38100">
              <a:lnSpc>
                <a:spcPts val="2530"/>
              </a:lnSpc>
            </a:pPr>
            <a:fld id="{81D60167-4931-47E6-BA6A-407CBD079E47}" type="slidenum">
              <a:rPr spc="-50" dirty="0"/>
              <a:t>‹N°›</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9/23/2025</a:t>
            </a:fld>
            <a:endParaRPr lang="en-US"/>
          </a:p>
        </p:txBody>
      </p:sp>
      <p:sp>
        <p:nvSpPr>
          <p:cNvPr id="4" name="Holder 4"/>
          <p:cNvSpPr>
            <a:spLocks noGrp="1"/>
          </p:cNvSpPr>
          <p:nvPr>
            <p:ph type="sldNum" sz="quarter" idx="7"/>
          </p:nvPr>
        </p:nvSpPr>
        <p:spPr/>
        <p:txBody>
          <a:bodyPr lIns="0" tIns="0" rIns="0" bIns="0"/>
          <a:lstStyle>
            <a:lvl1pPr>
              <a:defRPr sz="2650" b="0" i="1">
                <a:solidFill>
                  <a:schemeClr val="tx1"/>
                </a:solidFill>
                <a:latin typeface="Times New Roman"/>
                <a:cs typeface="Times New Roman"/>
              </a:defRPr>
            </a:lvl1pPr>
          </a:lstStyle>
          <a:p>
            <a:pPr marL="38100">
              <a:lnSpc>
                <a:spcPts val="2530"/>
              </a:lnSpc>
            </a:pPr>
            <a:fld id="{81D60167-4931-47E6-BA6A-407CBD079E47}" type="slidenum">
              <a:rPr spc="-50" dirty="0"/>
              <a:t>‹N°›</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7F6"/>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98976" y="512748"/>
            <a:ext cx="2912110" cy="939800"/>
          </a:xfrm>
          <a:prstGeom prst="rect">
            <a:avLst/>
          </a:prstGeom>
        </p:spPr>
        <p:txBody>
          <a:bodyPr wrap="square" lIns="0" tIns="0" rIns="0" bIns="0">
            <a:spAutoFit/>
          </a:bodyPr>
          <a:lstStyle>
            <a:lvl1pPr>
              <a:defRPr sz="2600" b="1" i="0">
                <a:solidFill>
                  <a:schemeClr val="bg1"/>
                </a:solidFill>
                <a:latin typeface="Arial"/>
                <a:cs typeface="Arial"/>
              </a:defRPr>
            </a:lvl1pPr>
          </a:lstStyle>
          <a:p>
            <a:endParaRPr/>
          </a:p>
        </p:txBody>
      </p:sp>
      <p:sp>
        <p:nvSpPr>
          <p:cNvPr id="3" name="Holder 3"/>
          <p:cNvSpPr>
            <a:spLocks noGrp="1"/>
          </p:cNvSpPr>
          <p:nvPr>
            <p:ph type="body" idx="1"/>
          </p:nvPr>
        </p:nvSpPr>
        <p:spPr>
          <a:xfrm>
            <a:off x="1086991" y="3089223"/>
            <a:ext cx="15306675" cy="3874770"/>
          </a:xfrm>
          <a:prstGeom prst="rect">
            <a:avLst/>
          </a:prstGeom>
        </p:spPr>
        <p:txBody>
          <a:bodyPr wrap="square" lIns="0" tIns="0" rIns="0" bIns="0">
            <a:spAutoFit/>
          </a:bodyPr>
          <a:lstStyle>
            <a:lvl1pPr>
              <a:defRPr sz="22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9/23/2025</a:t>
            </a:fld>
            <a:endParaRPr lang="en-US"/>
          </a:p>
        </p:txBody>
      </p:sp>
      <p:sp>
        <p:nvSpPr>
          <p:cNvPr id="6" name="Holder 6"/>
          <p:cNvSpPr>
            <a:spLocks noGrp="1"/>
          </p:cNvSpPr>
          <p:nvPr>
            <p:ph type="sldNum" sz="quarter" idx="7"/>
          </p:nvPr>
        </p:nvSpPr>
        <p:spPr>
          <a:xfrm>
            <a:off x="16295716" y="9589785"/>
            <a:ext cx="257175" cy="361950"/>
          </a:xfrm>
          <a:prstGeom prst="rect">
            <a:avLst/>
          </a:prstGeom>
        </p:spPr>
        <p:txBody>
          <a:bodyPr wrap="square" lIns="0" tIns="0" rIns="0" bIns="0">
            <a:spAutoFit/>
          </a:bodyPr>
          <a:lstStyle>
            <a:lvl1pPr>
              <a:defRPr sz="2650" b="0" i="1">
                <a:solidFill>
                  <a:schemeClr val="tx1"/>
                </a:solidFill>
                <a:latin typeface="Times New Roman"/>
                <a:cs typeface="Times New Roman"/>
              </a:defRPr>
            </a:lvl1pPr>
          </a:lstStyle>
          <a:p>
            <a:pPr marL="38100">
              <a:lnSpc>
                <a:spcPts val="2530"/>
              </a:lnSpc>
            </a:pPr>
            <a:fld id="{81D60167-4931-47E6-BA6A-407CBD079E47}" type="slidenum">
              <a:rPr spc="-50" dirty="0"/>
              <a:t>‹N°›</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3" Type="http://schemas.openxmlformats.org/officeDocument/2006/relationships/image" Target="../media/image33.svg"/><Relationship Id="rId7" Type="http://schemas.openxmlformats.org/officeDocument/2006/relationships/image" Target="../media/image37.svg"/><Relationship Id="rId12" Type="http://schemas.openxmlformats.org/officeDocument/2006/relationships/image" Target="../media/image42.png"/><Relationship Id="rId17" Type="http://schemas.openxmlformats.org/officeDocument/2006/relationships/image" Target="../media/image47.svg"/><Relationship Id="rId2" Type="http://schemas.openxmlformats.org/officeDocument/2006/relationships/image" Target="../media/image32.png"/><Relationship Id="rId16"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svg"/><Relationship Id="rId15" Type="http://schemas.openxmlformats.org/officeDocument/2006/relationships/image" Target="../media/image45.sv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svg"/><Relationship Id="rId14" Type="http://schemas.openxmlformats.org/officeDocument/2006/relationships/image" Target="../media/image44.png"/></Relationships>
</file>

<file path=ppt/slides/_rels/slide1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svg"/><Relationship Id="rId3" Type="http://schemas.openxmlformats.org/officeDocument/2006/relationships/image" Target="../media/image49.svg"/><Relationship Id="rId7" Type="http://schemas.openxmlformats.org/officeDocument/2006/relationships/image" Target="../media/image53.svg"/><Relationship Id="rId12" Type="http://schemas.openxmlformats.org/officeDocument/2006/relationships/image" Target="../media/image58.png"/><Relationship Id="rId2" Type="http://schemas.openxmlformats.org/officeDocument/2006/relationships/image" Target="../media/image48.png"/><Relationship Id="rId1" Type="http://schemas.openxmlformats.org/officeDocument/2006/relationships/slideLayout" Target="../slideLayouts/slideLayout5.xml"/><Relationship Id="rId6" Type="http://schemas.openxmlformats.org/officeDocument/2006/relationships/image" Target="../media/image52.png"/><Relationship Id="rId11" Type="http://schemas.openxmlformats.org/officeDocument/2006/relationships/image" Target="../media/image57.svg"/><Relationship Id="rId5" Type="http://schemas.openxmlformats.org/officeDocument/2006/relationships/image" Target="../media/image51.sv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svg"/></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sv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5.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 Id="rId9" Type="http://schemas.openxmlformats.org/officeDocument/2006/relationships/image" Target="../media/image67.svg"/></Relationships>
</file>

<file path=ppt/slides/_rels/slide1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675332" y="9557804"/>
            <a:ext cx="4937760" cy="368300"/>
          </a:xfrm>
          <a:prstGeom prst="rect">
            <a:avLst/>
          </a:prstGeom>
        </p:spPr>
        <p:txBody>
          <a:bodyPr vert="horz" wrap="square" lIns="0" tIns="12700" rIns="0" bIns="0" rtlCol="0">
            <a:spAutoFit/>
          </a:bodyPr>
          <a:lstStyle/>
          <a:p>
            <a:pPr marL="12700">
              <a:lnSpc>
                <a:spcPct val="100000"/>
              </a:lnSpc>
              <a:spcBef>
                <a:spcPts val="100"/>
              </a:spcBef>
            </a:pPr>
            <a:r>
              <a:rPr sz="2250" i="1" spc="185" dirty="0">
                <a:latin typeface="Times New Roman"/>
                <a:cs typeface="Times New Roman"/>
              </a:rPr>
              <a:t>ANNÉE</a:t>
            </a:r>
            <a:r>
              <a:rPr sz="2250" i="1" spc="20" dirty="0">
                <a:latin typeface="Times New Roman"/>
                <a:cs typeface="Times New Roman"/>
              </a:rPr>
              <a:t> </a:t>
            </a:r>
            <a:r>
              <a:rPr sz="2250" i="1" spc="175" dirty="0">
                <a:latin typeface="Times New Roman"/>
                <a:cs typeface="Times New Roman"/>
              </a:rPr>
              <a:t>UNIVERSITAIRE</a:t>
            </a:r>
            <a:r>
              <a:rPr sz="2250" i="1" spc="20" dirty="0">
                <a:latin typeface="Times New Roman"/>
                <a:cs typeface="Times New Roman"/>
              </a:rPr>
              <a:t> </a:t>
            </a:r>
            <a:r>
              <a:rPr sz="2250" i="1" dirty="0">
                <a:latin typeface="Times New Roman"/>
                <a:cs typeface="Times New Roman"/>
              </a:rPr>
              <a:t>:</a:t>
            </a:r>
            <a:r>
              <a:rPr sz="2250" i="1" spc="20" dirty="0">
                <a:latin typeface="Times New Roman"/>
                <a:cs typeface="Times New Roman"/>
              </a:rPr>
              <a:t> </a:t>
            </a:r>
            <a:r>
              <a:rPr sz="2250" i="1" spc="-10" dirty="0">
                <a:latin typeface="Times New Roman"/>
                <a:cs typeface="Times New Roman"/>
              </a:rPr>
              <a:t>2024-</a:t>
            </a:r>
            <a:r>
              <a:rPr sz="2250" i="1" spc="-20" dirty="0">
                <a:latin typeface="Times New Roman"/>
                <a:cs typeface="Times New Roman"/>
              </a:rPr>
              <a:t>2025</a:t>
            </a:r>
            <a:endParaRPr sz="2250">
              <a:latin typeface="Times New Roman"/>
              <a:cs typeface="Times New Roman"/>
            </a:endParaRPr>
          </a:p>
        </p:txBody>
      </p:sp>
      <p:sp>
        <p:nvSpPr>
          <p:cNvPr id="7" name="object 7"/>
          <p:cNvSpPr txBox="1"/>
          <p:nvPr/>
        </p:nvSpPr>
        <p:spPr>
          <a:xfrm>
            <a:off x="7578247" y="6688471"/>
            <a:ext cx="3122295" cy="959485"/>
          </a:xfrm>
          <a:prstGeom prst="rect">
            <a:avLst/>
          </a:prstGeom>
        </p:spPr>
        <p:txBody>
          <a:bodyPr vert="horz" wrap="square" lIns="0" tIns="87630" rIns="0" bIns="0" rtlCol="0">
            <a:spAutoFit/>
          </a:bodyPr>
          <a:lstStyle/>
          <a:p>
            <a:pPr marL="12700">
              <a:lnSpc>
                <a:spcPct val="100000"/>
              </a:lnSpc>
              <a:spcBef>
                <a:spcPts val="690"/>
              </a:spcBef>
              <a:tabLst>
                <a:tab pos="2520315" algn="l"/>
              </a:tabLst>
            </a:pPr>
            <a:r>
              <a:rPr sz="2750" b="1" spc="60" dirty="0">
                <a:latin typeface="Times New Roman"/>
                <a:cs typeface="Times New Roman"/>
              </a:rPr>
              <a:t>RÉALISÉ</a:t>
            </a:r>
            <a:r>
              <a:rPr sz="2750" b="1" spc="15" dirty="0">
                <a:latin typeface="Times New Roman"/>
                <a:cs typeface="Times New Roman"/>
              </a:rPr>
              <a:t> </a:t>
            </a:r>
            <a:r>
              <a:rPr sz="2750" b="1" spc="-25" dirty="0">
                <a:latin typeface="Times New Roman"/>
                <a:cs typeface="Times New Roman"/>
              </a:rPr>
              <a:t>PAR</a:t>
            </a:r>
            <a:r>
              <a:rPr sz="2750" b="1" dirty="0">
                <a:latin typeface="Times New Roman"/>
                <a:cs typeface="Times New Roman"/>
              </a:rPr>
              <a:t>	</a:t>
            </a:r>
            <a:r>
              <a:rPr sz="2750" b="1" spc="-50" dirty="0">
                <a:latin typeface="Times New Roman"/>
                <a:cs typeface="Times New Roman"/>
              </a:rPr>
              <a:t>:</a:t>
            </a:r>
            <a:endParaRPr sz="2750" dirty="0">
              <a:latin typeface="Times New Roman"/>
              <a:cs typeface="Times New Roman"/>
            </a:endParaRPr>
          </a:p>
          <a:p>
            <a:pPr marL="12700">
              <a:lnSpc>
                <a:spcPct val="100000"/>
              </a:lnSpc>
              <a:spcBef>
                <a:spcPts val="525"/>
              </a:spcBef>
            </a:pPr>
            <a:r>
              <a:rPr lang="fr-FR" sz="2450" spc="185" dirty="0">
                <a:latin typeface="Times New Roman"/>
                <a:cs typeface="Times New Roman"/>
              </a:rPr>
              <a:t>TAMRAOUI AYA</a:t>
            </a:r>
            <a:endParaRPr sz="2450" dirty="0">
              <a:latin typeface="Times New Roman"/>
              <a:cs typeface="Times New Roman"/>
            </a:endParaRPr>
          </a:p>
        </p:txBody>
      </p:sp>
      <p:sp>
        <p:nvSpPr>
          <p:cNvPr id="8" name="object 8"/>
          <p:cNvSpPr txBox="1"/>
          <p:nvPr/>
        </p:nvSpPr>
        <p:spPr>
          <a:xfrm>
            <a:off x="1515743" y="6688471"/>
            <a:ext cx="5006753" cy="1777731"/>
          </a:xfrm>
          <a:prstGeom prst="rect">
            <a:avLst/>
          </a:prstGeom>
        </p:spPr>
        <p:txBody>
          <a:bodyPr vert="horz" wrap="square" lIns="0" tIns="87630" rIns="0" bIns="0" rtlCol="0">
            <a:spAutoFit/>
          </a:bodyPr>
          <a:lstStyle/>
          <a:p>
            <a:pPr marL="12700">
              <a:lnSpc>
                <a:spcPct val="100000"/>
              </a:lnSpc>
              <a:spcBef>
                <a:spcPts val="690"/>
              </a:spcBef>
              <a:tabLst>
                <a:tab pos="2731770" algn="l"/>
              </a:tabLst>
            </a:pPr>
            <a:r>
              <a:rPr sz="2750" b="1" spc="75" dirty="0">
                <a:latin typeface="Times New Roman"/>
                <a:cs typeface="Times New Roman"/>
              </a:rPr>
              <a:t>ENCADRÉ</a:t>
            </a:r>
            <a:r>
              <a:rPr sz="2750" b="1" spc="25" dirty="0">
                <a:latin typeface="Times New Roman"/>
                <a:cs typeface="Times New Roman"/>
              </a:rPr>
              <a:t> </a:t>
            </a:r>
            <a:r>
              <a:rPr sz="2750" b="1" spc="-25" dirty="0">
                <a:latin typeface="Times New Roman"/>
                <a:cs typeface="Times New Roman"/>
              </a:rPr>
              <a:t>PAR</a:t>
            </a:r>
            <a:r>
              <a:rPr sz="2750" b="1" dirty="0">
                <a:latin typeface="Times New Roman"/>
                <a:cs typeface="Times New Roman"/>
              </a:rPr>
              <a:t>	</a:t>
            </a:r>
            <a:r>
              <a:rPr sz="2750" b="1" spc="-50" dirty="0">
                <a:latin typeface="Times New Roman"/>
                <a:cs typeface="Times New Roman"/>
              </a:rPr>
              <a:t>:</a:t>
            </a:r>
            <a:endParaRPr sz="2750" dirty="0">
              <a:latin typeface="Times New Roman"/>
              <a:cs typeface="Times New Roman"/>
            </a:endParaRPr>
          </a:p>
          <a:p>
            <a:pPr marL="12700" marR="602615">
              <a:lnSpc>
                <a:spcPct val="114799"/>
              </a:lnSpc>
            </a:pPr>
            <a:r>
              <a:rPr sz="2450" spc="215" dirty="0">
                <a:latin typeface="Times New Roman"/>
                <a:cs typeface="Times New Roman"/>
              </a:rPr>
              <a:t>M.</a:t>
            </a:r>
            <a:r>
              <a:rPr sz="2450" dirty="0">
                <a:latin typeface="Times New Roman"/>
                <a:cs typeface="Times New Roman"/>
              </a:rPr>
              <a:t> </a:t>
            </a:r>
            <a:r>
              <a:rPr lang="fr-FR" sz="2450" spc="180" dirty="0">
                <a:latin typeface="Times New Roman"/>
                <a:cs typeface="Times New Roman"/>
              </a:rPr>
              <a:t>HAMID ALLOUCH(EMSI)</a:t>
            </a:r>
          </a:p>
          <a:p>
            <a:pPr marL="12700" marR="602615">
              <a:lnSpc>
                <a:spcPct val="114799"/>
              </a:lnSpc>
            </a:pPr>
            <a:r>
              <a:rPr lang="fr-FR" sz="2450" spc="150" dirty="0">
                <a:latin typeface="Times New Roman"/>
                <a:cs typeface="Times New Roman"/>
              </a:rPr>
              <a:t>M. ADIL MIKOU(Attijari)</a:t>
            </a:r>
            <a:endParaRPr lang="fr-FR" sz="2450" dirty="0">
              <a:latin typeface="Times New Roman"/>
              <a:cs typeface="Times New Roman"/>
            </a:endParaRPr>
          </a:p>
        </p:txBody>
      </p:sp>
      <p:sp>
        <p:nvSpPr>
          <p:cNvPr id="10" name="object 10"/>
          <p:cNvSpPr txBox="1"/>
          <p:nvPr/>
        </p:nvSpPr>
        <p:spPr>
          <a:xfrm>
            <a:off x="3501555" y="2286985"/>
            <a:ext cx="11109377" cy="954749"/>
          </a:xfrm>
          <a:prstGeom prst="rect">
            <a:avLst/>
          </a:prstGeom>
        </p:spPr>
        <p:txBody>
          <a:bodyPr vert="horz" wrap="square" lIns="0" tIns="15875" rIns="0" bIns="0" rtlCol="0">
            <a:spAutoFit/>
          </a:bodyPr>
          <a:lstStyle/>
          <a:p>
            <a:pPr algn="ctr">
              <a:lnSpc>
                <a:spcPct val="100000"/>
              </a:lnSpc>
              <a:spcBef>
                <a:spcPts val="125"/>
              </a:spcBef>
            </a:pPr>
            <a:r>
              <a:rPr lang="fr-FR" sz="3050" i="1" dirty="0">
                <a:solidFill>
                  <a:schemeClr val="bg2">
                    <a:lumMod val="25000"/>
                  </a:schemeClr>
                </a:solidFill>
                <a:latin typeface="Times New Roman"/>
                <a:cs typeface="Times New Roman"/>
              </a:rPr>
              <a:t>Soutenance</a:t>
            </a:r>
            <a:r>
              <a:rPr lang="fr-FR" sz="3050" i="1" spc="100" dirty="0">
                <a:solidFill>
                  <a:schemeClr val="bg2">
                    <a:lumMod val="25000"/>
                  </a:schemeClr>
                </a:solidFill>
                <a:latin typeface="Times New Roman"/>
                <a:cs typeface="Times New Roman"/>
              </a:rPr>
              <a:t> </a:t>
            </a:r>
            <a:r>
              <a:rPr lang="fr-FR" sz="3050" i="1" dirty="0">
                <a:solidFill>
                  <a:schemeClr val="bg2">
                    <a:lumMod val="25000"/>
                  </a:schemeClr>
                </a:solidFill>
                <a:latin typeface="Times New Roman"/>
                <a:cs typeface="Times New Roman"/>
              </a:rPr>
              <a:t>du</a:t>
            </a:r>
            <a:r>
              <a:rPr lang="fr-FR" sz="3050" i="1" spc="100" dirty="0">
                <a:solidFill>
                  <a:schemeClr val="bg2">
                    <a:lumMod val="25000"/>
                  </a:schemeClr>
                </a:solidFill>
                <a:latin typeface="Times New Roman"/>
                <a:cs typeface="Times New Roman"/>
              </a:rPr>
              <a:t> </a:t>
            </a:r>
            <a:r>
              <a:rPr lang="fr-FR" sz="3050" i="1" dirty="0">
                <a:solidFill>
                  <a:schemeClr val="bg2">
                    <a:lumMod val="25000"/>
                  </a:schemeClr>
                </a:solidFill>
                <a:latin typeface="Times New Roman"/>
                <a:cs typeface="Times New Roman"/>
              </a:rPr>
              <a:t>projet</a:t>
            </a:r>
            <a:r>
              <a:rPr lang="fr-FR" sz="3050" i="1" spc="100" dirty="0">
                <a:solidFill>
                  <a:schemeClr val="bg2">
                    <a:lumMod val="25000"/>
                  </a:schemeClr>
                </a:solidFill>
                <a:latin typeface="Times New Roman"/>
                <a:cs typeface="Times New Roman"/>
              </a:rPr>
              <a:t> </a:t>
            </a:r>
            <a:r>
              <a:rPr lang="fr-FR" sz="3050" i="1" dirty="0">
                <a:solidFill>
                  <a:schemeClr val="bg2">
                    <a:lumMod val="25000"/>
                  </a:schemeClr>
                </a:solidFill>
                <a:latin typeface="Times New Roman"/>
                <a:cs typeface="Times New Roman"/>
              </a:rPr>
              <a:t>de</a:t>
            </a:r>
            <a:r>
              <a:rPr lang="fr-FR" sz="3050" i="1" spc="100" dirty="0">
                <a:solidFill>
                  <a:schemeClr val="bg2">
                    <a:lumMod val="25000"/>
                  </a:schemeClr>
                </a:solidFill>
                <a:latin typeface="Times New Roman"/>
                <a:cs typeface="Times New Roman"/>
              </a:rPr>
              <a:t> </a:t>
            </a:r>
            <a:r>
              <a:rPr lang="fr-FR" sz="3050" i="1" dirty="0">
                <a:solidFill>
                  <a:schemeClr val="bg2">
                    <a:lumMod val="25000"/>
                  </a:schemeClr>
                </a:solidFill>
                <a:latin typeface="Times New Roman"/>
                <a:cs typeface="Times New Roman"/>
              </a:rPr>
              <a:t>fin</a:t>
            </a:r>
            <a:r>
              <a:rPr lang="fr-FR" sz="3050" i="1" spc="95" dirty="0">
                <a:solidFill>
                  <a:schemeClr val="bg2">
                    <a:lumMod val="25000"/>
                  </a:schemeClr>
                </a:solidFill>
                <a:latin typeface="Times New Roman"/>
                <a:cs typeface="Times New Roman"/>
              </a:rPr>
              <a:t> </a:t>
            </a:r>
            <a:r>
              <a:rPr lang="fr-FR" sz="3050" i="1" spc="-10" dirty="0">
                <a:solidFill>
                  <a:schemeClr val="bg2">
                    <a:lumMod val="25000"/>
                  </a:schemeClr>
                </a:solidFill>
                <a:latin typeface="Times New Roman"/>
                <a:cs typeface="Times New Roman"/>
              </a:rPr>
              <a:t>d'études p</a:t>
            </a:r>
            <a:r>
              <a:rPr sz="3050" i="1" dirty="0">
                <a:solidFill>
                  <a:schemeClr val="bg2">
                    <a:lumMod val="25000"/>
                  </a:schemeClr>
                </a:solidFill>
                <a:latin typeface="Times New Roman"/>
                <a:cs typeface="Times New Roman"/>
              </a:rPr>
              <a:t>our</a:t>
            </a:r>
            <a:r>
              <a:rPr sz="3050" i="1" spc="90" dirty="0">
                <a:solidFill>
                  <a:schemeClr val="bg2">
                    <a:lumMod val="25000"/>
                  </a:schemeClr>
                </a:solidFill>
                <a:latin typeface="Times New Roman"/>
                <a:cs typeface="Times New Roman"/>
              </a:rPr>
              <a:t> </a:t>
            </a:r>
            <a:r>
              <a:rPr sz="3050" i="1" dirty="0">
                <a:solidFill>
                  <a:schemeClr val="bg2">
                    <a:lumMod val="25000"/>
                  </a:schemeClr>
                </a:solidFill>
                <a:latin typeface="Times New Roman"/>
                <a:cs typeface="Times New Roman"/>
              </a:rPr>
              <a:t>l'Obtention</a:t>
            </a:r>
            <a:r>
              <a:rPr sz="3050" i="1" spc="105" dirty="0">
                <a:solidFill>
                  <a:schemeClr val="bg2">
                    <a:lumMod val="25000"/>
                  </a:schemeClr>
                </a:solidFill>
                <a:latin typeface="Times New Roman"/>
                <a:cs typeface="Times New Roman"/>
              </a:rPr>
              <a:t> </a:t>
            </a:r>
            <a:r>
              <a:rPr sz="3050" i="1" dirty="0">
                <a:solidFill>
                  <a:schemeClr val="bg2">
                    <a:lumMod val="25000"/>
                  </a:schemeClr>
                </a:solidFill>
                <a:latin typeface="Times New Roman"/>
                <a:cs typeface="Times New Roman"/>
              </a:rPr>
              <a:t>de</a:t>
            </a:r>
            <a:r>
              <a:rPr sz="3050" i="1" spc="100" dirty="0">
                <a:solidFill>
                  <a:schemeClr val="bg2">
                    <a:lumMod val="25000"/>
                  </a:schemeClr>
                </a:solidFill>
                <a:latin typeface="Times New Roman"/>
                <a:cs typeface="Times New Roman"/>
              </a:rPr>
              <a:t> </a:t>
            </a:r>
            <a:r>
              <a:rPr sz="3050" i="1" dirty="0">
                <a:solidFill>
                  <a:schemeClr val="bg2">
                    <a:lumMod val="25000"/>
                  </a:schemeClr>
                </a:solidFill>
                <a:latin typeface="Times New Roman"/>
                <a:cs typeface="Times New Roman"/>
              </a:rPr>
              <a:t>Diplôme</a:t>
            </a:r>
            <a:r>
              <a:rPr sz="3050" i="1" spc="100" dirty="0">
                <a:solidFill>
                  <a:schemeClr val="bg2">
                    <a:lumMod val="25000"/>
                  </a:schemeClr>
                </a:solidFill>
                <a:latin typeface="Times New Roman"/>
                <a:cs typeface="Times New Roman"/>
              </a:rPr>
              <a:t> </a:t>
            </a:r>
            <a:r>
              <a:rPr sz="3050" i="1" dirty="0" err="1">
                <a:solidFill>
                  <a:schemeClr val="bg2">
                    <a:lumMod val="25000"/>
                  </a:schemeClr>
                </a:solidFill>
                <a:latin typeface="Times New Roman"/>
                <a:cs typeface="Times New Roman"/>
              </a:rPr>
              <a:t>d'Ingénieur</a:t>
            </a:r>
            <a:r>
              <a:rPr sz="3050" i="1" spc="105" dirty="0">
                <a:solidFill>
                  <a:schemeClr val="bg2">
                    <a:lumMod val="25000"/>
                  </a:schemeClr>
                </a:solidFill>
                <a:latin typeface="Times New Roman"/>
                <a:cs typeface="Times New Roman"/>
              </a:rPr>
              <a:t> </a:t>
            </a:r>
            <a:r>
              <a:rPr sz="3050" i="1" spc="55" dirty="0" err="1">
                <a:solidFill>
                  <a:schemeClr val="bg2">
                    <a:lumMod val="25000"/>
                  </a:schemeClr>
                </a:solidFill>
                <a:latin typeface="Times New Roman"/>
                <a:cs typeface="Times New Roman"/>
              </a:rPr>
              <a:t>d'État</a:t>
            </a:r>
            <a:r>
              <a:rPr lang="fr-FR" sz="3050" i="1" dirty="0">
                <a:solidFill>
                  <a:schemeClr val="bg2">
                    <a:lumMod val="25000"/>
                  </a:schemeClr>
                </a:solidFill>
                <a:latin typeface="Times New Roman"/>
                <a:cs typeface="Times New Roman"/>
              </a:rPr>
              <a:t> </a:t>
            </a:r>
            <a:r>
              <a:rPr lang="fr-FR" sz="3050" i="1" spc="-10" dirty="0">
                <a:solidFill>
                  <a:schemeClr val="bg2">
                    <a:lumMod val="25000"/>
                  </a:schemeClr>
                </a:solidFill>
                <a:latin typeface="Times New Roman"/>
                <a:cs typeface="Times New Roman"/>
              </a:rPr>
              <a:t>En </a:t>
            </a:r>
            <a:r>
              <a:rPr sz="3050" i="1" spc="-10" dirty="0">
                <a:solidFill>
                  <a:schemeClr val="bg2">
                    <a:lumMod val="25000"/>
                  </a:schemeClr>
                </a:solidFill>
                <a:latin typeface="Times New Roman"/>
                <a:cs typeface="Times New Roman"/>
              </a:rPr>
              <a:t>Informatique</a:t>
            </a:r>
            <a:r>
              <a:rPr lang="fr-FR" sz="3050" i="1" spc="-10" dirty="0">
                <a:solidFill>
                  <a:schemeClr val="bg2">
                    <a:lumMod val="25000"/>
                  </a:schemeClr>
                </a:solidFill>
                <a:latin typeface="Times New Roman"/>
                <a:cs typeface="Times New Roman"/>
              </a:rPr>
              <a:t> et Réseaux option MIAGE</a:t>
            </a:r>
            <a:endParaRPr sz="3050" i="1" dirty="0">
              <a:solidFill>
                <a:schemeClr val="bg2">
                  <a:lumMod val="25000"/>
                </a:schemeClr>
              </a:solidFill>
              <a:latin typeface="Times New Roman"/>
              <a:cs typeface="Times New Roman"/>
            </a:endParaRPr>
          </a:p>
        </p:txBody>
      </p:sp>
      <p:sp>
        <p:nvSpPr>
          <p:cNvPr id="11" name="object 11"/>
          <p:cNvSpPr txBox="1"/>
          <p:nvPr/>
        </p:nvSpPr>
        <p:spPr>
          <a:xfrm>
            <a:off x="12376307" y="6688471"/>
            <a:ext cx="3886835" cy="444500"/>
          </a:xfrm>
          <a:prstGeom prst="rect">
            <a:avLst/>
          </a:prstGeom>
        </p:spPr>
        <p:txBody>
          <a:bodyPr vert="horz" wrap="square" lIns="0" tIns="12700" rIns="0" bIns="0" rtlCol="0">
            <a:spAutoFit/>
          </a:bodyPr>
          <a:lstStyle/>
          <a:p>
            <a:pPr marL="12700">
              <a:lnSpc>
                <a:spcPct val="100000"/>
              </a:lnSpc>
              <a:spcBef>
                <a:spcPts val="100"/>
              </a:spcBef>
              <a:tabLst>
                <a:tab pos="2038985" algn="l"/>
                <a:tab pos="3757295" algn="l"/>
              </a:tabLst>
            </a:pPr>
            <a:r>
              <a:rPr sz="2750" b="1" spc="90" dirty="0">
                <a:latin typeface="Times New Roman"/>
                <a:cs typeface="Times New Roman"/>
              </a:rPr>
              <a:t>MEMBRES</a:t>
            </a:r>
            <a:r>
              <a:rPr sz="2750" b="1" dirty="0">
                <a:latin typeface="Times New Roman"/>
                <a:cs typeface="Times New Roman"/>
              </a:rPr>
              <a:t>	</a:t>
            </a:r>
            <a:r>
              <a:rPr sz="2750" b="1" spc="114" dirty="0">
                <a:latin typeface="Times New Roman"/>
                <a:cs typeface="Times New Roman"/>
              </a:rPr>
              <a:t>DU</a:t>
            </a:r>
            <a:r>
              <a:rPr sz="2750" b="1" spc="-5" dirty="0">
                <a:latin typeface="Times New Roman"/>
                <a:cs typeface="Times New Roman"/>
              </a:rPr>
              <a:t> </a:t>
            </a:r>
            <a:r>
              <a:rPr sz="2750" b="1" spc="55" dirty="0">
                <a:latin typeface="Times New Roman"/>
                <a:cs typeface="Times New Roman"/>
              </a:rPr>
              <a:t>JURY</a:t>
            </a:r>
            <a:r>
              <a:rPr sz="2750" b="1" dirty="0">
                <a:latin typeface="Times New Roman"/>
                <a:cs typeface="Times New Roman"/>
              </a:rPr>
              <a:t>	</a:t>
            </a:r>
            <a:r>
              <a:rPr sz="2750" b="1" spc="-50" dirty="0">
                <a:latin typeface="Times New Roman"/>
                <a:cs typeface="Times New Roman"/>
              </a:rPr>
              <a:t>:</a:t>
            </a:r>
            <a:endParaRPr sz="2750" dirty="0">
              <a:latin typeface="Times New Roman"/>
              <a:cs typeface="Times New Roman"/>
            </a:endParaRPr>
          </a:p>
        </p:txBody>
      </p:sp>
      <p:pic>
        <p:nvPicPr>
          <p:cNvPr id="1028" name="Picture 4" descr="logo-emsi-menu">
            <a:extLst>
              <a:ext uri="{FF2B5EF4-FFF2-40B4-BE49-F238E27FC236}">
                <a16:creationId xmlns:a16="http://schemas.microsoft.com/office/drawing/2014/main" id="{55239ACC-13BF-317E-C726-E36A37398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54" y="329094"/>
            <a:ext cx="5006753" cy="13518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 de Attijariwafa Bank">
            <a:extLst>
              <a:ext uri="{FF2B5EF4-FFF2-40B4-BE49-F238E27FC236}">
                <a16:creationId xmlns:a16="http://schemas.microsoft.com/office/drawing/2014/main" id="{B6A4B4E7-F85A-5575-1B57-2A01B0C43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1200" y="256075"/>
            <a:ext cx="4327106" cy="1401982"/>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BB7917F1-790D-1A0B-403F-5692FAC1D0A8}"/>
              </a:ext>
            </a:extLst>
          </p:cNvPr>
          <p:cNvSpPr txBox="1"/>
          <p:nvPr/>
        </p:nvSpPr>
        <p:spPr>
          <a:xfrm>
            <a:off x="1481295" y="4004851"/>
            <a:ext cx="15316200" cy="1631216"/>
          </a:xfrm>
          <a:prstGeom prst="rect">
            <a:avLst/>
          </a:prstGeom>
          <a:noFill/>
          <a:ln w="15875">
            <a:solidFill>
              <a:schemeClr val="bg2">
                <a:lumMod val="50000"/>
              </a:schemeClr>
            </a:solidFill>
          </a:ln>
        </p:spPr>
        <p:txBody>
          <a:bodyPr wrap="square" rtlCol="0">
            <a:spAutoFit/>
          </a:bodyPr>
          <a:lstStyle/>
          <a:p>
            <a:pPr algn="ctr"/>
            <a:r>
              <a:rPr lang="fr-FR" sz="5000" dirty="0">
                <a:latin typeface="Times New Roman" panose="02020603050405020304" pitchFamily="18" charset="0"/>
                <a:cs typeface="Times New Roman" panose="02020603050405020304" pitchFamily="18" charset="0"/>
              </a:rPr>
              <a:t>Développement d’un Agent IA pour l’Optimisation du Traitement des Réclamations Clients dans un CRM</a:t>
            </a:r>
          </a:p>
        </p:txBody>
      </p:sp>
      <p:sp>
        <p:nvSpPr>
          <p:cNvPr id="13" name="ZoneTexte 12">
            <a:extLst>
              <a:ext uri="{FF2B5EF4-FFF2-40B4-BE49-F238E27FC236}">
                <a16:creationId xmlns:a16="http://schemas.microsoft.com/office/drawing/2014/main" id="{81D49588-394F-C72B-216E-2FDEE1B275DA}"/>
              </a:ext>
            </a:extLst>
          </p:cNvPr>
          <p:cNvSpPr txBox="1"/>
          <p:nvPr/>
        </p:nvSpPr>
        <p:spPr>
          <a:xfrm>
            <a:off x="6858000" y="6225247"/>
            <a:ext cx="2590800" cy="368300"/>
          </a:xfrm>
          <a:prstGeom prst="rect">
            <a:avLst/>
          </a:prstGeom>
          <a:noFill/>
        </p:spPr>
        <p:txBody>
          <a:bodyPr wrap="square" rtlCol="0">
            <a:spAutoFit/>
          </a:bodyPr>
          <a:lstStyle/>
          <a:p>
            <a:r>
              <a:rPr lang="fr-FR"/>
              <a:t>Soutenu le: </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FD01E0B-A8F8-1C73-BDFF-51747F89CFAB}"/>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CBE17674-864B-324F-0C6F-EEAFD3521041}"/>
              </a:ext>
            </a:extLst>
          </p:cNvPr>
          <p:cNvGrpSpPr/>
          <p:nvPr/>
        </p:nvGrpSpPr>
        <p:grpSpPr>
          <a:xfrm>
            <a:off x="687600" y="198000"/>
            <a:ext cx="16984800" cy="813600"/>
            <a:chOff x="2420361" y="172365"/>
            <a:chExt cx="13446760" cy="1263650"/>
          </a:xfrm>
        </p:grpSpPr>
        <p:sp>
          <p:nvSpPr>
            <p:cNvPr id="3" name="object 3">
              <a:extLst>
                <a:ext uri="{FF2B5EF4-FFF2-40B4-BE49-F238E27FC236}">
                  <a16:creationId xmlns:a16="http://schemas.microsoft.com/office/drawing/2014/main" id="{299D7DD0-3FAA-AB0D-1BA4-8008F4FF0EAA}"/>
                </a:ext>
              </a:extLst>
            </p:cNvPr>
            <p:cNvSpPr/>
            <p:nvPr/>
          </p:nvSpPr>
          <p:spPr>
            <a:xfrm>
              <a:off x="6897256" y="172376"/>
              <a:ext cx="8970010" cy="1263650"/>
            </a:xfrm>
            <a:custGeom>
              <a:avLst/>
              <a:gdLst/>
              <a:ahLst/>
              <a:cxnLst/>
              <a:rect l="l" t="t" r="r" b="b"/>
              <a:pathLst>
                <a:path w="8970010" h="1263650">
                  <a:moveTo>
                    <a:pt x="4511129" y="631240"/>
                  </a:moveTo>
                  <a:lnTo>
                    <a:pt x="3740226" y="0"/>
                  </a:lnTo>
                  <a:lnTo>
                    <a:pt x="0" y="0"/>
                  </a:lnTo>
                  <a:lnTo>
                    <a:pt x="771525" y="631748"/>
                  </a:lnTo>
                  <a:lnTo>
                    <a:pt x="0" y="1263510"/>
                  </a:lnTo>
                  <a:lnTo>
                    <a:pt x="3740226" y="1263510"/>
                  </a:lnTo>
                  <a:lnTo>
                    <a:pt x="4511129" y="632256"/>
                  </a:lnTo>
                  <a:lnTo>
                    <a:pt x="4511129" y="631240"/>
                  </a:lnTo>
                  <a:close/>
                </a:path>
                <a:path w="8970010" h="1263650">
                  <a:moveTo>
                    <a:pt x="8969756" y="631240"/>
                  </a:moveTo>
                  <a:lnTo>
                    <a:pt x="8198853" y="0"/>
                  </a:lnTo>
                  <a:lnTo>
                    <a:pt x="4458627" y="0"/>
                  </a:lnTo>
                  <a:lnTo>
                    <a:pt x="5230152" y="631748"/>
                  </a:lnTo>
                  <a:lnTo>
                    <a:pt x="4458627" y="1263510"/>
                  </a:lnTo>
                  <a:lnTo>
                    <a:pt x="8198853" y="1263510"/>
                  </a:lnTo>
                  <a:lnTo>
                    <a:pt x="8969756" y="632256"/>
                  </a:lnTo>
                  <a:lnTo>
                    <a:pt x="8969756" y="631240"/>
                  </a:lnTo>
                  <a:close/>
                </a:path>
              </a:pathLst>
            </a:custGeom>
            <a:solidFill>
              <a:schemeClr val="bg2">
                <a:lumMod val="75000"/>
              </a:schemeClr>
            </a:solidFill>
          </p:spPr>
          <p:txBody>
            <a:bodyPr wrap="square" lIns="0" tIns="0" rIns="0" bIns="0" rtlCol="0"/>
            <a:lstStyle/>
            <a:p>
              <a:endParaRPr dirty="0"/>
            </a:p>
          </p:txBody>
        </p:sp>
        <p:sp>
          <p:nvSpPr>
            <p:cNvPr id="4" name="object 4">
              <a:extLst>
                <a:ext uri="{FF2B5EF4-FFF2-40B4-BE49-F238E27FC236}">
                  <a16:creationId xmlns:a16="http://schemas.microsoft.com/office/drawing/2014/main" id="{D56F1E46-AA31-F617-3F29-68C319184423}"/>
                </a:ext>
              </a:extLst>
            </p:cNvPr>
            <p:cNvSpPr/>
            <p:nvPr/>
          </p:nvSpPr>
          <p:spPr>
            <a:xfrm>
              <a:off x="2420361" y="172365"/>
              <a:ext cx="4511675" cy="1263650"/>
            </a:xfrm>
            <a:custGeom>
              <a:avLst/>
              <a:gdLst/>
              <a:ahLst/>
              <a:cxnLst/>
              <a:rect l="l" t="t" r="r" b="b"/>
              <a:pathLst>
                <a:path w="4511675" h="1263650">
                  <a:moveTo>
                    <a:pt x="3740227" y="1263510"/>
                  </a:moveTo>
                  <a:lnTo>
                    <a:pt x="0" y="1263510"/>
                  </a:lnTo>
                  <a:lnTo>
                    <a:pt x="771525" y="631755"/>
                  </a:lnTo>
                  <a:lnTo>
                    <a:pt x="0" y="0"/>
                  </a:lnTo>
                  <a:lnTo>
                    <a:pt x="3740226" y="0"/>
                  </a:lnTo>
                  <a:lnTo>
                    <a:pt x="4511127" y="631244"/>
                  </a:lnTo>
                  <a:lnTo>
                    <a:pt x="4511127" y="632266"/>
                  </a:lnTo>
                  <a:lnTo>
                    <a:pt x="3740227" y="1263510"/>
                  </a:lnTo>
                  <a:close/>
                </a:path>
              </a:pathLst>
            </a:custGeom>
            <a:solidFill>
              <a:schemeClr val="bg2">
                <a:lumMod val="90000"/>
              </a:schemeClr>
            </a:solidFill>
          </p:spPr>
          <p:txBody>
            <a:bodyPr wrap="square" lIns="0" tIns="0" rIns="0" bIns="0" rtlCol="0"/>
            <a:lstStyle/>
            <a:p>
              <a:endParaRPr dirty="0"/>
            </a:p>
          </p:txBody>
        </p:sp>
      </p:grpSp>
      <p:sp>
        <p:nvSpPr>
          <p:cNvPr id="13" name="object 13">
            <a:extLst>
              <a:ext uri="{FF2B5EF4-FFF2-40B4-BE49-F238E27FC236}">
                <a16:creationId xmlns:a16="http://schemas.microsoft.com/office/drawing/2014/main" id="{570DFC09-1342-7CEE-91FD-127AE919116B}"/>
              </a:ext>
            </a:extLst>
          </p:cNvPr>
          <p:cNvSpPr txBox="1"/>
          <p:nvPr/>
        </p:nvSpPr>
        <p:spPr>
          <a:xfrm>
            <a:off x="152400" y="1638300"/>
            <a:ext cx="4930226" cy="612988"/>
          </a:xfrm>
          <a:prstGeom prst="rect">
            <a:avLst/>
          </a:prstGeom>
        </p:spPr>
        <p:txBody>
          <a:bodyPr vert="horz" wrap="square" lIns="0" tIns="12700" rIns="0" bIns="0" rtlCol="0">
            <a:spAutoFit/>
          </a:bodyPr>
          <a:lstStyle/>
          <a:p>
            <a:pPr marL="12700" algn="ctr">
              <a:lnSpc>
                <a:spcPct val="100000"/>
              </a:lnSpc>
              <a:spcBef>
                <a:spcPts val="100"/>
              </a:spcBef>
              <a:tabLst>
                <a:tab pos="2194560" algn="l"/>
              </a:tabLst>
            </a:pPr>
            <a:r>
              <a:rPr lang="fr-FR" sz="3900" b="1" spc="-10" dirty="0">
                <a:solidFill>
                  <a:schemeClr val="bg2">
                    <a:lumMod val="25000"/>
                  </a:schemeClr>
                </a:solidFill>
                <a:latin typeface="Times New Roman" panose="02020603050405020304" pitchFamily="18" charset="0"/>
                <a:cs typeface="Times New Roman" panose="02020603050405020304" pitchFamily="18" charset="0"/>
              </a:rPr>
              <a:t>Architecture</a:t>
            </a:r>
            <a:r>
              <a:rPr lang="fr-FR" sz="3900" spc="-10" dirty="0">
                <a:solidFill>
                  <a:schemeClr val="bg2">
                    <a:lumMod val="25000"/>
                  </a:schemeClr>
                </a:solidFill>
                <a:latin typeface="Algerian" panose="04020705040A02060702" pitchFamily="82" charset="0"/>
                <a:cs typeface="Aldhabi" panose="020F0502020204030204" pitchFamily="2" charset="-78"/>
              </a:rPr>
              <a:t> </a:t>
            </a:r>
            <a:endParaRPr sz="3900" dirty="0">
              <a:solidFill>
                <a:schemeClr val="bg2">
                  <a:lumMod val="25000"/>
                </a:schemeClr>
              </a:solidFill>
              <a:latin typeface="Algerian" panose="04020705040A02060702" pitchFamily="82" charset="0"/>
              <a:cs typeface="Aldhabi" panose="020F0502020204030204" pitchFamily="2" charset="-78"/>
            </a:endParaRPr>
          </a:p>
        </p:txBody>
      </p:sp>
      <p:sp>
        <p:nvSpPr>
          <p:cNvPr id="36" name="Google Shape;2137;p41">
            <a:extLst>
              <a:ext uri="{FF2B5EF4-FFF2-40B4-BE49-F238E27FC236}">
                <a16:creationId xmlns:a16="http://schemas.microsoft.com/office/drawing/2014/main" id="{7BB85B0A-E40A-8BE7-0AA5-419AF47BB163}"/>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sp>
        <p:nvSpPr>
          <p:cNvPr id="42" name="object 8">
            <a:extLst>
              <a:ext uri="{FF2B5EF4-FFF2-40B4-BE49-F238E27FC236}">
                <a16:creationId xmlns:a16="http://schemas.microsoft.com/office/drawing/2014/main" id="{17A95FC7-99D4-9527-B395-A79DDC7F4084}"/>
              </a:ext>
            </a:extLst>
          </p:cNvPr>
          <p:cNvSpPr txBox="1"/>
          <p:nvPr/>
        </p:nvSpPr>
        <p:spPr>
          <a:xfrm>
            <a:off x="7257320" y="380959"/>
            <a:ext cx="4462317" cy="412934"/>
          </a:xfrm>
          <a:prstGeom prst="rect">
            <a:avLst/>
          </a:prstGeom>
        </p:spPr>
        <p:txBody>
          <a:bodyPr vert="horz" wrap="square" lIns="0" tIns="12700" rIns="0" bIns="0" rtlCol="0">
            <a:spAutoFit/>
          </a:bodyPr>
          <a:lstStyle/>
          <a:p>
            <a:pPr algn="ctr"/>
            <a:r>
              <a:rPr lang="fr-FR" sz="2600" b="1" dirty="0">
                <a:solidFill>
                  <a:schemeClr val="bg2">
                    <a:lumMod val="25000"/>
                  </a:schemeClr>
                </a:solidFill>
                <a:latin typeface="Agency FB" panose="020B0503020202020204" pitchFamily="34" charset="0"/>
              </a:rPr>
              <a:t>Comparaison des Modèles de Langage</a:t>
            </a:r>
          </a:p>
        </p:txBody>
      </p:sp>
      <p:sp>
        <p:nvSpPr>
          <p:cNvPr id="43" name="object 9">
            <a:extLst>
              <a:ext uri="{FF2B5EF4-FFF2-40B4-BE49-F238E27FC236}">
                <a16:creationId xmlns:a16="http://schemas.microsoft.com/office/drawing/2014/main" id="{CFC18F31-AA41-64EB-9F41-5074F48CAE81}"/>
              </a:ext>
            </a:extLst>
          </p:cNvPr>
          <p:cNvSpPr txBox="1"/>
          <p:nvPr/>
        </p:nvSpPr>
        <p:spPr>
          <a:xfrm>
            <a:off x="12384267" y="198000"/>
            <a:ext cx="4868789" cy="813043"/>
          </a:xfrm>
          <a:prstGeom prst="rect">
            <a:avLst/>
          </a:prstGeom>
        </p:spPr>
        <p:txBody>
          <a:bodyPr vert="horz" wrap="square" lIns="0" tIns="12700" rIns="0" bIns="0" rtlCol="0">
            <a:spAutoFit/>
          </a:bodyPr>
          <a:lstStyle/>
          <a:p>
            <a:pPr algn="ctr"/>
            <a:r>
              <a:rPr lang="fr-FR" sz="2600" b="1" dirty="0">
                <a:solidFill>
                  <a:schemeClr val="bg2">
                    <a:lumMod val="25000"/>
                  </a:schemeClr>
                </a:solidFill>
                <a:latin typeface="Agency FB" panose="020B0503020202020204" pitchFamily="34" charset="0"/>
              </a:rPr>
              <a:t>Prompt Engineering  Concepts et Techniques</a:t>
            </a:r>
          </a:p>
        </p:txBody>
      </p:sp>
      <p:sp>
        <p:nvSpPr>
          <p:cNvPr id="44" name="object 10">
            <a:extLst>
              <a:ext uri="{FF2B5EF4-FFF2-40B4-BE49-F238E27FC236}">
                <a16:creationId xmlns:a16="http://schemas.microsoft.com/office/drawing/2014/main" id="{07F5380D-17AA-43B1-39B1-2AFCD292D548}"/>
              </a:ext>
            </a:extLst>
          </p:cNvPr>
          <p:cNvSpPr txBox="1">
            <a:spLocks noGrp="1"/>
          </p:cNvSpPr>
          <p:nvPr>
            <p:ph type="title"/>
          </p:nvPr>
        </p:nvSpPr>
        <p:spPr>
          <a:xfrm>
            <a:off x="1295400" y="380959"/>
            <a:ext cx="4769488" cy="412934"/>
          </a:xfrm>
          <a:prstGeom prst="rect">
            <a:avLst/>
          </a:prstGeom>
        </p:spPr>
        <p:txBody>
          <a:bodyPr vert="horz" wrap="square" lIns="0" tIns="12700" rIns="0" bIns="0" rtlCol="0">
            <a:spAutoFit/>
          </a:bodyPr>
          <a:lstStyle/>
          <a:p>
            <a:pPr marL="12700" marR="5080" indent="162560" algn="ctr">
              <a:spcBef>
                <a:spcPts val="100"/>
              </a:spcBef>
            </a:pPr>
            <a:r>
              <a:rPr lang="fr-FR" spc="-10" dirty="0">
                <a:solidFill>
                  <a:schemeClr val="bg2">
                    <a:lumMod val="25000"/>
                  </a:schemeClr>
                </a:solidFill>
                <a:latin typeface="Agency FB" panose="020B0503020202020204" pitchFamily="34" charset="0"/>
              </a:rPr>
              <a:t>I</a:t>
            </a:r>
            <a:r>
              <a:rPr lang="fr-FR" dirty="0">
                <a:solidFill>
                  <a:schemeClr val="bg2">
                    <a:lumMod val="25000"/>
                  </a:schemeClr>
                </a:solidFill>
                <a:latin typeface="Agency FB" panose="020B0503020202020204" pitchFamily="34" charset="0"/>
              </a:rPr>
              <a:t>ntroduction aux Agents Intelligents</a:t>
            </a:r>
          </a:p>
        </p:txBody>
      </p:sp>
      <p:sp>
        <p:nvSpPr>
          <p:cNvPr id="47" name="Rectangle : coins arrondis 46">
            <a:extLst>
              <a:ext uri="{FF2B5EF4-FFF2-40B4-BE49-F238E27FC236}">
                <a16:creationId xmlns:a16="http://schemas.microsoft.com/office/drawing/2014/main" id="{AEE52F57-3C4A-BFFD-A3E5-0116DA7705F7}"/>
              </a:ext>
            </a:extLst>
          </p:cNvPr>
          <p:cNvSpPr/>
          <p:nvPr/>
        </p:nvSpPr>
        <p:spPr>
          <a:xfrm>
            <a:off x="7257320" y="5015904"/>
            <a:ext cx="3048000" cy="1219200"/>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452918"/>
                </a:solidFill>
              </a:rPr>
              <a:t>Agent</a:t>
            </a:r>
            <a:endParaRPr lang="fr-FR" b="1" dirty="0">
              <a:solidFill>
                <a:srgbClr val="452918"/>
              </a:solidFill>
            </a:endParaRPr>
          </a:p>
        </p:txBody>
      </p:sp>
      <p:sp>
        <p:nvSpPr>
          <p:cNvPr id="48" name="Rectangle : coins arrondis 47">
            <a:extLst>
              <a:ext uri="{FF2B5EF4-FFF2-40B4-BE49-F238E27FC236}">
                <a16:creationId xmlns:a16="http://schemas.microsoft.com/office/drawing/2014/main" id="{B8C2D799-ABEF-387C-2CC5-E04FEA2E9617}"/>
              </a:ext>
            </a:extLst>
          </p:cNvPr>
          <p:cNvSpPr/>
          <p:nvPr/>
        </p:nvSpPr>
        <p:spPr>
          <a:xfrm>
            <a:off x="10153109" y="7472526"/>
            <a:ext cx="3048000" cy="1219200"/>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452918"/>
                </a:solidFill>
              </a:rPr>
              <a:t>Memory</a:t>
            </a:r>
            <a:endParaRPr lang="fr-FR" b="1" dirty="0">
              <a:solidFill>
                <a:srgbClr val="452918"/>
              </a:solidFill>
            </a:endParaRPr>
          </a:p>
        </p:txBody>
      </p:sp>
      <p:sp>
        <p:nvSpPr>
          <p:cNvPr id="49" name="Rectangle : coins arrondis 48">
            <a:extLst>
              <a:ext uri="{FF2B5EF4-FFF2-40B4-BE49-F238E27FC236}">
                <a16:creationId xmlns:a16="http://schemas.microsoft.com/office/drawing/2014/main" id="{52FCA5A2-2E56-AA4D-ED0B-D966337DE104}"/>
              </a:ext>
            </a:extLst>
          </p:cNvPr>
          <p:cNvSpPr/>
          <p:nvPr/>
        </p:nvSpPr>
        <p:spPr>
          <a:xfrm>
            <a:off x="4726342" y="7472526"/>
            <a:ext cx="3048000" cy="1219200"/>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452918"/>
                </a:solidFill>
              </a:rPr>
              <a:t>Tools</a:t>
            </a:r>
            <a:endParaRPr lang="fr-FR" dirty="0"/>
          </a:p>
        </p:txBody>
      </p:sp>
      <p:sp>
        <p:nvSpPr>
          <p:cNvPr id="50" name="Rectangle : coins arrondis 49">
            <a:extLst>
              <a:ext uri="{FF2B5EF4-FFF2-40B4-BE49-F238E27FC236}">
                <a16:creationId xmlns:a16="http://schemas.microsoft.com/office/drawing/2014/main" id="{49BC4A8A-BFF1-F1F6-8106-23DD10CE3977}"/>
              </a:ext>
            </a:extLst>
          </p:cNvPr>
          <p:cNvSpPr/>
          <p:nvPr/>
        </p:nvSpPr>
        <p:spPr>
          <a:xfrm>
            <a:off x="7257320" y="2243802"/>
            <a:ext cx="3048000" cy="1219200"/>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solidFill>
                  <a:srgbClr val="452918"/>
                </a:solidFill>
              </a:rPr>
              <a:t>Prompt Template</a:t>
            </a:r>
          </a:p>
        </p:txBody>
      </p:sp>
      <p:sp>
        <p:nvSpPr>
          <p:cNvPr id="51" name="Rectangle : coins arrondis 50">
            <a:extLst>
              <a:ext uri="{FF2B5EF4-FFF2-40B4-BE49-F238E27FC236}">
                <a16:creationId xmlns:a16="http://schemas.microsoft.com/office/drawing/2014/main" id="{FA46743F-9950-83E0-B73C-06C38FE7871A}"/>
              </a:ext>
            </a:extLst>
          </p:cNvPr>
          <p:cNvSpPr/>
          <p:nvPr/>
        </p:nvSpPr>
        <p:spPr>
          <a:xfrm>
            <a:off x="13898957" y="5015904"/>
            <a:ext cx="3048000" cy="1219200"/>
          </a:xfrm>
          <a:prstGeom prst="round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b="1" dirty="0">
                <a:solidFill>
                  <a:srgbClr val="452918"/>
                </a:solidFill>
              </a:rPr>
              <a:t>LLM</a:t>
            </a:r>
            <a:endParaRPr lang="fr-FR" b="1" dirty="0">
              <a:solidFill>
                <a:srgbClr val="452918"/>
              </a:solidFill>
            </a:endParaRPr>
          </a:p>
        </p:txBody>
      </p:sp>
      <p:cxnSp>
        <p:nvCxnSpPr>
          <p:cNvPr id="53" name="Connecteur droit avec flèche 52">
            <a:extLst>
              <a:ext uri="{FF2B5EF4-FFF2-40B4-BE49-F238E27FC236}">
                <a16:creationId xmlns:a16="http://schemas.microsoft.com/office/drawing/2014/main" id="{3B6A0A53-40BC-F4BD-4AF1-71D426DCACB9}"/>
              </a:ext>
            </a:extLst>
          </p:cNvPr>
          <p:cNvCxnSpPr>
            <a:cxnSpLocks/>
            <a:stCxn id="50" idx="2"/>
            <a:endCxn id="47" idx="0"/>
          </p:cNvCxnSpPr>
          <p:nvPr/>
        </p:nvCxnSpPr>
        <p:spPr>
          <a:xfrm>
            <a:off x="8781320" y="3463002"/>
            <a:ext cx="0" cy="1552902"/>
          </a:xfrm>
          <a:prstGeom prst="straightConnector1">
            <a:avLst/>
          </a:prstGeom>
          <a:ln w="38100">
            <a:solidFill>
              <a:srgbClr val="452918"/>
            </a:solidFill>
            <a:tailEnd type="triangle"/>
          </a:ln>
        </p:spPr>
        <p:style>
          <a:lnRef idx="1">
            <a:schemeClr val="dk1"/>
          </a:lnRef>
          <a:fillRef idx="0">
            <a:schemeClr val="dk1"/>
          </a:fillRef>
          <a:effectRef idx="0">
            <a:schemeClr val="dk1"/>
          </a:effectRef>
          <a:fontRef idx="minor">
            <a:schemeClr val="tx1"/>
          </a:fontRef>
        </p:style>
      </p:cxnSp>
      <p:sp>
        <p:nvSpPr>
          <p:cNvPr id="55" name="ZoneTexte 54">
            <a:extLst>
              <a:ext uri="{FF2B5EF4-FFF2-40B4-BE49-F238E27FC236}">
                <a16:creationId xmlns:a16="http://schemas.microsoft.com/office/drawing/2014/main" id="{CB598FC7-0C41-9D70-3968-68C7E2CF7CDB}"/>
              </a:ext>
            </a:extLst>
          </p:cNvPr>
          <p:cNvSpPr txBox="1"/>
          <p:nvPr/>
        </p:nvSpPr>
        <p:spPr>
          <a:xfrm>
            <a:off x="8813404" y="3986562"/>
            <a:ext cx="1758815" cy="461665"/>
          </a:xfrm>
          <a:prstGeom prst="rect">
            <a:avLst/>
          </a:prstGeom>
          <a:noFill/>
        </p:spPr>
        <p:txBody>
          <a:bodyPr wrap="none" rtlCol="0">
            <a:spAutoFit/>
          </a:bodyPr>
          <a:lstStyle/>
          <a:p>
            <a:r>
              <a:rPr lang="fr-FR" sz="2400" dirty="0"/>
              <a:t>Instructions</a:t>
            </a:r>
          </a:p>
        </p:txBody>
      </p:sp>
      <p:cxnSp>
        <p:nvCxnSpPr>
          <p:cNvPr id="57" name="Connecteur droit avec flèche 56">
            <a:extLst>
              <a:ext uri="{FF2B5EF4-FFF2-40B4-BE49-F238E27FC236}">
                <a16:creationId xmlns:a16="http://schemas.microsoft.com/office/drawing/2014/main" id="{F8488C4C-EF95-E746-DD96-4EC673F0B806}"/>
              </a:ext>
            </a:extLst>
          </p:cNvPr>
          <p:cNvCxnSpPr>
            <a:stCxn id="47" idx="3"/>
            <a:endCxn id="51" idx="1"/>
          </p:cNvCxnSpPr>
          <p:nvPr/>
        </p:nvCxnSpPr>
        <p:spPr>
          <a:xfrm>
            <a:off x="10305320" y="5625504"/>
            <a:ext cx="3593637" cy="0"/>
          </a:xfrm>
          <a:prstGeom prst="straightConnector1">
            <a:avLst/>
          </a:prstGeom>
          <a:ln w="38100">
            <a:solidFill>
              <a:srgbClr val="45291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C5786FB4-AD74-7172-1382-AA4418E0C410}"/>
              </a:ext>
            </a:extLst>
          </p:cNvPr>
          <p:cNvCxnSpPr>
            <a:stCxn id="47" idx="2"/>
            <a:endCxn id="48" idx="0"/>
          </p:cNvCxnSpPr>
          <p:nvPr/>
        </p:nvCxnSpPr>
        <p:spPr>
          <a:xfrm>
            <a:off x="8781320" y="6235104"/>
            <a:ext cx="2895789" cy="1237422"/>
          </a:xfrm>
          <a:prstGeom prst="straightConnector1">
            <a:avLst/>
          </a:prstGeom>
          <a:ln w="38100">
            <a:solidFill>
              <a:srgbClr val="45291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5EB5DE36-4D66-9C25-F139-A35EF8D38AEC}"/>
              </a:ext>
            </a:extLst>
          </p:cNvPr>
          <p:cNvCxnSpPr>
            <a:stCxn id="47" idx="2"/>
            <a:endCxn id="49" idx="0"/>
          </p:cNvCxnSpPr>
          <p:nvPr/>
        </p:nvCxnSpPr>
        <p:spPr>
          <a:xfrm flipH="1">
            <a:off x="6250342" y="6235104"/>
            <a:ext cx="2530978" cy="1237422"/>
          </a:xfrm>
          <a:prstGeom prst="straightConnector1">
            <a:avLst/>
          </a:prstGeom>
          <a:ln w="38100">
            <a:solidFill>
              <a:srgbClr val="452918"/>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Image 64">
            <a:extLst>
              <a:ext uri="{FF2B5EF4-FFF2-40B4-BE49-F238E27FC236}">
                <a16:creationId xmlns:a16="http://schemas.microsoft.com/office/drawing/2014/main" id="{8023D655-29F7-8FDA-F415-6570FE41D00A}"/>
              </a:ext>
            </a:extLst>
          </p:cNvPr>
          <p:cNvPicPr>
            <a:picLocks noChangeAspect="1"/>
          </p:cNvPicPr>
          <p:nvPr/>
        </p:nvPicPr>
        <p:blipFill>
          <a:blip r:embed="rId2"/>
          <a:stretch>
            <a:fillRect/>
          </a:stretch>
        </p:blipFill>
        <p:spPr>
          <a:xfrm>
            <a:off x="2666226" y="4832861"/>
            <a:ext cx="1398517" cy="1398517"/>
          </a:xfrm>
          <a:prstGeom prst="rect">
            <a:avLst/>
          </a:prstGeom>
        </p:spPr>
      </p:pic>
      <p:cxnSp>
        <p:nvCxnSpPr>
          <p:cNvPr id="67" name="Connecteur droit avec flèche 66">
            <a:extLst>
              <a:ext uri="{FF2B5EF4-FFF2-40B4-BE49-F238E27FC236}">
                <a16:creationId xmlns:a16="http://schemas.microsoft.com/office/drawing/2014/main" id="{0DE00A80-7994-1AC2-7E1C-EAD786DA6ACE}"/>
              </a:ext>
            </a:extLst>
          </p:cNvPr>
          <p:cNvCxnSpPr>
            <a:cxnSpLocks/>
            <a:endCxn id="47" idx="1"/>
          </p:cNvCxnSpPr>
          <p:nvPr/>
        </p:nvCxnSpPr>
        <p:spPr>
          <a:xfrm>
            <a:off x="3992455" y="5625504"/>
            <a:ext cx="3264865" cy="0"/>
          </a:xfrm>
          <a:prstGeom prst="straightConnector1">
            <a:avLst/>
          </a:prstGeom>
          <a:ln w="38100">
            <a:solidFill>
              <a:srgbClr val="45291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ZoneTexte 69">
            <a:extLst>
              <a:ext uri="{FF2B5EF4-FFF2-40B4-BE49-F238E27FC236}">
                <a16:creationId xmlns:a16="http://schemas.microsoft.com/office/drawing/2014/main" id="{3EC8BCEA-B466-B2E9-FF3E-0B2D88CD7959}"/>
              </a:ext>
            </a:extLst>
          </p:cNvPr>
          <p:cNvSpPr txBox="1"/>
          <p:nvPr/>
        </p:nvSpPr>
        <p:spPr>
          <a:xfrm>
            <a:off x="4795964" y="5657496"/>
            <a:ext cx="1572866" cy="461665"/>
          </a:xfrm>
          <a:prstGeom prst="rect">
            <a:avLst/>
          </a:prstGeom>
          <a:noFill/>
        </p:spPr>
        <p:txBody>
          <a:bodyPr wrap="none" rtlCol="0">
            <a:spAutoFit/>
          </a:bodyPr>
          <a:lstStyle/>
          <a:p>
            <a:r>
              <a:rPr lang="fr-FR" sz="2400" dirty="0" err="1"/>
              <a:t>Response</a:t>
            </a:r>
            <a:endParaRPr lang="fr-FR" sz="2400" dirty="0"/>
          </a:p>
        </p:txBody>
      </p:sp>
      <p:sp>
        <p:nvSpPr>
          <p:cNvPr id="71" name="ZoneTexte 70">
            <a:extLst>
              <a:ext uri="{FF2B5EF4-FFF2-40B4-BE49-F238E27FC236}">
                <a16:creationId xmlns:a16="http://schemas.microsoft.com/office/drawing/2014/main" id="{535E3EAE-CC47-5778-CEFF-EB2CC2CA2497}"/>
              </a:ext>
            </a:extLst>
          </p:cNvPr>
          <p:cNvSpPr txBox="1"/>
          <p:nvPr/>
        </p:nvSpPr>
        <p:spPr>
          <a:xfrm>
            <a:off x="4876773" y="5123727"/>
            <a:ext cx="1176925" cy="461665"/>
          </a:xfrm>
          <a:prstGeom prst="rect">
            <a:avLst/>
          </a:prstGeom>
          <a:noFill/>
        </p:spPr>
        <p:txBody>
          <a:bodyPr wrap="none" rtlCol="0">
            <a:spAutoFit/>
          </a:bodyPr>
          <a:lstStyle/>
          <a:p>
            <a:r>
              <a:rPr lang="fr-FR" sz="2400" dirty="0"/>
              <a:t>Prompt</a:t>
            </a:r>
          </a:p>
        </p:txBody>
      </p:sp>
      <p:sp>
        <p:nvSpPr>
          <p:cNvPr id="72" name="ZoneTexte 71">
            <a:extLst>
              <a:ext uri="{FF2B5EF4-FFF2-40B4-BE49-F238E27FC236}">
                <a16:creationId xmlns:a16="http://schemas.microsoft.com/office/drawing/2014/main" id="{648FCEE1-85D9-A2B5-3717-9B2AA47A0F21}"/>
              </a:ext>
            </a:extLst>
          </p:cNvPr>
          <p:cNvSpPr txBox="1"/>
          <p:nvPr/>
        </p:nvSpPr>
        <p:spPr>
          <a:xfrm>
            <a:off x="6227483" y="6546162"/>
            <a:ext cx="1194558" cy="461665"/>
          </a:xfrm>
          <a:prstGeom prst="rect">
            <a:avLst/>
          </a:prstGeom>
          <a:noFill/>
        </p:spPr>
        <p:txBody>
          <a:bodyPr wrap="none" rtlCol="0">
            <a:spAutoFit/>
          </a:bodyPr>
          <a:lstStyle/>
          <a:p>
            <a:r>
              <a:rPr lang="fr-FR" sz="2400" dirty="0"/>
              <a:t>Actions</a:t>
            </a:r>
          </a:p>
        </p:txBody>
      </p:sp>
      <p:sp>
        <p:nvSpPr>
          <p:cNvPr id="73" name="ZoneTexte 72">
            <a:extLst>
              <a:ext uri="{FF2B5EF4-FFF2-40B4-BE49-F238E27FC236}">
                <a16:creationId xmlns:a16="http://schemas.microsoft.com/office/drawing/2014/main" id="{1334105A-8E39-AC4F-0604-459DBEB8B9BD}"/>
              </a:ext>
            </a:extLst>
          </p:cNvPr>
          <p:cNvSpPr txBox="1"/>
          <p:nvPr/>
        </p:nvSpPr>
        <p:spPr>
          <a:xfrm>
            <a:off x="10012613" y="6505308"/>
            <a:ext cx="2323072" cy="461665"/>
          </a:xfrm>
          <a:prstGeom prst="rect">
            <a:avLst/>
          </a:prstGeom>
          <a:noFill/>
        </p:spPr>
        <p:txBody>
          <a:bodyPr wrap="none" rtlCol="0">
            <a:spAutoFit/>
          </a:bodyPr>
          <a:lstStyle/>
          <a:p>
            <a:r>
              <a:rPr lang="fr-FR" sz="2400" dirty="0"/>
              <a:t>Store / </a:t>
            </a:r>
            <a:r>
              <a:rPr lang="fr-FR" sz="2400" dirty="0" err="1"/>
              <a:t>Retrieve</a:t>
            </a:r>
            <a:endParaRPr lang="fr-FR" sz="2400" dirty="0"/>
          </a:p>
        </p:txBody>
      </p:sp>
      <p:sp>
        <p:nvSpPr>
          <p:cNvPr id="74" name="ZoneTexte 73">
            <a:extLst>
              <a:ext uri="{FF2B5EF4-FFF2-40B4-BE49-F238E27FC236}">
                <a16:creationId xmlns:a16="http://schemas.microsoft.com/office/drawing/2014/main" id="{ABE1A573-C73E-91EB-E64D-216BE95A059C}"/>
              </a:ext>
            </a:extLst>
          </p:cNvPr>
          <p:cNvSpPr txBox="1"/>
          <p:nvPr/>
        </p:nvSpPr>
        <p:spPr>
          <a:xfrm>
            <a:off x="10544661" y="5178085"/>
            <a:ext cx="3114955" cy="461665"/>
          </a:xfrm>
          <a:prstGeom prst="rect">
            <a:avLst/>
          </a:prstGeom>
          <a:noFill/>
        </p:spPr>
        <p:txBody>
          <a:bodyPr wrap="none" rtlCol="0">
            <a:spAutoFit/>
          </a:bodyPr>
          <a:lstStyle/>
          <a:p>
            <a:r>
              <a:rPr lang="fr-FR" sz="2400" dirty="0"/>
              <a:t>Planning / </a:t>
            </a:r>
            <a:r>
              <a:rPr lang="fr-FR" sz="2400" dirty="0" err="1"/>
              <a:t>Reasoning</a:t>
            </a:r>
            <a:endParaRPr lang="fr-FR" sz="2400" dirty="0"/>
          </a:p>
        </p:txBody>
      </p:sp>
    </p:spTree>
    <p:extLst>
      <p:ext uri="{BB962C8B-B14F-4D97-AF65-F5344CB8AC3E}">
        <p14:creationId xmlns:p14="http://schemas.microsoft.com/office/powerpoint/2010/main" val="360877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85800" y="198000"/>
            <a:ext cx="16984516" cy="813600"/>
            <a:chOff x="2420361" y="196294"/>
            <a:chExt cx="13446760" cy="1263650"/>
          </a:xfrm>
        </p:grpSpPr>
        <p:sp>
          <p:nvSpPr>
            <p:cNvPr id="3" name="object 3"/>
            <p:cNvSpPr/>
            <p:nvPr/>
          </p:nvSpPr>
          <p:spPr>
            <a:xfrm>
              <a:off x="6897257" y="196294"/>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4"/>
                  </a:lnTo>
                  <a:lnTo>
                    <a:pt x="4511127" y="632266"/>
                  </a:lnTo>
                  <a:lnTo>
                    <a:pt x="3740226" y="1263510"/>
                  </a:lnTo>
                  <a:close/>
                </a:path>
              </a:pathLst>
            </a:custGeom>
            <a:solidFill>
              <a:schemeClr val="bg2">
                <a:lumMod val="90000"/>
              </a:schemeClr>
            </a:solidFill>
          </p:spPr>
          <p:txBody>
            <a:bodyPr wrap="square" lIns="0" tIns="0" rIns="0" bIns="0" rtlCol="0"/>
            <a:lstStyle/>
            <a:p>
              <a:endParaRPr/>
            </a:p>
          </p:txBody>
        </p:sp>
        <p:sp>
          <p:nvSpPr>
            <p:cNvPr id="4" name="object 4"/>
            <p:cNvSpPr/>
            <p:nvPr/>
          </p:nvSpPr>
          <p:spPr>
            <a:xfrm>
              <a:off x="2420353" y="196303"/>
              <a:ext cx="13446760" cy="1263650"/>
            </a:xfrm>
            <a:custGeom>
              <a:avLst/>
              <a:gdLst/>
              <a:ahLst/>
              <a:cxnLst/>
              <a:rect l="l" t="t" r="r" b="b"/>
              <a:pathLst>
                <a:path w="13446760" h="1263650">
                  <a:moveTo>
                    <a:pt x="4511129" y="631240"/>
                  </a:moveTo>
                  <a:lnTo>
                    <a:pt x="3740226" y="0"/>
                  </a:lnTo>
                  <a:lnTo>
                    <a:pt x="0" y="0"/>
                  </a:lnTo>
                  <a:lnTo>
                    <a:pt x="771525" y="631748"/>
                  </a:lnTo>
                  <a:lnTo>
                    <a:pt x="0" y="1263510"/>
                  </a:lnTo>
                  <a:lnTo>
                    <a:pt x="3740226" y="1263510"/>
                  </a:lnTo>
                  <a:lnTo>
                    <a:pt x="4511129" y="632269"/>
                  </a:lnTo>
                  <a:lnTo>
                    <a:pt x="4511129" y="631240"/>
                  </a:lnTo>
                  <a:close/>
                </a:path>
                <a:path w="13446760" h="1263650">
                  <a:moveTo>
                    <a:pt x="13446659" y="631240"/>
                  </a:moveTo>
                  <a:lnTo>
                    <a:pt x="12675756" y="0"/>
                  </a:lnTo>
                  <a:lnTo>
                    <a:pt x="8935529" y="0"/>
                  </a:lnTo>
                  <a:lnTo>
                    <a:pt x="9707054" y="631748"/>
                  </a:lnTo>
                  <a:lnTo>
                    <a:pt x="8935529" y="1263510"/>
                  </a:lnTo>
                  <a:lnTo>
                    <a:pt x="12675756" y="1263510"/>
                  </a:lnTo>
                  <a:lnTo>
                    <a:pt x="13446659" y="632269"/>
                  </a:lnTo>
                  <a:lnTo>
                    <a:pt x="13446659" y="631240"/>
                  </a:lnTo>
                  <a:close/>
                </a:path>
              </a:pathLst>
            </a:custGeom>
            <a:solidFill>
              <a:schemeClr val="bg2">
                <a:lumMod val="75000"/>
              </a:schemeClr>
            </a:solidFill>
          </p:spPr>
          <p:txBody>
            <a:bodyPr wrap="square" lIns="0" tIns="0" rIns="0" bIns="0" rtlCol="0"/>
            <a:lstStyle/>
            <a:p>
              <a:endParaRPr/>
            </a:p>
          </p:txBody>
        </p:sp>
      </p:grpSp>
      <p:sp>
        <p:nvSpPr>
          <p:cNvPr id="5" name="Google Shape;2137;p41">
            <a:extLst>
              <a:ext uri="{FF2B5EF4-FFF2-40B4-BE49-F238E27FC236}">
                <a16:creationId xmlns:a16="http://schemas.microsoft.com/office/drawing/2014/main" id="{4569014B-7A2E-9591-75F7-C01E1674101A}"/>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graphicFrame>
        <p:nvGraphicFramePr>
          <p:cNvPr id="6" name="Tableau 5">
            <a:extLst>
              <a:ext uri="{FF2B5EF4-FFF2-40B4-BE49-F238E27FC236}">
                <a16:creationId xmlns:a16="http://schemas.microsoft.com/office/drawing/2014/main" id="{456D6F07-E015-3135-57A8-4272BD8BB2F7}"/>
              </a:ext>
            </a:extLst>
          </p:cNvPr>
          <p:cNvGraphicFramePr>
            <a:graphicFrameLocks noGrp="1"/>
          </p:cNvGraphicFramePr>
          <p:nvPr>
            <p:extLst>
              <p:ext uri="{D42A27DB-BD31-4B8C-83A1-F6EECF244321}">
                <p14:modId xmlns:p14="http://schemas.microsoft.com/office/powerpoint/2010/main" val="3835134343"/>
              </p:ext>
            </p:extLst>
          </p:nvPr>
        </p:nvGraphicFramePr>
        <p:xfrm>
          <a:off x="1828800" y="2552700"/>
          <a:ext cx="15016960" cy="6019798"/>
        </p:xfrm>
        <a:graphic>
          <a:graphicData uri="http://schemas.openxmlformats.org/drawingml/2006/table">
            <a:tbl>
              <a:tblPr/>
              <a:tblGrid>
                <a:gridCol w="3754240">
                  <a:extLst>
                    <a:ext uri="{9D8B030D-6E8A-4147-A177-3AD203B41FA5}">
                      <a16:colId xmlns:a16="http://schemas.microsoft.com/office/drawing/2014/main" val="461907706"/>
                    </a:ext>
                  </a:extLst>
                </a:gridCol>
                <a:gridCol w="3754240">
                  <a:extLst>
                    <a:ext uri="{9D8B030D-6E8A-4147-A177-3AD203B41FA5}">
                      <a16:colId xmlns:a16="http://schemas.microsoft.com/office/drawing/2014/main" val="524389165"/>
                    </a:ext>
                  </a:extLst>
                </a:gridCol>
                <a:gridCol w="3754240">
                  <a:extLst>
                    <a:ext uri="{9D8B030D-6E8A-4147-A177-3AD203B41FA5}">
                      <a16:colId xmlns:a16="http://schemas.microsoft.com/office/drawing/2014/main" val="3959380599"/>
                    </a:ext>
                  </a:extLst>
                </a:gridCol>
                <a:gridCol w="3754240">
                  <a:extLst>
                    <a:ext uri="{9D8B030D-6E8A-4147-A177-3AD203B41FA5}">
                      <a16:colId xmlns:a16="http://schemas.microsoft.com/office/drawing/2014/main" val="1549546727"/>
                    </a:ext>
                  </a:extLst>
                </a:gridCol>
              </a:tblGrid>
              <a:tr h="802640">
                <a:tc>
                  <a:txBody>
                    <a:bodyPr/>
                    <a:lstStyle/>
                    <a:p>
                      <a:pPr>
                        <a:buNone/>
                      </a:pPr>
                      <a:r>
                        <a:rPr lang="fr-FR" sz="2200" b="1" dirty="0">
                          <a:ln w="0">
                            <a:noFill/>
                          </a:ln>
                          <a:solidFill>
                            <a:schemeClr val="bg2">
                              <a:lumMod val="25000"/>
                            </a:schemeClr>
                          </a:solidFill>
                        </a:rPr>
                        <a:t>Critère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2200" b="1" dirty="0" err="1">
                          <a:ln w="0">
                            <a:noFill/>
                          </a:ln>
                          <a:solidFill>
                            <a:schemeClr val="bg2">
                              <a:lumMod val="25000"/>
                            </a:schemeClr>
                          </a:solidFill>
                        </a:rPr>
                        <a:t>TinyLLaMA</a:t>
                      </a:r>
                      <a:r>
                        <a:rPr lang="fr-FR" sz="2200" b="1" dirty="0">
                          <a:ln w="0">
                            <a:noFill/>
                          </a:ln>
                          <a:solidFill>
                            <a:schemeClr val="bg2">
                              <a:lumMod val="25000"/>
                            </a:schemeClr>
                          </a:solidFill>
                        </a:rPr>
                        <a:t> (1.1B)</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2200" b="1" dirty="0">
                          <a:ln w="0">
                            <a:noFill/>
                          </a:ln>
                          <a:solidFill>
                            <a:schemeClr val="bg2">
                              <a:lumMod val="25000"/>
                            </a:schemeClr>
                          </a:solidFill>
                        </a:rPr>
                        <a:t>Mistral-7B </a:t>
                      </a:r>
                      <a:r>
                        <a:rPr lang="fr-FR" sz="2200" b="1" dirty="0" err="1">
                          <a:ln w="0">
                            <a:noFill/>
                          </a:ln>
                          <a:solidFill>
                            <a:schemeClr val="bg2">
                              <a:lumMod val="25000"/>
                            </a:schemeClr>
                          </a:solidFill>
                        </a:rPr>
                        <a:t>instruct</a:t>
                      </a:r>
                      <a:r>
                        <a:rPr lang="fr-FR" sz="2200" b="1" dirty="0">
                          <a:ln w="0">
                            <a:noFill/>
                          </a:ln>
                          <a:solidFill>
                            <a:schemeClr val="bg2">
                              <a:lumMod val="25000"/>
                            </a:schemeClr>
                          </a:solidFill>
                        </a:rPr>
                        <a:t> Q2_K</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2200" b="1" dirty="0">
                          <a:ln w="0">
                            <a:noFill/>
                          </a:ln>
                          <a:solidFill>
                            <a:schemeClr val="bg2">
                              <a:lumMod val="25000"/>
                            </a:schemeClr>
                          </a:solidFill>
                        </a:rPr>
                        <a:t>Mistral Nemo (12B optimisé)</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6914902"/>
                  </a:ext>
                </a:extLst>
              </a:tr>
              <a:tr h="802640">
                <a:tc>
                  <a:txBody>
                    <a:bodyPr/>
                    <a:lstStyle/>
                    <a:p>
                      <a:pPr>
                        <a:buNone/>
                      </a:pPr>
                      <a:r>
                        <a:rPr lang="fr-FR" sz="2200" b="1" dirty="0">
                          <a:ln w="0">
                            <a:noFill/>
                          </a:ln>
                          <a:solidFill>
                            <a:schemeClr val="bg2">
                              <a:lumMod val="25000"/>
                            </a:schemeClr>
                          </a:solidFill>
                        </a:rPr>
                        <a:t>Taille du modèle</a:t>
                      </a:r>
                      <a:endParaRPr lang="fr-FR" sz="2200" dirty="0">
                        <a:ln w="0">
                          <a:noFill/>
                        </a:ln>
                        <a:solidFill>
                          <a:schemeClr val="bg2">
                            <a:lumMod val="25000"/>
                          </a:schemeClr>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1.1B paramètres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7B compressé (</a:t>
                      </a:r>
                      <a:r>
                        <a:rPr lang="fr-FR" sz="1800" dirty="0" err="1">
                          <a:ln w="0">
                            <a:noFill/>
                          </a:ln>
                          <a:solidFill>
                            <a:schemeClr val="bg2">
                              <a:lumMod val="25000"/>
                            </a:schemeClr>
                          </a:solidFill>
                        </a:rPr>
                        <a:t>quantization</a:t>
                      </a:r>
                      <a:r>
                        <a:rPr lang="fr-FR" sz="1800" dirty="0">
                          <a:ln w="0">
                            <a:noFill/>
                          </a:ln>
                          <a:solidFill>
                            <a:schemeClr val="bg2">
                              <a:lumMod val="25000"/>
                            </a:schemeClr>
                          </a:solidFill>
                        </a:rPr>
                        <a:t> Q2_K)</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a:ln w="0">
                            <a:noFill/>
                          </a:ln>
                          <a:solidFill>
                            <a:schemeClr val="bg2">
                              <a:lumMod val="25000"/>
                            </a:schemeClr>
                          </a:solidFill>
                        </a:rPr>
                        <a:t>12B optimisé (Nemo tuning)</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2042450"/>
                  </a:ext>
                </a:extLst>
              </a:tr>
              <a:tr h="802640">
                <a:tc>
                  <a:txBody>
                    <a:bodyPr/>
                    <a:lstStyle/>
                    <a:p>
                      <a:pPr>
                        <a:buNone/>
                      </a:pPr>
                      <a:r>
                        <a:rPr lang="fr-FR" sz="2200" b="1" dirty="0">
                          <a:ln w="0">
                            <a:noFill/>
                          </a:ln>
                          <a:solidFill>
                            <a:schemeClr val="bg2">
                              <a:lumMod val="25000"/>
                            </a:schemeClr>
                          </a:solidFill>
                        </a:rPr>
                        <a:t>Vitesse de réponse</a:t>
                      </a:r>
                      <a:endParaRPr lang="fr-FR" sz="2200" dirty="0">
                        <a:ln w="0">
                          <a:noFill/>
                        </a:ln>
                        <a:solidFill>
                          <a:schemeClr val="bg2">
                            <a:lumMod val="25000"/>
                          </a:schemeClr>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Très rapide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Moyenne (~45 s )</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Lente (&gt;60 s ou +1 min)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9989354"/>
                  </a:ext>
                </a:extLst>
              </a:tr>
              <a:tr h="1404619">
                <a:tc>
                  <a:txBody>
                    <a:bodyPr/>
                    <a:lstStyle/>
                    <a:p>
                      <a:pPr>
                        <a:buNone/>
                      </a:pPr>
                      <a:r>
                        <a:rPr lang="fr-FR" sz="2200" b="1" dirty="0">
                          <a:ln w="0">
                            <a:noFill/>
                          </a:ln>
                          <a:solidFill>
                            <a:schemeClr val="bg2">
                              <a:lumMod val="25000"/>
                            </a:schemeClr>
                          </a:solidFill>
                        </a:rPr>
                        <a:t>Qualité des réponses</a:t>
                      </a:r>
                      <a:endParaRPr lang="fr-FR" sz="2200" dirty="0">
                        <a:ln w="0">
                          <a:noFill/>
                        </a:ln>
                        <a:solidFill>
                          <a:schemeClr val="bg2">
                            <a:lumMod val="25000"/>
                          </a:schemeClr>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Faible (souvent hors sujet)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Bonne cohérence, correcte pour tâches simples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Très bonne, efficace et pertinente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3729795"/>
                  </a:ext>
                </a:extLst>
              </a:tr>
              <a:tr h="802640">
                <a:tc>
                  <a:txBody>
                    <a:bodyPr/>
                    <a:lstStyle/>
                    <a:p>
                      <a:pPr>
                        <a:buNone/>
                      </a:pPr>
                      <a:r>
                        <a:rPr lang="fr-FR" sz="2200" b="1" dirty="0">
                          <a:ln w="0">
                            <a:noFill/>
                          </a:ln>
                          <a:solidFill>
                            <a:schemeClr val="bg2">
                              <a:lumMod val="25000"/>
                            </a:schemeClr>
                          </a:solidFill>
                        </a:rPr>
                        <a:t>Ressources nécessaires</a:t>
                      </a:r>
                      <a:endParaRPr lang="fr-FR" sz="2200" dirty="0">
                        <a:ln w="0">
                          <a:noFill/>
                        </a:ln>
                        <a:solidFill>
                          <a:schemeClr val="bg2">
                            <a:lumMod val="25000"/>
                          </a:schemeClr>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Faible (4Go RAM)</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Modérée (8Go RAM/Q2)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Élevée (8–12Go RAM + CPU/GPU)</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9260349"/>
                  </a:ext>
                </a:extLst>
              </a:tr>
              <a:tr h="1404619">
                <a:tc>
                  <a:txBody>
                    <a:bodyPr/>
                    <a:lstStyle/>
                    <a:p>
                      <a:pPr>
                        <a:buNone/>
                      </a:pPr>
                      <a:r>
                        <a:rPr lang="fr-FR" sz="2200" b="1" dirty="0">
                          <a:ln w="0">
                            <a:noFill/>
                          </a:ln>
                          <a:solidFill>
                            <a:schemeClr val="bg2">
                              <a:lumMod val="25000"/>
                            </a:schemeClr>
                          </a:solidFill>
                        </a:rPr>
                        <a:t>Adaptation</a:t>
                      </a:r>
                      <a:endParaRPr lang="fr-FR" sz="2200" dirty="0">
                        <a:ln w="0">
                          <a:noFill/>
                        </a:ln>
                        <a:solidFill>
                          <a:schemeClr val="bg2">
                            <a:lumMod val="25000"/>
                          </a:schemeClr>
                        </a:solidFill>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Pas fiable du tout</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Très bon compromis (qualité + temps raisonnable)</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buNone/>
                      </a:pPr>
                      <a:r>
                        <a:rPr lang="fr-FR" sz="1800" dirty="0">
                          <a:ln w="0">
                            <a:noFill/>
                          </a:ln>
                          <a:solidFill>
                            <a:schemeClr val="bg2">
                              <a:lumMod val="25000"/>
                            </a:schemeClr>
                          </a:solidFill>
                        </a:rPr>
                        <a:t>Qualité max mais trop lent avec ma config</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9962241"/>
                  </a:ext>
                </a:extLst>
              </a:tr>
            </a:tbl>
          </a:graphicData>
        </a:graphic>
      </p:graphicFrame>
      <p:sp>
        <p:nvSpPr>
          <p:cNvPr id="19" name="object 8">
            <a:extLst>
              <a:ext uri="{FF2B5EF4-FFF2-40B4-BE49-F238E27FC236}">
                <a16:creationId xmlns:a16="http://schemas.microsoft.com/office/drawing/2014/main" id="{5AE9D87C-A1FC-11A0-47BB-CF61ACD0AEA6}"/>
              </a:ext>
            </a:extLst>
          </p:cNvPr>
          <p:cNvSpPr txBox="1"/>
          <p:nvPr/>
        </p:nvSpPr>
        <p:spPr>
          <a:xfrm>
            <a:off x="7257320" y="380959"/>
            <a:ext cx="4462317" cy="412934"/>
          </a:xfrm>
          <a:prstGeom prst="rect">
            <a:avLst/>
          </a:prstGeom>
        </p:spPr>
        <p:txBody>
          <a:bodyPr vert="horz" wrap="square" lIns="0" tIns="12700" rIns="0" bIns="0" rtlCol="0">
            <a:spAutoFit/>
          </a:bodyPr>
          <a:lstStyle/>
          <a:p>
            <a:pPr algn="ctr"/>
            <a:r>
              <a:rPr lang="fr-FR" sz="2600" b="1" dirty="0">
                <a:solidFill>
                  <a:schemeClr val="bg2">
                    <a:lumMod val="25000"/>
                  </a:schemeClr>
                </a:solidFill>
                <a:latin typeface="Agency FB" panose="020B0503020202020204" pitchFamily="34" charset="0"/>
              </a:rPr>
              <a:t>Comparaison des Modèles de Langage</a:t>
            </a:r>
          </a:p>
        </p:txBody>
      </p:sp>
      <p:sp>
        <p:nvSpPr>
          <p:cNvPr id="20" name="object 9">
            <a:extLst>
              <a:ext uri="{FF2B5EF4-FFF2-40B4-BE49-F238E27FC236}">
                <a16:creationId xmlns:a16="http://schemas.microsoft.com/office/drawing/2014/main" id="{7918F320-E7A0-648A-A524-336F6C0B4ECB}"/>
              </a:ext>
            </a:extLst>
          </p:cNvPr>
          <p:cNvSpPr txBox="1"/>
          <p:nvPr/>
        </p:nvSpPr>
        <p:spPr>
          <a:xfrm>
            <a:off x="12384267" y="198000"/>
            <a:ext cx="4868789" cy="813043"/>
          </a:xfrm>
          <a:prstGeom prst="rect">
            <a:avLst/>
          </a:prstGeom>
        </p:spPr>
        <p:txBody>
          <a:bodyPr vert="horz" wrap="square" lIns="0" tIns="12700" rIns="0" bIns="0" rtlCol="0">
            <a:spAutoFit/>
          </a:bodyPr>
          <a:lstStyle/>
          <a:p>
            <a:pPr algn="ctr"/>
            <a:r>
              <a:rPr lang="fr-FR" sz="2600" b="1" dirty="0">
                <a:solidFill>
                  <a:schemeClr val="bg2">
                    <a:lumMod val="25000"/>
                  </a:schemeClr>
                </a:solidFill>
                <a:latin typeface="Agency FB" panose="020B0503020202020204" pitchFamily="34" charset="0"/>
              </a:rPr>
              <a:t>Prompt Engineering  Concepts et Techniques</a:t>
            </a:r>
          </a:p>
        </p:txBody>
      </p:sp>
      <p:sp>
        <p:nvSpPr>
          <p:cNvPr id="21" name="object 10">
            <a:extLst>
              <a:ext uri="{FF2B5EF4-FFF2-40B4-BE49-F238E27FC236}">
                <a16:creationId xmlns:a16="http://schemas.microsoft.com/office/drawing/2014/main" id="{943FAA3B-8542-CC0D-C21D-59D7BF78D2B8}"/>
              </a:ext>
            </a:extLst>
          </p:cNvPr>
          <p:cNvSpPr txBox="1">
            <a:spLocks noGrp="1"/>
          </p:cNvSpPr>
          <p:nvPr>
            <p:ph type="title"/>
          </p:nvPr>
        </p:nvSpPr>
        <p:spPr>
          <a:xfrm>
            <a:off x="1295400" y="380959"/>
            <a:ext cx="4769488" cy="412934"/>
          </a:xfrm>
          <a:prstGeom prst="rect">
            <a:avLst/>
          </a:prstGeom>
        </p:spPr>
        <p:txBody>
          <a:bodyPr vert="horz" wrap="square" lIns="0" tIns="12700" rIns="0" bIns="0" rtlCol="0">
            <a:spAutoFit/>
          </a:bodyPr>
          <a:lstStyle/>
          <a:p>
            <a:pPr marL="12700" marR="5080" indent="162560" algn="ctr">
              <a:spcBef>
                <a:spcPts val="100"/>
              </a:spcBef>
            </a:pPr>
            <a:r>
              <a:rPr lang="fr-FR" spc="-10" dirty="0">
                <a:solidFill>
                  <a:schemeClr val="bg2">
                    <a:lumMod val="25000"/>
                  </a:schemeClr>
                </a:solidFill>
                <a:latin typeface="Agency FB" panose="020B0503020202020204" pitchFamily="34" charset="0"/>
              </a:rPr>
              <a:t>I</a:t>
            </a:r>
            <a:r>
              <a:rPr lang="fr-FR" dirty="0">
                <a:solidFill>
                  <a:schemeClr val="bg2">
                    <a:lumMod val="25000"/>
                  </a:schemeClr>
                </a:solidFill>
                <a:latin typeface="Agency FB" panose="020B0503020202020204" pitchFamily="34" charset="0"/>
              </a:rPr>
              <a:t>ntroduction aux Agents Intelligents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87600" y="196294"/>
            <a:ext cx="16984800" cy="813600"/>
            <a:chOff x="2420361" y="196294"/>
            <a:chExt cx="13446760" cy="1263650"/>
          </a:xfrm>
        </p:grpSpPr>
        <p:sp>
          <p:nvSpPr>
            <p:cNvPr id="3" name="object 3"/>
            <p:cNvSpPr/>
            <p:nvPr/>
          </p:nvSpPr>
          <p:spPr>
            <a:xfrm>
              <a:off x="6897257" y="196294"/>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4"/>
                  </a:lnTo>
                  <a:lnTo>
                    <a:pt x="4511127" y="632266"/>
                  </a:lnTo>
                  <a:lnTo>
                    <a:pt x="3740226" y="1263510"/>
                  </a:lnTo>
                  <a:close/>
                </a:path>
              </a:pathLst>
            </a:custGeom>
            <a:solidFill>
              <a:schemeClr val="bg2">
                <a:lumMod val="75000"/>
              </a:schemeClr>
            </a:solidFill>
          </p:spPr>
          <p:txBody>
            <a:bodyPr wrap="square" lIns="0" tIns="0" rIns="0" bIns="0" rtlCol="0"/>
            <a:lstStyle/>
            <a:p>
              <a:endParaRPr/>
            </a:p>
          </p:txBody>
        </p:sp>
        <p:sp>
          <p:nvSpPr>
            <p:cNvPr id="4" name="object 4"/>
            <p:cNvSpPr/>
            <p:nvPr/>
          </p:nvSpPr>
          <p:spPr>
            <a:xfrm>
              <a:off x="11355884" y="196294"/>
              <a:ext cx="4511675" cy="1263650"/>
            </a:xfrm>
            <a:custGeom>
              <a:avLst/>
              <a:gdLst/>
              <a:ahLst/>
              <a:cxnLst/>
              <a:rect l="l" t="t" r="r" b="b"/>
              <a:pathLst>
                <a:path w="4511675" h="1263650">
                  <a:moveTo>
                    <a:pt x="3740227" y="1263510"/>
                  </a:moveTo>
                  <a:lnTo>
                    <a:pt x="0" y="1263510"/>
                  </a:lnTo>
                  <a:lnTo>
                    <a:pt x="771525" y="631755"/>
                  </a:lnTo>
                  <a:lnTo>
                    <a:pt x="0" y="0"/>
                  </a:lnTo>
                  <a:lnTo>
                    <a:pt x="3740227" y="0"/>
                  </a:lnTo>
                  <a:lnTo>
                    <a:pt x="4511127" y="631243"/>
                  </a:lnTo>
                  <a:lnTo>
                    <a:pt x="4511127" y="632267"/>
                  </a:lnTo>
                  <a:lnTo>
                    <a:pt x="3740227" y="1263510"/>
                  </a:lnTo>
                  <a:close/>
                </a:path>
              </a:pathLst>
            </a:custGeom>
            <a:solidFill>
              <a:schemeClr val="bg2">
                <a:lumMod val="90000"/>
              </a:schemeClr>
            </a:solidFill>
          </p:spPr>
          <p:txBody>
            <a:bodyPr wrap="square" lIns="0" tIns="0" rIns="0" bIns="0" rtlCol="0"/>
            <a:lstStyle/>
            <a:p>
              <a:endParaRPr/>
            </a:p>
          </p:txBody>
        </p:sp>
        <p:sp>
          <p:nvSpPr>
            <p:cNvPr id="5" name="object 5"/>
            <p:cNvSpPr/>
            <p:nvPr/>
          </p:nvSpPr>
          <p:spPr>
            <a:xfrm>
              <a:off x="2420361" y="196294"/>
              <a:ext cx="4511675" cy="1263650"/>
            </a:xfrm>
            <a:custGeom>
              <a:avLst/>
              <a:gdLst/>
              <a:ahLst/>
              <a:cxnLst/>
              <a:rect l="l" t="t" r="r" b="b"/>
              <a:pathLst>
                <a:path w="4511675" h="1263650">
                  <a:moveTo>
                    <a:pt x="3740227" y="1263510"/>
                  </a:moveTo>
                  <a:lnTo>
                    <a:pt x="0" y="1263510"/>
                  </a:lnTo>
                  <a:lnTo>
                    <a:pt x="771525" y="631755"/>
                  </a:lnTo>
                  <a:lnTo>
                    <a:pt x="0" y="0"/>
                  </a:lnTo>
                  <a:lnTo>
                    <a:pt x="3740226" y="0"/>
                  </a:lnTo>
                  <a:lnTo>
                    <a:pt x="4511127" y="631244"/>
                  </a:lnTo>
                  <a:lnTo>
                    <a:pt x="4511127" y="632266"/>
                  </a:lnTo>
                  <a:lnTo>
                    <a:pt x="3740227" y="1263510"/>
                  </a:lnTo>
                  <a:close/>
                </a:path>
              </a:pathLst>
            </a:custGeom>
            <a:solidFill>
              <a:schemeClr val="bg2">
                <a:lumMod val="75000"/>
              </a:schemeClr>
            </a:solidFill>
          </p:spPr>
          <p:txBody>
            <a:bodyPr wrap="square" lIns="0" tIns="0" rIns="0" bIns="0" rtlCol="0"/>
            <a:lstStyle/>
            <a:p>
              <a:endParaRPr/>
            </a:p>
          </p:txBody>
        </p:sp>
      </p:grpSp>
      <p:sp>
        <p:nvSpPr>
          <p:cNvPr id="17" name="Google Shape;2137;p41">
            <a:extLst>
              <a:ext uri="{FF2B5EF4-FFF2-40B4-BE49-F238E27FC236}">
                <a16:creationId xmlns:a16="http://schemas.microsoft.com/office/drawing/2014/main" id="{3BCC600F-053A-FCD4-8079-7C0B2EC41B4C}"/>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sp>
        <p:nvSpPr>
          <p:cNvPr id="22" name="object 8">
            <a:extLst>
              <a:ext uri="{FF2B5EF4-FFF2-40B4-BE49-F238E27FC236}">
                <a16:creationId xmlns:a16="http://schemas.microsoft.com/office/drawing/2014/main" id="{A53220CB-4B81-FDDC-B199-15B591654C2F}"/>
              </a:ext>
            </a:extLst>
          </p:cNvPr>
          <p:cNvSpPr txBox="1"/>
          <p:nvPr/>
        </p:nvSpPr>
        <p:spPr>
          <a:xfrm>
            <a:off x="7257320" y="380959"/>
            <a:ext cx="4462317" cy="412934"/>
          </a:xfrm>
          <a:prstGeom prst="rect">
            <a:avLst/>
          </a:prstGeom>
        </p:spPr>
        <p:txBody>
          <a:bodyPr vert="horz" wrap="square" lIns="0" tIns="12700" rIns="0" bIns="0" rtlCol="0">
            <a:spAutoFit/>
          </a:bodyPr>
          <a:lstStyle/>
          <a:p>
            <a:pPr algn="ctr"/>
            <a:r>
              <a:rPr lang="fr-FR" sz="2600" b="1" dirty="0">
                <a:solidFill>
                  <a:schemeClr val="bg2">
                    <a:lumMod val="25000"/>
                  </a:schemeClr>
                </a:solidFill>
                <a:latin typeface="Agency FB" panose="020B0503020202020204" pitchFamily="34" charset="0"/>
              </a:rPr>
              <a:t>Comparaison des Modèles de Langage</a:t>
            </a:r>
          </a:p>
        </p:txBody>
      </p:sp>
      <p:sp>
        <p:nvSpPr>
          <p:cNvPr id="23" name="object 9">
            <a:extLst>
              <a:ext uri="{FF2B5EF4-FFF2-40B4-BE49-F238E27FC236}">
                <a16:creationId xmlns:a16="http://schemas.microsoft.com/office/drawing/2014/main" id="{F2CCD550-B356-4335-07DA-7EB7F5DBE886}"/>
              </a:ext>
            </a:extLst>
          </p:cNvPr>
          <p:cNvSpPr txBox="1"/>
          <p:nvPr/>
        </p:nvSpPr>
        <p:spPr>
          <a:xfrm>
            <a:off x="12384267" y="198000"/>
            <a:ext cx="4868789" cy="813043"/>
          </a:xfrm>
          <a:prstGeom prst="rect">
            <a:avLst/>
          </a:prstGeom>
        </p:spPr>
        <p:txBody>
          <a:bodyPr vert="horz" wrap="square" lIns="0" tIns="12700" rIns="0" bIns="0" rtlCol="0">
            <a:spAutoFit/>
          </a:bodyPr>
          <a:lstStyle/>
          <a:p>
            <a:pPr algn="ctr"/>
            <a:r>
              <a:rPr lang="fr-FR" sz="2600" b="1" dirty="0">
                <a:solidFill>
                  <a:schemeClr val="bg2">
                    <a:lumMod val="25000"/>
                  </a:schemeClr>
                </a:solidFill>
                <a:latin typeface="Agency FB" panose="020B0503020202020204" pitchFamily="34" charset="0"/>
              </a:rPr>
              <a:t>Prompt Engineering  Concepts et Techniques</a:t>
            </a:r>
          </a:p>
        </p:txBody>
      </p:sp>
      <p:sp>
        <p:nvSpPr>
          <p:cNvPr id="24" name="object 10">
            <a:extLst>
              <a:ext uri="{FF2B5EF4-FFF2-40B4-BE49-F238E27FC236}">
                <a16:creationId xmlns:a16="http://schemas.microsoft.com/office/drawing/2014/main" id="{E5EBACBB-BDBD-0E9E-76CE-EE4F46CF233B}"/>
              </a:ext>
            </a:extLst>
          </p:cNvPr>
          <p:cNvSpPr txBox="1">
            <a:spLocks noGrp="1"/>
          </p:cNvSpPr>
          <p:nvPr>
            <p:ph type="title"/>
          </p:nvPr>
        </p:nvSpPr>
        <p:spPr>
          <a:xfrm>
            <a:off x="1295400" y="380959"/>
            <a:ext cx="4769488" cy="412934"/>
          </a:xfrm>
          <a:prstGeom prst="rect">
            <a:avLst/>
          </a:prstGeom>
        </p:spPr>
        <p:txBody>
          <a:bodyPr vert="horz" wrap="square" lIns="0" tIns="12700" rIns="0" bIns="0" rtlCol="0">
            <a:spAutoFit/>
          </a:bodyPr>
          <a:lstStyle/>
          <a:p>
            <a:pPr marL="12700" marR="5080" indent="162560" algn="ctr">
              <a:spcBef>
                <a:spcPts val="100"/>
              </a:spcBef>
            </a:pPr>
            <a:r>
              <a:rPr lang="fr-FR" spc="-10" dirty="0">
                <a:solidFill>
                  <a:schemeClr val="bg2">
                    <a:lumMod val="25000"/>
                  </a:schemeClr>
                </a:solidFill>
                <a:latin typeface="Agency FB" panose="020B0503020202020204" pitchFamily="34" charset="0"/>
              </a:rPr>
              <a:t>I</a:t>
            </a:r>
            <a:r>
              <a:rPr lang="fr-FR" dirty="0">
                <a:solidFill>
                  <a:schemeClr val="bg2">
                    <a:lumMod val="25000"/>
                  </a:schemeClr>
                </a:solidFill>
                <a:latin typeface="Agency FB" panose="020B0503020202020204" pitchFamily="34" charset="0"/>
              </a:rPr>
              <a:t>ntroduction aux Agents Intelligents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CF7F6"/>
        </a:solidFill>
        <a:effectLst/>
      </p:bgPr>
    </p:bg>
    <p:spTree>
      <p:nvGrpSpPr>
        <p:cNvPr id="1" name="">
          <a:extLst>
            <a:ext uri="{FF2B5EF4-FFF2-40B4-BE49-F238E27FC236}">
              <a16:creationId xmlns:a16="http://schemas.microsoft.com/office/drawing/2014/main" id="{7BA2FB24-FDF6-1EBB-46AD-0DF91A3B153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D791E6A-C361-C3A4-6F49-C1F773825CC3}"/>
              </a:ext>
            </a:extLst>
          </p:cNvPr>
          <p:cNvSpPr txBox="1">
            <a:spLocks noGrp="1"/>
          </p:cNvSpPr>
          <p:nvPr>
            <p:ph type="title"/>
          </p:nvPr>
        </p:nvSpPr>
        <p:spPr>
          <a:xfrm>
            <a:off x="4470240" y="3972619"/>
            <a:ext cx="10464959" cy="1124026"/>
          </a:xfrm>
          <a:prstGeom prst="rect">
            <a:avLst/>
          </a:prstGeom>
        </p:spPr>
        <p:txBody>
          <a:bodyPr vert="horz" wrap="square" lIns="0" tIns="15875" rIns="0" bIns="0" rtlCol="0">
            <a:spAutoFit/>
          </a:bodyPr>
          <a:lstStyle/>
          <a:p>
            <a:pPr marL="12700">
              <a:lnSpc>
                <a:spcPct val="100000"/>
              </a:lnSpc>
              <a:spcBef>
                <a:spcPts val="125"/>
              </a:spcBef>
            </a:pPr>
            <a:r>
              <a:rPr lang="fr-FR" sz="7200" i="1" spc="220" dirty="0">
                <a:solidFill>
                  <a:schemeClr val="bg2">
                    <a:lumMod val="25000"/>
                  </a:schemeClr>
                </a:solidFill>
                <a:latin typeface="Times New Roman"/>
                <a:cs typeface="Times New Roman"/>
              </a:rPr>
              <a:t>       Mise</a:t>
            </a:r>
            <a:r>
              <a:rPr lang="fr-FR" sz="7200" i="1" spc="-30" dirty="0">
                <a:solidFill>
                  <a:schemeClr val="bg2">
                    <a:lumMod val="25000"/>
                  </a:schemeClr>
                </a:solidFill>
                <a:latin typeface="Times New Roman"/>
                <a:cs typeface="Times New Roman"/>
              </a:rPr>
              <a:t> </a:t>
            </a:r>
            <a:r>
              <a:rPr lang="fr-FR" sz="7200" i="1" dirty="0">
                <a:solidFill>
                  <a:schemeClr val="bg2">
                    <a:lumMod val="25000"/>
                  </a:schemeClr>
                </a:solidFill>
                <a:latin typeface="Times New Roman"/>
                <a:cs typeface="Times New Roman"/>
              </a:rPr>
              <a:t>en</a:t>
            </a:r>
            <a:r>
              <a:rPr lang="fr-FR" sz="7200" i="1" spc="-25" dirty="0">
                <a:solidFill>
                  <a:schemeClr val="bg2">
                    <a:lumMod val="25000"/>
                  </a:schemeClr>
                </a:solidFill>
                <a:latin typeface="Times New Roman"/>
                <a:cs typeface="Times New Roman"/>
              </a:rPr>
              <a:t> </a:t>
            </a:r>
            <a:r>
              <a:rPr lang="fr-FR" sz="7200" i="1" spc="-25" dirty="0" err="1">
                <a:solidFill>
                  <a:schemeClr val="bg2">
                    <a:lumMod val="25000"/>
                  </a:schemeClr>
                </a:solidFill>
                <a:latin typeface="Times New Roman"/>
                <a:cs typeface="Times New Roman"/>
              </a:rPr>
              <a:t>oeuvre</a:t>
            </a:r>
            <a:endParaRPr sz="7200" dirty="0">
              <a:solidFill>
                <a:schemeClr val="bg2">
                  <a:lumMod val="25000"/>
                </a:schemeClr>
              </a:solidFill>
              <a:latin typeface="Times New Roman"/>
              <a:cs typeface="Times New Roman"/>
            </a:endParaRPr>
          </a:p>
        </p:txBody>
      </p:sp>
      <p:sp>
        <p:nvSpPr>
          <p:cNvPr id="3" name="object 3">
            <a:extLst>
              <a:ext uri="{FF2B5EF4-FFF2-40B4-BE49-F238E27FC236}">
                <a16:creationId xmlns:a16="http://schemas.microsoft.com/office/drawing/2014/main" id="{C614C8D6-BEFC-62F6-4AE7-A38F7B32B5B0}"/>
              </a:ext>
            </a:extLst>
          </p:cNvPr>
          <p:cNvSpPr/>
          <p:nvPr/>
        </p:nvSpPr>
        <p:spPr>
          <a:xfrm flipV="1">
            <a:off x="6172200" y="5600698"/>
            <a:ext cx="5943600" cy="45719"/>
          </a:xfrm>
          <a:custGeom>
            <a:avLst/>
            <a:gdLst/>
            <a:ahLst/>
            <a:cxnLst/>
            <a:rect l="l" t="t" r="r" b="b"/>
            <a:pathLst>
              <a:path w="9322435">
                <a:moveTo>
                  <a:pt x="0" y="0"/>
                </a:moveTo>
                <a:lnTo>
                  <a:pt x="9322116" y="0"/>
                </a:lnTo>
              </a:path>
            </a:pathLst>
          </a:custGeom>
          <a:ln w="34925">
            <a:solidFill>
              <a:schemeClr val="tx1"/>
            </a:solidFill>
          </a:ln>
        </p:spPr>
        <p:txBody>
          <a:bodyPr wrap="square" lIns="0" tIns="0" rIns="0" bIns="0" rtlCol="0"/>
          <a:lstStyle/>
          <a:p>
            <a:endParaRPr/>
          </a:p>
        </p:txBody>
      </p:sp>
    </p:spTree>
    <p:extLst>
      <p:ext uri="{BB962C8B-B14F-4D97-AF65-F5344CB8AC3E}">
        <p14:creationId xmlns:p14="http://schemas.microsoft.com/office/powerpoint/2010/main" val="166821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CF7F6"/>
        </a:solidFill>
        <a:effectLst/>
      </p:bgPr>
    </p:bg>
    <p:spTree>
      <p:nvGrpSpPr>
        <p:cNvPr id="1" name=""/>
        <p:cNvGrpSpPr/>
        <p:nvPr/>
      </p:nvGrpSpPr>
      <p:grpSpPr>
        <a:xfrm>
          <a:off x="0" y="0"/>
          <a:ext cx="0" cy="0"/>
          <a:chOff x="0" y="0"/>
          <a:chExt cx="0" cy="0"/>
        </a:xfrm>
      </p:grpSpPr>
      <p:grpSp>
        <p:nvGrpSpPr>
          <p:cNvPr id="6" name="object 6"/>
          <p:cNvGrpSpPr/>
          <p:nvPr/>
        </p:nvGrpSpPr>
        <p:grpSpPr>
          <a:xfrm>
            <a:off x="262800" y="367200"/>
            <a:ext cx="17683200" cy="813900"/>
            <a:chOff x="298875" y="396945"/>
            <a:chExt cx="17689830" cy="1263650"/>
          </a:xfrm>
        </p:grpSpPr>
        <p:sp>
          <p:nvSpPr>
            <p:cNvPr id="7" name="object 7"/>
            <p:cNvSpPr/>
            <p:nvPr/>
          </p:nvSpPr>
          <p:spPr>
            <a:xfrm>
              <a:off x="4775771" y="396950"/>
              <a:ext cx="13213080" cy="1263650"/>
            </a:xfrm>
            <a:custGeom>
              <a:avLst/>
              <a:gdLst/>
              <a:ahLst/>
              <a:cxnLst/>
              <a:rect l="l" t="t" r="r" b="b"/>
              <a:pathLst>
                <a:path w="13213080" h="1263650">
                  <a:moveTo>
                    <a:pt x="4511116" y="631240"/>
                  </a:moveTo>
                  <a:lnTo>
                    <a:pt x="3740226" y="0"/>
                  </a:lnTo>
                  <a:lnTo>
                    <a:pt x="0" y="0"/>
                  </a:lnTo>
                  <a:lnTo>
                    <a:pt x="771525" y="631761"/>
                  </a:lnTo>
                  <a:lnTo>
                    <a:pt x="0" y="1263510"/>
                  </a:lnTo>
                  <a:lnTo>
                    <a:pt x="3740226" y="1263510"/>
                  </a:lnTo>
                  <a:lnTo>
                    <a:pt x="4511116" y="632269"/>
                  </a:lnTo>
                  <a:lnTo>
                    <a:pt x="4511116" y="631240"/>
                  </a:lnTo>
                  <a:close/>
                </a:path>
                <a:path w="13213080" h="1263650">
                  <a:moveTo>
                    <a:pt x="8969743" y="631240"/>
                  </a:moveTo>
                  <a:lnTo>
                    <a:pt x="8198853" y="0"/>
                  </a:lnTo>
                  <a:lnTo>
                    <a:pt x="4458627" y="0"/>
                  </a:lnTo>
                  <a:lnTo>
                    <a:pt x="5230152" y="631761"/>
                  </a:lnTo>
                  <a:lnTo>
                    <a:pt x="4458627" y="1263510"/>
                  </a:lnTo>
                  <a:lnTo>
                    <a:pt x="8198853" y="1263510"/>
                  </a:lnTo>
                  <a:lnTo>
                    <a:pt x="8969743" y="632269"/>
                  </a:lnTo>
                  <a:lnTo>
                    <a:pt x="8969743" y="631240"/>
                  </a:lnTo>
                  <a:close/>
                </a:path>
                <a:path w="13213080" h="1263650">
                  <a:moveTo>
                    <a:pt x="13212725" y="631240"/>
                  </a:moveTo>
                  <a:lnTo>
                    <a:pt x="12441822" y="0"/>
                  </a:lnTo>
                  <a:lnTo>
                    <a:pt x="8701595" y="0"/>
                  </a:lnTo>
                  <a:lnTo>
                    <a:pt x="9473120" y="631761"/>
                  </a:lnTo>
                  <a:lnTo>
                    <a:pt x="8701595" y="1263510"/>
                  </a:lnTo>
                  <a:lnTo>
                    <a:pt x="12441822" y="1263510"/>
                  </a:lnTo>
                  <a:lnTo>
                    <a:pt x="13212725" y="632269"/>
                  </a:lnTo>
                  <a:lnTo>
                    <a:pt x="13212725" y="631240"/>
                  </a:lnTo>
                  <a:close/>
                </a:path>
              </a:pathLst>
            </a:custGeom>
            <a:solidFill>
              <a:schemeClr val="bg2">
                <a:lumMod val="75000"/>
              </a:schemeClr>
            </a:solidFill>
          </p:spPr>
          <p:txBody>
            <a:bodyPr wrap="square" lIns="0" tIns="0" rIns="0" bIns="0" rtlCol="0"/>
            <a:lstStyle/>
            <a:p>
              <a:endParaRPr/>
            </a:p>
          </p:txBody>
        </p:sp>
        <p:sp>
          <p:nvSpPr>
            <p:cNvPr id="8" name="object 8"/>
            <p:cNvSpPr/>
            <p:nvPr/>
          </p:nvSpPr>
          <p:spPr>
            <a:xfrm>
              <a:off x="298875"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3"/>
                  </a:lnTo>
                  <a:lnTo>
                    <a:pt x="4511127" y="632266"/>
                  </a:lnTo>
                  <a:lnTo>
                    <a:pt x="3740226" y="1263510"/>
                  </a:lnTo>
                  <a:close/>
                </a:path>
              </a:pathLst>
            </a:custGeom>
            <a:solidFill>
              <a:schemeClr val="bg2">
                <a:lumMod val="90000"/>
              </a:schemeClr>
            </a:solidFill>
          </p:spPr>
          <p:txBody>
            <a:bodyPr wrap="square" lIns="0" tIns="0" rIns="0" bIns="0" rtlCol="0"/>
            <a:lstStyle/>
            <a:p>
              <a:endParaRPr/>
            </a:p>
          </p:txBody>
        </p:sp>
      </p:grpSp>
      <p:sp>
        <p:nvSpPr>
          <p:cNvPr id="9" name="object 9"/>
          <p:cNvSpPr txBox="1"/>
          <p:nvPr/>
        </p:nvSpPr>
        <p:spPr>
          <a:xfrm>
            <a:off x="5603200" y="509677"/>
            <a:ext cx="2832735" cy="412934"/>
          </a:xfrm>
          <a:prstGeom prst="rect">
            <a:avLst/>
          </a:prstGeom>
        </p:spPr>
        <p:txBody>
          <a:bodyPr vert="horz" wrap="square" lIns="0" tIns="12700" rIns="0" bIns="0" rtlCol="0">
            <a:spAutoFit/>
          </a:bodyPr>
          <a:lstStyle/>
          <a:p>
            <a:pPr marL="12700" algn="ctr">
              <a:lnSpc>
                <a:spcPct val="100000"/>
              </a:lnSpc>
              <a:spcBef>
                <a:spcPts val="100"/>
              </a:spcBef>
            </a:pPr>
            <a:r>
              <a:rPr lang="fr-FR" sz="2600" b="1" dirty="0">
                <a:solidFill>
                  <a:schemeClr val="bg2">
                    <a:lumMod val="25000"/>
                  </a:schemeClr>
                </a:solidFill>
                <a:latin typeface="Agency FB" panose="020B0503020202020204" pitchFamily="34" charset="0"/>
                <a:cs typeface="Arial"/>
              </a:rPr>
              <a:t>Architecture de l’ Agent</a:t>
            </a:r>
            <a:endParaRPr sz="2600" b="1" dirty="0">
              <a:solidFill>
                <a:schemeClr val="bg2">
                  <a:lumMod val="25000"/>
                </a:schemeClr>
              </a:solidFill>
              <a:latin typeface="Agency FB" panose="020B0503020202020204" pitchFamily="34" charset="0"/>
              <a:cs typeface="Arial"/>
            </a:endParaRPr>
          </a:p>
        </p:txBody>
      </p:sp>
      <p:sp>
        <p:nvSpPr>
          <p:cNvPr id="10" name="object 10"/>
          <p:cNvSpPr txBox="1"/>
          <p:nvPr/>
        </p:nvSpPr>
        <p:spPr>
          <a:xfrm>
            <a:off x="9852066" y="469218"/>
            <a:ext cx="3217544" cy="426655"/>
          </a:xfrm>
          <a:prstGeom prst="rect">
            <a:avLst/>
          </a:prstGeom>
        </p:spPr>
        <p:txBody>
          <a:bodyPr vert="horz" wrap="square" lIns="0" tIns="12700" rIns="0" bIns="0" rtlCol="0">
            <a:spAutoFit/>
          </a:bodyPr>
          <a:lstStyle/>
          <a:p>
            <a:pPr marL="981710" marR="5080" indent="-969644" algn="ctr">
              <a:lnSpc>
                <a:spcPct val="115399"/>
              </a:lnSpc>
              <a:spcBef>
                <a:spcPts val="100"/>
              </a:spcBef>
            </a:pPr>
            <a:r>
              <a:rPr lang="fr-FR" sz="2600" b="1" spc="-10" dirty="0">
                <a:solidFill>
                  <a:schemeClr val="bg2">
                    <a:lumMod val="25000"/>
                  </a:schemeClr>
                </a:solidFill>
                <a:latin typeface="Agency FB" panose="020B0503020202020204" pitchFamily="34" charset="0"/>
                <a:cs typeface="Arial"/>
              </a:rPr>
              <a:t>Environnement</a:t>
            </a:r>
            <a:r>
              <a:rPr lang="fr-FR" sz="2600" b="1" spc="-125" dirty="0">
                <a:solidFill>
                  <a:schemeClr val="bg2">
                    <a:lumMod val="25000"/>
                  </a:schemeClr>
                </a:solidFill>
                <a:latin typeface="Agency FB" panose="020B0503020202020204" pitchFamily="34" charset="0"/>
                <a:cs typeface="Arial"/>
              </a:rPr>
              <a:t> </a:t>
            </a:r>
            <a:r>
              <a:rPr lang="fr-FR" sz="2600" b="1" spc="-25" dirty="0">
                <a:solidFill>
                  <a:schemeClr val="bg2">
                    <a:lumMod val="25000"/>
                  </a:schemeClr>
                </a:solidFill>
                <a:latin typeface="Agency FB" panose="020B0503020202020204" pitchFamily="34" charset="0"/>
                <a:cs typeface="Arial"/>
              </a:rPr>
              <a:t>du </a:t>
            </a:r>
            <a:r>
              <a:rPr lang="fr-FR" sz="2600" b="1" spc="-10" dirty="0">
                <a:solidFill>
                  <a:schemeClr val="bg2">
                    <a:lumMod val="25000"/>
                  </a:schemeClr>
                </a:solidFill>
                <a:latin typeface="Agency FB" panose="020B0503020202020204" pitchFamily="34" charset="0"/>
                <a:cs typeface="Arial"/>
              </a:rPr>
              <a:t>travail</a:t>
            </a:r>
            <a:endParaRPr lang="fr-FR" sz="2600" b="1" dirty="0">
              <a:solidFill>
                <a:schemeClr val="bg2">
                  <a:lumMod val="25000"/>
                </a:schemeClr>
              </a:solidFill>
              <a:latin typeface="Agency FB" panose="020B0503020202020204" pitchFamily="34" charset="0"/>
              <a:cs typeface="Arial"/>
            </a:endParaRPr>
          </a:p>
        </p:txBody>
      </p:sp>
      <p:sp>
        <p:nvSpPr>
          <p:cNvPr id="11" name="object 11"/>
          <p:cNvSpPr txBox="1"/>
          <p:nvPr/>
        </p:nvSpPr>
        <p:spPr>
          <a:xfrm>
            <a:off x="14362881" y="515693"/>
            <a:ext cx="3217545" cy="433837"/>
          </a:xfrm>
          <a:prstGeom prst="rect">
            <a:avLst/>
          </a:prstGeom>
        </p:spPr>
        <p:txBody>
          <a:bodyPr vert="horz" wrap="square" lIns="0" tIns="12700" rIns="0" bIns="0" rtlCol="0">
            <a:spAutoFit/>
          </a:bodyPr>
          <a:lstStyle/>
          <a:p>
            <a:pPr marL="12700" marR="5080" indent="274320">
              <a:lnSpc>
                <a:spcPct val="115399"/>
              </a:lnSpc>
              <a:spcBef>
                <a:spcPts val="100"/>
              </a:spcBef>
            </a:pPr>
            <a:r>
              <a:rPr lang="fr-FR" sz="2600" b="1" dirty="0">
                <a:solidFill>
                  <a:schemeClr val="bg2">
                    <a:lumMod val="25000"/>
                  </a:schemeClr>
                </a:solidFill>
                <a:latin typeface="Agency FB" panose="020B0503020202020204" pitchFamily="34" charset="0"/>
                <a:cs typeface="Arial"/>
              </a:rPr>
              <a:t>Démonstration</a:t>
            </a:r>
            <a:endParaRPr sz="2600" dirty="0">
              <a:solidFill>
                <a:schemeClr val="bg2">
                  <a:lumMod val="25000"/>
                </a:schemeClr>
              </a:solidFill>
              <a:latin typeface="Agency FB" panose="020B0503020202020204" pitchFamily="34" charset="0"/>
              <a:cs typeface="Arial"/>
            </a:endParaRPr>
          </a:p>
        </p:txBody>
      </p:sp>
      <p:sp>
        <p:nvSpPr>
          <p:cNvPr id="15" name="ZoneTexte 14">
            <a:extLst>
              <a:ext uri="{FF2B5EF4-FFF2-40B4-BE49-F238E27FC236}">
                <a16:creationId xmlns:a16="http://schemas.microsoft.com/office/drawing/2014/main" id="{5468DAD9-00F5-57CD-1814-3E3A493A308B}"/>
              </a:ext>
            </a:extLst>
          </p:cNvPr>
          <p:cNvSpPr txBox="1"/>
          <p:nvPr/>
        </p:nvSpPr>
        <p:spPr>
          <a:xfrm>
            <a:off x="711585" y="496697"/>
            <a:ext cx="3657600" cy="492443"/>
          </a:xfrm>
          <a:prstGeom prst="rect">
            <a:avLst/>
          </a:prstGeom>
          <a:noFill/>
        </p:spPr>
        <p:txBody>
          <a:bodyPr wrap="square">
            <a:spAutoFit/>
          </a:bodyPr>
          <a:lstStyle/>
          <a:p>
            <a:pPr algn="ctr"/>
            <a:r>
              <a:rPr lang="fr-FR" sz="2600" b="1" i="0" u="none" strike="noStrike" dirty="0">
                <a:solidFill>
                  <a:schemeClr val="bg2">
                    <a:lumMod val="25000"/>
                  </a:schemeClr>
                </a:solidFill>
                <a:effectLst/>
                <a:latin typeface="Agency FB" panose="020B0503020202020204" pitchFamily="34" charset="0"/>
              </a:rPr>
              <a:t>Spécification des besoins</a:t>
            </a:r>
            <a:endParaRPr lang="fr-FR" sz="2600" b="1" dirty="0">
              <a:solidFill>
                <a:schemeClr val="bg2">
                  <a:lumMod val="25000"/>
                </a:schemeClr>
              </a:solidFill>
              <a:latin typeface="Agency FB" panose="020B0503020202020204" pitchFamily="34" charset="0"/>
            </a:endParaRPr>
          </a:p>
        </p:txBody>
      </p:sp>
      <p:sp>
        <p:nvSpPr>
          <p:cNvPr id="2" name="Google Shape;2137;p41">
            <a:extLst>
              <a:ext uri="{FF2B5EF4-FFF2-40B4-BE49-F238E27FC236}">
                <a16:creationId xmlns:a16="http://schemas.microsoft.com/office/drawing/2014/main" id="{F23FF92F-CE51-1E5C-1400-67B64E8F9C59}"/>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grpSp>
        <p:nvGrpSpPr>
          <p:cNvPr id="5" name="Group 2">
            <a:extLst>
              <a:ext uri="{FF2B5EF4-FFF2-40B4-BE49-F238E27FC236}">
                <a16:creationId xmlns:a16="http://schemas.microsoft.com/office/drawing/2014/main" id="{356AC676-AD0E-39A9-EA67-33981B5F295D}"/>
              </a:ext>
            </a:extLst>
          </p:cNvPr>
          <p:cNvGrpSpPr/>
          <p:nvPr/>
        </p:nvGrpSpPr>
        <p:grpSpPr>
          <a:xfrm>
            <a:off x="1905000" y="3352793"/>
            <a:ext cx="6381750" cy="1895717"/>
            <a:chOff x="0" y="0"/>
            <a:chExt cx="2258522" cy="670900"/>
          </a:xfrm>
        </p:grpSpPr>
        <p:sp>
          <p:nvSpPr>
            <p:cNvPr id="12" name="Freeform 3">
              <a:extLst>
                <a:ext uri="{FF2B5EF4-FFF2-40B4-BE49-F238E27FC236}">
                  <a16:creationId xmlns:a16="http://schemas.microsoft.com/office/drawing/2014/main" id="{2BD475C3-E7AB-231A-AE65-1CF385D2B55A}"/>
                </a:ext>
              </a:extLst>
            </p:cNvPr>
            <p:cNvSpPr/>
            <p:nvPr/>
          </p:nvSpPr>
          <p:spPr>
            <a:xfrm>
              <a:off x="0" y="0"/>
              <a:ext cx="2258522" cy="670900"/>
            </a:xfrm>
            <a:custGeom>
              <a:avLst/>
              <a:gdLst/>
              <a:ahLst/>
              <a:cxnLst/>
              <a:rect l="l" t="t" r="r" b="b"/>
              <a:pathLst>
                <a:path w="2258522" h="670900">
                  <a:moveTo>
                    <a:pt x="12131" y="0"/>
                  </a:moveTo>
                  <a:lnTo>
                    <a:pt x="2246391" y="0"/>
                  </a:lnTo>
                  <a:cubicBezTo>
                    <a:pt x="2253091" y="0"/>
                    <a:pt x="2258522" y="5431"/>
                    <a:pt x="2258522" y="12131"/>
                  </a:cubicBezTo>
                  <a:lnTo>
                    <a:pt x="2258522" y="658769"/>
                  </a:lnTo>
                  <a:cubicBezTo>
                    <a:pt x="2258522" y="665469"/>
                    <a:pt x="2253091" y="670900"/>
                    <a:pt x="2246391" y="670900"/>
                  </a:cubicBezTo>
                  <a:lnTo>
                    <a:pt x="12131" y="670900"/>
                  </a:lnTo>
                  <a:cubicBezTo>
                    <a:pt x="8914" y="670900"/>
                    <a:pt x="5828" y="669622"/>
                    <a:pt x="3553" y="667347"/>
                  </a:cubicBezTo>
                  <a:cubicBezTo>
                    <a:pt x="1278" y="665072"/>
                    <a:pt x="0" y="661987"/>
                    <a:pt x="0" y="658769"/>
                  </a:cubicBezTo>
                  <a:lnTo>
                    <a:pt x="0" y="12131"/>
                  </a:lnTo>
                  <a:cubicBezTo>
                    <a:pt x="0" y="8914"/>
                    <a:pt x="1278" y="5828"/>
                    <a:pt x="3553" y="3553"/>
                  </a:cubicBezTo>
                  <a:cubicBezTo>
                    <a:pt x="5828" y="1278"/>
                    <a:pt x="8914" y="0"/>
                    <a:pt x="12131" y="0"/>
                  </a:cubicBezTo>
                  <a:close/>
                </a:path>
              </a:pathLst>
            </a:custGeom>
            <a:solidFill>
              <a:srgbClr val="FFFFFF"/>
            </a:solidFill>
            <a:ln w="57150" cap="sq">
              <a:solidFill>
                <a:srgbClr val="D9B98B"/>
              </a:solidFill>
              <a:prstDash val="solid"/>
              <a:miter/>
            </a:ln>
          </p:spPr>
          <p:txBody>
            <a:bodyPr/>
            <a:lstStyle/>
            <a:p>
              <a:endParaRPr lang="fr-FR"/>
            </a:p>
          </p:txBody>
        </p:sp>
        <p:sp>
          <p:nvSpPr>
            <p:cNvPr id="14" name="TextBox 4">
              <a:extLst>
                <a:ext uri="{FF2B5EF4-FFF2-40B4-BE49-F238E27FC236}">
                  <a16:creationId xmlns:a16="http://schemas.microsoft.com/office/drawing/2014/main" id="{C7460077-EB6B-534D-EAFB-9D774F49D179}"/>
                </a:ext>
              </a:extLst>
            </p:cNvPr>
            <p:cNvSpPr txBox="1"/>
            <p:nvPr/>
          </p:nvSpPr>
          <p:spPr>
            <a:xfrm>
              <a:off x="0" y="-57150"/>
              <a:ext cx="2258522" cy="728050"/>
            </a:xfrm>
            <a:prstGeom prst="rect">
              <a:avLst/>
            </a:prstGeom>
          </p:spPr>
          <p:txBody>
            <a:bodyPr lIns="50800" tIns="50800" rIns="50800" bIns="50800" rtlCol="0" anchor="ctr"/>
            <a:lstStyle/>
            <a:p>
              <a:pPr algn="ctr">
                <a:lnSpc>
                  <a:spcPts val="2659"/>
                </a:lnSpc>
              </a:pPr>
              <a:endParaRPr/>
            </a:p>
          </p:txBody>
        </p:sp>
      </p:grpSp>
      <p:grpSp>
        <p:nvGrpSpPr>
          <p:cNvPr id="16" name="Group 5">
            <a:extLst>
              <a:ext uri="{FF2B5EF4-FFF2-40B4-BE49-F238E27FC236}">
                <a16:creationId xmlns:a16="http://schemas.microsoft.com/office/drawing/2014/main" id="{357FB715-5B0D-88C2-0291-DF61231C1C64}"/>
              </a:ext>
            </a:extLst>
          </p:cNvPr>
          <p:cNvGrpSpPr/>
          <p:nvPr/>
        </p:nvGrpSpPr>
        <p:grpSpPr>
          <a:xfrm>
            <a:off x="3486938" y="5696152"/>
            <a:ext cx="6381750" cy="2057202"/>
            <a:chOff x="0" y="-57150"/>
            <a:chExt cx="2258522" cy="728050"/>
          </a:xfrm>
        </p:grpSpPr>
        <p:sp>
          <p:nvSpPr>
            <p:cNvPr id="17" name="Freeform 6">
              <a:extLst>
                <a:ext uri="{FF2B5EF4-FFF2-40B4-BE49-F238E27FC236}">
                  <a16:creationId xmlns:a16="http://schemas.microsoft.com/office/drawing/2014/main" id="{D837F2A8-6A0B-A475-4F6F-31DDB8BBD8B2}"/>
                </a:ext>
              </a:extLst>
            </p:cNvPr>
            <p:cNvSpPr/>
            <p:nvPr/>
          </p:nvSpPr>
          <p:spPr>
            <a:xfrm>
              <a:off x="0" y="0"/>
              <a:ext cx="2258522" cy="670900"/>
            </a:xfrm>
            <a:custGeom>
              <a:avLst/>
              <a:gdLst/>
              <a:ahLst/>
              <a:cxnLst/>
              <a:rect l="l" t="t" r="r" b="b"/>
              <a:pathLst>
                <a:path w="2258522" h="670900">
                  <a:moveTo>
                    <a:pt x="12131" y="0"/>
                  </a:moveTo>
                  <a:lnTo>
                    <a:pt x="2246391" y="0"/>
                  </a:lnTo>
                  <a:cubicBezTo>
                    <a:pt x="2253091" y="0"/>
                    <a:pt x="2258522" y="5431"/>
                    <a:pt x="2258522" y="12131"/>
                  </a:cubicBezTo>
                  <a:lnTo>
                    <a:pt x="2258522" y="658769"/>
                  </a:lnTo>
                  <a:cubicBezTo>
                    <a:pt x="2258522" y="665469"/>
                    <a:pt x="2253091" y="670900"/>
                    <a:pt x="2246391" y="670900"/>
                  </a:cubicBezTo>
                  <a:lnTo>
                    <a:pt x="12131" y="670900"/>
                  </a:lnTo>
                  <a:cubicBezTo>
                    <a:pt x="8914" y="670900"/>
                    <a:pt x="5828" y="669622"/>
                    <a:pt x="3553" y="667347"/>
                  </a:cubicBezTo>
                  <a:cubicBezTo>
                    <a:pt x="1278" y="665072"/>
                    <a:pt x="0" y="661987"/>
                    <a:pt x="0" y="658769"/>
                  </a:cubicBezTo>
                  <a:lnTo>
                    <a:pt x="0" y="12131"/>
                  </a:lnTo>
                  <a:cubicBezTo>
                    <a:pt x="0" y="8914"/>
                    <a:pt x="1278" y="5828"/>
                    <a:pt x="3553" y="3553"/>
                  </a:cubicBezTo>
                  <a:cubicBezTo>
                    <a:pt x="5828" y="1278"/>
                    <a:pt x="8914" y="0"/>
                    <a:pt x="12131" y="0"/>
                  </a:cubicBezTo>
                  <a:close/>
                </a:path>
              </a:pathLst>
            </a:custGeom>
            <a:solidFill>
              <a:srgbClr val="FFFFFF"/>
            </a:solidFill>
            <a:ln w="57150" cap="sq">
              <a:solidFill>
                <a:srgbClr val="D9B98B"/>
              </a:solidFill>
              <a:prstDash val="solid"/>
              <a:miter/>
            </a:ln>
          </p:spPr>
          <p:txBody>
            <a:bodyPr/>
            <a:lstStyle/>
            <a:p>
              <a:endParaRPr lang="fr-FR"/>
            </a:p>
          </p:txBody>
        </p:sp>
        <p:sp>
          <p:nvSpPr>
            <p:cNvPr id="18" name="TextBox 7">
              <a:extLst>
                <a:ext uri="{FF2B5EF4-FFF2-40B4-BE49-F238E27FC236}">
                  <a16:creationId xmlns:a16="http://schemas.microsoft.com/office/drawing/2014/main" id="{A13F5A2C-7D8C-30DC-9828-457648085163}"/>
                </a:ext>
              </a:extLst>
            </p:cNvPr>
            <p:cNvSpPr txBox="1"/>
            <p:nvPr/>
          </p:nvSpPr>
          <p:spPr>
            <a:xfrm>
              <a:off x="0" y="-57150"/>
              <a:ext cx="2258522" cy="728050"/>
            </a:xfrm>
            <a:prstGeom prst="rect">
              <a:avLst/>
            </a:prstGeom>
          </p:spPr>
          <p:txBody>
            <a:bodyPr lIns="50800" tIns="50800" rIns="50800" bIns="50800" rtlCol="0" anchor="ctr"/>
            <a:lstStyle/>
            <a:p>
              <a:pPr algn="ctr">
                <a:lnSpc>
                  <a:spcPts val="2659"/>
                </a:lnSpc>
              </a:pPr>
              <a:endParaRPr/>
            </a:p>
          </p:txBody>
        </p:sp>
      </p:grpSp>
      <p:grpSp>
        <p:nvGrpSpPr>
          <p:cNvPr id="19" name="Group 8">
            <a:extLst>
              <a:ext uri="{FF2B5EF4-FFF2-40B4-BE49-F238E27FC236}">
                <a16:creationId xmlns:a16="http://schemas.microsoft.com/office/drawing/2014/main" id="{F49CDB98-24D3-AFA3-C8CA-E98F5B0C9191}"/>
              </a:ext>
            </a:extLst>
          </p:cNvPr>
          <p:cNvGrpSpPr/>
          <p:nvPr/>
        </p:nvGrpSpPr>
        <p:grpSpPr>
          <a:xfrm>
            <a:off x="9212391" y="3352793"/>
            <a:ext cx="6381750" cy="1895717"/>
            <a:chOff x="0" y="0"/>
            <a:chExt cx="2258522" cy="670900"/>
          </a:xfrm>
        </p:grpSpPr>
        <p:sp>
          <p:nvSpPr>
            <p:cNvPr id="20" name="Freeform 9">
              <a:extLst>
                <a:ext uri="{FF2B5EF4-FFF2-40B4-BE49-F238E27FC236}">
                  <a16:creationId xmlns:a16="http://schemas.microsoft.com/office/drawing/2014/main" id="{296C8C84-9B34-199D-18A0-343380AFD102}"/>
                </a:ext>
              </a:extLst>
            </p:cNvPr>
            <p:cNvSpPr/>
            <p:nvPr/>
          </p:nvSpPr>
          <p:spPr>
            <a:xfrm>
              <a:off x="0" y="0"/>
              <a:ext cx="2258522" cy="670900"/>
            </a:xfrm>
            <a:custGeom>
              <a:avLst/>
              <a:gdLst/>
              <a:ahLst/>
              <a:cxnLst/>
              <a:rect l="l" t="t" r="r" b="b"/>
              <a:pathLst>
                <a:path w="2258522" h="670900">
                  <a:moveTo>
                    <a:pt x="12131" y="0"/>
                  </a:moveTo>
                  <a:lnTo>
                    <a:pt x="2246391" y="0"/>
                  </a:lnTo>
                  <a:cubicBezTo>
                    <a:pt x="2253091" y="0"/>
                    <a:pt x="2258522" y="5431"/>
                    <a:pt x="2258522" y="12131"/>
                  </a:cubicBezTo>
                  <a:lnTo>
                    <a:pt x="2258522" y="658769"/>
                  </a:lnTo>
                  <a:cubicBezTo>
                    <a:pt x="2258522" y="665469"/>
                    <a:pt x="2253091" y="670900"/>
                    <a:pt x="2246391" y="670900"/>
                  </a:cubicBezTo>
                  <a:lnTo>
                    <a:pt x="12131" y="670900"/>
                  </a:lnTo>
                  <a:cubicBezTo>
                    <a:pt x="8914" y="670900"/>
                    <a:pt x="5828" y="669622"/>
                    <a:pt x="3553" y="667347"/>
                  </a:cubicBezTo>
                  <a:cubicBezTo>
                    <a:pt x="1278" y="665072"/>
                    <a:pt x="0" y="661987"/>
                    <a:pt x="0" y="658769"/>
                  </a:cubicBezTo>
                  <a:lnTo>
                    <a:pt x="0" y="12131"/>
                  </a:lnTo>
                  <a:cubicBezTo>
                    <a:pt x="0" y="8914"/>
                    <a:pt x="1278" y="5828"/>
                    <a:pt x="3553" y="3553"/>
                  </a:cubicBezTo>
                  <a:cubicBezTo>
                    <a:pt x="5828" y="1278"/>
                    <a:pt x="8914" y="0"/>
                    <a:pt x="12131" y="0"/>
                  </a:cubicBezTo>
                  <a:close/>
                </a:path>
              </a:pathLst>
            </a:custGeom>
            <a:solidFill>
              <a:srgbClr val="FFFFFF"/>
            </a:solidFill>
            <a:ln w="57150" cap="sq">
              <a:solidFill>
                <a:srgbClr val="D9B98B"/>
              </a:solidFill>
              <a:prstDash val="solid"/>
              <a:miter/>
            </a:ln>
          </p:spPr>
          <p:txBody>
            <a:bodyPr/>
            <a:lstStyle/>
            <a:p>
              <a:endParaRPr lang="fr-FR" dirty="0"/>
            </a:p>
          </p:txBody>
        </p:sp>
        <p:sp>
          <p:nvSpPr>
            <p:cNvPr id="21" name="TextBox 10">
              <a:extLst>
                <a:ext uri="{FF2B5EF4-FFF2-40B4-BE49-F238E27FC236}">
                  <a16:creationId xmlns:a16="http://schemas.microsoft.com/office/drawing/2014/main" id="{5A8447FE-5496-A2C7-2069-6CB17DBF164A}"/>
                </a:ext>
              </a:extLst>
            </p:cNvPr>
            <p:cNvSpPr txBox="1"/>
            <p:nvPr/>
          </p:nvSpPr>
          <p:spPr>
            <a:xfrm>
              <a:off x="0" y="-57150"/>
              <a:ext cx="2258522" cy="728050"/>
            </a:xfrm>
            <a:prstGeom prst="rect">
              <a:avLst/>
            </a:prstGeom>
          </p:spPr>
          <p:txBody>
            <a:bodyPr lIns="50800" tIns="50800" rIns="50800" bIns="50800" rtlCol="0" anchor="ctr"/>
            <a:lstStyle/>
            <a:p>
              <a:pPr algn="ctr">
                <a:lnSpc>
                  <a:spcPts val="2659"/>
                </a:lnSpc>
              </a:pPr>
              <a:endParaRPr/>
            </a:p>
          </p:txBody>
        </p:sp>
      </p:grpSp>
      <p:grpSp>
        <p:nvGrpSpPr>
          <p:cNvPr id="22" name="Group 11">
            <a:extLst>
              <a:ext uri="{FF2B5EF4-FFF2-40B4-BE49-F238E27FC236}">
                <a16:creationId xmlns:a16="http://schemas.microsoft.com/office/drawing/2014/main" id="{A8406C68-0E76-CA1B-A7DF-9B8BF31DF7F0}"/>
              </a:ext>
            </a:extLst>
          </p:cNvPr>
          <p:cNvGrpSpPr/>
          <p:nvPr/>
        </p:nvGrpSpPr>
        <p:grpSpPr>
          <a:xfrm>
            <a:off x="10794328" y="5857637"/>
            <a:ext cx="6381750" cy="1895717"/>
            <a:chOff x="0" y="0"/>
            <a:chExt cx="2258522" cy="670900"/>
          </a:xfrm>
        </p:grpSpPr>
        <p:sp>
          <p:nvSpPr>
            <p:cNvPr id="23" name="Freeform 12">
              <a:extLst>
                <a:ext uri="{FF2B5EF4-FFF2-40B4-BE49-F238E27FC236}">
                  <a16:creationId xmlns:a16="http://schemas.microsoft.com/office/drawing/2014/main" id="{B4560E45-381A-1B6B-EE19-62D0744BC3C8}"/>
                </a:ext>
              </a:extLst>
            </p:cNvPr>
            <p:cNvSpPr/>
            <p:nvPr/>
          </p:nvSpPr>
          <p:spPr>
            <a:xfrm>
              <a:off x="0" y="0"/>
              <a:ext cx="2258522" cy="670900"/>
            </a:xfrm>
            <a:custGeom>
              <a:avLst/>
              <a:gdLst/>
              <a:ahLst/>
              <a:cxnLst/>
              <a:rect l="l" t="t" r="r" b="b"/>
              <a:pathLst>
                <a:path w="2258522" h="670900">
                  <a:moveTo>
                    <a:pt x="12131" y="0"/>
                  </a:moveTo>
                  <a:lnTo>
                    <a:pt x="2246391" y="0"/>
                  </a:lnTo>
                  <a:cubicBezTo>
                    <a:pt x="2253091" y="0"/>
                    <a:pt x="2258522" y="5431"/>
                    <a:pt x="2258522" y="12131"/>
                  </a:cubicBezTo>
                  <a:lnTo>
                    <a:pt x="2258522" y="658769"/>
                  </a:lnTo>
                  <a:cubicBezTo>
                    <a:pt x="2258522" y="665469"/>
                    <a:pt x="2253091" y="670900"/>
                    <a:pt x="2246391" y="670900"/>
                  </a:cubicBezTo>
                  <a:lnTo>
                    <a:pt x="12131" y="670900"/>
                  </a:lnTo>
                  <a:cubicBezTo>
                    <a:pt x="8914" y="670900"/>
                    <a:pt x="5828" y="669622"/>
                    <a:pt x="3553" y="667347"/>
                  </a:cubicBezTo>
                  <a:cubicBezTo>
                    <a:pt x="1278" y="665072"/>
                    <a:pt x="0" y="661987"/>
                    <a:pt x="0" y="658769"/>
                  </a:cubicBezTo>
                  <a:lnTo>
                    <a:pt x="0" y="12131"/>
                  </a:lnTo>
                  <a:cubicBezTo>
                    <a:pt x="0" y="8914"/>
                    <a:pt x="1278" y="5828"/>
                    <a:pt x="3553" y="3553"/>
                  </a:cubicBezTo>
                  <a:cubicBezTo>
                    <a:pt x="5828" y="1278"/>
                    <a:pt x="8914" y="0"/>
                    <a:pt x="12131" y="0"/>
                  </a:cubicBezTo>
                  <a:close/>
                </a:path>
              </a:pathLst>
            </a:custGeom>
            <a:solidFill>
              <a:srgbClr val="FFFFFF"/>
            </a:solidFill>
            <a:ln w="57150" cap="sq">
              <a:solidFill>
                <a:srgbClr val="D9B98B"/>
              </a:solidFill>
              <a:prstDash val="solid"/>
              <a:miter/>
            </a:ln>
          </p:spPr>
          <p:txBody>
            <a:bodyPr/>
            <a:lstStyle/>
            <a:p>
              <a:endParaRPr lang="fr-FR"/>
            </a:p>
          </p:txBody>
        </p:sp>
        <p:sp>
          <p:nvSpPr>
            <p:cNvPr id="24" name="TextBox 13">
              <a:extLst>
                <a:ext uri="{FF2B5EF4-FFF2-40B4-BE49-F238E27FC236}">
                  <a16:creationId xmlns:a16="http://schemas.microsoft.com/office/drawing/2014/main" id="{15271CDD-B9C7-242B-59A2-4D5FD3E9E984}"/>
                </a:ext>
              </a:extLst>
            </p:cNvPr>
            <p:cNvSpPr txBox="1"/>
            <p:nvPr/>
          </p:nvSpPr>
          <p:spPr>
            <a:xfrm>
              <a:off x="0" y="-57150"/>
              <a:ext cx="2258522" cy="728050"/>
            </a:xfrm>
            <a:prstGeom prst="rect">
              <a:avLst/>
            </a:prstGeom>
          </p:spPr>
          <p:txBody>
            <a:bodyPr lIns="50800" tIns="50800" rIns="50800" bIns="50800" rtlCol="0" anchor="ctr"/>
            <a:lstStyle/>
            <a:p>
              <a:pPr algn="ctr">
                <a:lnSpc>
                  <a:spcPts val="2659"/>
                </a:lnSpc>
              </a:pPr>
              <a:endParaRPr/>
            </a:p>
          </p:txBody>
        </p:sp>
      </p:grpSp>
      <p:sp>
        <p:nvSpPr>
          <p:cNvPr id="25" name="Freeform 14">
            <a:extLst>
              <a:ext uri="{FF2B5EF4-FFF2-40B4-BE49-F238E27FC236}">
                <a16:creationId xmlns:a16="http://schemas.microsoft.com/office/drawing/2014/main" id="{AFA201F5-0889-A0BA-A297-EC5207D8AF6C}"/>
              </a:ext>
            </a:extLst>
          </p:cNvPr>
          <p:cNvSpPr/>
          <p:nvPr/>
        </p:nvSpPr>
        <p:spPr>
          <a:xfrm>
            <a:off x="2332971" y="3971271"/>
            <a:ext cx="820483" cy="609806"/>
          </a:xfrm>
          <a:custGeom>
            <a:avLst/>
            <a:gdLst/>
            <a:ahLst/>
            <a:cxnLst/>
            <a:rect l="l" t="t" r="r" b="b"/>
            <a:pathLst>
              <a:path w="820483" h="609806">
                <a:moveTo>
                  <a:pt x="0" y="0"/>
                </a:moveTo>
                <a:lnTo>
                  <a:pt x="820483" y="0"/>
                </a:lnTo>
                <a:lnTo>
                  <a:pt x="820483" y="609806"/>
                </a:lnTo>
                <a:lnTo>
                  <a:pt x="0" y="60980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fr-FR"/>
          </a:p>
        </p:txBody>
      </p:sp>
      <p:sp>
        <p:nvSpPr>
          <p:cNvPr id="26" name="Freeform 15">
            <a:extLst>
              <a:ext uri="{FF2B5EF4-FFF2-40B4-BE49-F238E27FC236}">
                <a16:creationId xmlns:a16="http://schemas.microsoft.com/office/drawing/2014/main" id="{DF766E1E-EA2B-8DDF-C40D-0000411A64C8}"/>
              </a:ext>
            </a:extLst>
          </p:cNvPr>
          <p:cNvSpPr/>
          <p:nvPr/>
        </p:nvSpPr>
        <p:spPr>
          <a:xfrm>
            <a:off x="9716598" y="3939123"/>
            <a:ext cx="723056" cy="723056"/>
          </a:xfrm>
          <a:custGeom>
            <a:avLst/>
            <a:gdLst/>
            <a:ahLst/>
            <a:cxnLst/>
            <a:rect l="l" t="t" r="r" b="b"/>
            <a:pathLst>
              <a:path w="723056" h="723056">
                <a:moveTo>
                  <a:pt x="0" y="0"/>
                </a:moveTo>
                <a:lnTo>
                  <a:pt x="723056" y="0"/>
                </a:lnTo>
                <a:lnTo>
                  <a:pt x="723056" y="723056"/>
                </a:lnTo>
                <a:lnTo>
                  <a:pt x="0" y="72305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fr-FR"/>
          </a:p>
        </p:txBody>
      </p:sp>
      <p:sp>
        <p:nvSpPr>
          <p:cNvPr id="27" name="Freeform 16">
            <a:extLst>
              <a:ext uri="{FF2B5EF4-FFF2-40B4-BE49-F238E27FC236}">
                <a16:creationId xmlns:a16="http://schemas.microsoft.com/office/drawing/2014/main" id="{6F21BB0E-4139-6DC8-731D-357CCC396706}"/>
              </a:ext>
            </a:extLst>
          </p:cNvPr>
          <p:cNvSpPr/>
          <p:nvPr/>
        </p:nvSpPr>
        <p:spPr>
          <a:xfrm>
            <a:off x="4019993" y="6460916"/>
            <a:ext cx="694208" cy="689159"/>
          </a:xfrm>
          <a:custGeom>
            <a:avLst/>
            <a:gdLst/>
            <a:ahLst/>
            <a:cxnLst/>
            <a:rect l="l" t="t" r="r" b="b"/>
            <a:pathLst>
              <a:path w="694208" h="689159">
                <a:moveTo>
                  <a:pt x="0" y="0"/>
                </a:moveTo>
                <a:lnTo>
                  <a:pt x="694208" y="0"/>
                </a:lnTo>
                <a:lnTo>
                  <a:pt x="694208" y="689159"/>
                </a:lnTo>
                <a:lnTo>
                  <a:pt x="0" y="68915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fr-FR"/>
          </a:p>
        </p:txBody>
      </p:sp>
      <p:sp>
        <p:nvSpPr>
          <p:cNvPr id="28" name="Freeform 17">
            <a:extLst>
              <a:ext uri="{FF2B5EF4-FFF2-40B4-BE49-F238E27FC236}">
                <a16:creationId xmlns:a16="http://schemas.microsoft.com/office/drawing/2014/main" id="{30D66516-0EDB-AE9D-66CB-40B64B93E460}"/>
              </a:ext>
            </a:extLst>
          </p:cNvPr>
          <p:cNvSpPr/>
          <p:nvPr/>
        </p:nvSpPr>
        <p:spPr>
          <a:xfrm>
            <a:off x="11289374" y="6460916"/>
            <a:ext cx="732217" cy="732217"/>
          </a:xfrm>
          <a:custGeom>
            <a:avLst/>
            <a:gdLst/>
            <a:ahLst/>
            <a:cxnLst/>
            <a:rect l="l" t="t" r="r" b="b"/>
            <a:pathLst>
              <a:path w="732217" h="732217">
                <a:moveTo>
                  <a:pt x="0" y="0"/>
                </a:moveTo>
                <a:lnTo>
                  <a:pt x="732217" y="0"/>
                </a:lnTo>
                <a:lnTo>
                  <a:pt x="732217" y="732217"/>
                </a:lnTo>
                <a:lnTo>
                  <a:pt x="0" y="73221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fr-FR"/>
          </a:p>
        </p:txBody>
      </p:sp>
      <p:sp>
        <p:nvSpPr>
          <p:cNvPr id="29" name="Freeform 18">
            <a:extLst>
              <a:ext uri="{FF2B5EF4-FFF2-40B4-BE49-F238E27FC236}">
                <a16:creationId xmlns:a16="http://schemas.microsoft.com/office/drawing/2014/main" id="{C701A814-7E90-CE8E-869E-6D369C7AB096}"/>
              </a:ext>
            </a:extLst>
          </p:cNvPr>
          <p:cNvSpPr/>
          <p:nvPr/>
        </p:nvSpPr>
        <p:spPr>
          <a:xfrm>
            <a:off x="9716598" y="3633517"/>
            <a:ext cx="941780" cy="1342179"/>
          </a:xfrm>
          <a:custGeom>
            <a:avLst/>
            <a:gdLst/>
            <a:ahLst/>
            <a:cxnLst/>
            <a:rect l="l" t="t" r="r" b="b"/>
            <a:pathLst>
              <a:path w="1151024" h="1640060">
                <a:moveTo>
                  <a:pt x="0" y="0"/>
                </a:moveTo>
                <a:lnTo>
                  <a:pt x="1151024" y="0"/>
                </a:lnTo>
                <a:lnTo>
                  <a:pt x="1151024" y="1640060"/>
                </a:lnTo>
                <a:lnTo>
                  <a:pt x="0" y="164006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fr-FR" dirty="0"/>
          </a:p>
        </p:txBody>
      </p:sp>
      <p:sp>
        <p:nvSpPr>
          <p:cNvPr id="30" name="Freeform 19">
            <a:extLst>
              <a:ext uri="{FF2B5EF4-FFF2-40B4-BE49-F238E27FC236}">
                <a16:creationId xmlns:a16="http://schemas.microsoft.com/office/drawing/2014/main" id="{C4BD713D-54F0-2730-EBB8-7D5AE047AA61}"/>
              </a:ext>
            </a:extLst>
          </p:cNvPr>
          <p:cNvSpPr/>
          <p:nvPr/>
        </p:nvSpPr>
        <p:spPr>
          <a:xfrm>
            <a:off x="2156506" y="3531413"/>
            <a:ext cx="996625" cy="1327691"/>
          </a:xfrm>
          <a:custGeom>
            <a:avLst/>
            <a:gdLst/>
            <a:ahLst/>
            <a:cxnLst/>
            <a:rect l="l" t="t" r="r" b="b"/>
            <a:pathLst>
              <a:path w="996625" h="1489521">
                <a:moveTo>
                  <a:pt x="0" y="0"/>
                </a:moveTo>
                <a:lnTo>
                  <a:pt x="996625" y="0"/>
                </a:lnTo>
                <a:lnTo>
                  <a:pt x="996625" y="1489520"/>
                </a:lnTo>
                <a:lnTo>
                  <a:pt x="0" y="148952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fr-FR"/>
          </a:p>
        </p:txBody>
      </p:sp>
      <p:sp>
        <p:nvSpPr>
          <p:cNvPr id="31" name="Freeform 20">
            <a:extLst>
              <a:ext uri="{FF2B5EF4-FFF2-40B4-BE49-F238E27FC236}">
                <a16:creationId xmlns:a16="http://schemas.microsoft.com/office/drawing/2014/main" id="{C28A82A7-6CAD-ACEF-AF48-6DAA9C3F17E1}"/>
              </a:ext>
            </a:extLst>
          </p:cNvPr>
          <p:cNvSpPr/>
          <p:nvPr/>
        </p:nvSpPr>
        <p:spPr>
          <a:xfrm>
            <a:off x="3758536" y="6296874"/>
            <a:ext cx="1114845" cy="1127257"/>
          </a:xfrm>
          <a:custGeom>
            <a:avLst/>
            <a:gdLst/>
            <a:ahLst/>
            <a:cxnLst/>
            <a:rect l="l" t="t" r="r" b="b"/>
            <a:pathLst>
              <a:path w="1350275" h="1350275">
                <a:moveTo>
                  <a:pt x="0" y="0"/>
                </a:moveTo>
                <a:lnTo>
                  <a:pt x="1350276" y="0"/>
                </a:lnTo>
                <a:lnTo>
                  <a:pt x="1350276" y="1350275"/>
                </a:lnTo>
                <a:lnTo>
                  <a:pt x="0" y="135027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fr-FR"/>
          </a:p>
        </p:txBody>
      </p:sp>
      <p:sp>
        <p:nvSpPr>
          <p:cNvPr id="32" name="Freeform 21">
            <a:extLst>
              <a:ext uri="{FF2B5EF4-FFF2-40B4-BE49-F238E27FC236}">
                <a16:creationId xmlns:a16="http://schemas.microsoft.com/office/drawing/2014/main" id="{57DC040D-2C95-7D59-A93C-F79EF42E5F81}"/>
              </a:ext>
            </a:extLst>
          </p:cNvPr>
          <p:cNvSpPr/>
          <p:nvPr/>
        </p:nvSpPr>
        <p:spPr>
          <a:xfrm>
            <a:off x="11133828" y="6253856"/>
            <a:ext cx="1043307" cy="983784"/>
          </a:xfrm>
          <a:custGeom>
            <a:avLst/>
            <a:gdLst/>
            <a:ahLst/>
            <a:cxnLst/>
            <a:rect l="l" t="t" r="r" b="b"/>
            <a:pathLst>
              <a:path w="1254032" h="1083028">
                <a:moveTo>
                  <a:pt x="0" y="0"/>
                </a:moveTo>
                <a:lnTo>
                  <a:pt x="1254032" y="0"/>
                </a:lnTo>
                <a:lnTo>
                  <a:pt x="1254032" y="1083027"/>
                </a:lnTo>
                <a:lnTo>
                  <a:pt x="0" y="108302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fr-FR"/>
          </a:p>
        </p:txBody>
      </p:sp>
      <p:sp>
        <p:nvSpPr>
          <p:cNvPr id="33" name="TextBox 24">
            <a:extLst>
              <a:ext uri="{FF2B5EF4-FFF2-40B4-BE49-F238E27FC236}">
                <a16:creationId xmlns:a16="http://schemas.microsoft.com/office/drawing/2014/main" id="{835B3B79-1EFC-C40B-EB3A-46C2C05ACE8B}"/>
              </a:ext>
            </a:extLst>
          </p:cNvPr>
          <p:cNvSpPr txBox="1"/>
          <p:nvPr/>
        </p:nvSpPr>
        <p:spPr>
          <a:xfrm>
            <a:off x="3754571" y="3685049"/>
            <a:ext cx="3340097" cy="1180451"/>
          </a:xfrm>
          <a:prstGeom prst="rect">
            <a:avLst/>
          </a:prstGeom>
        </p:spPr>
        <p:txBody>
          <a:bodyPr lIns="0" tIns="0" rIns="0" bIns="0" rtlCol="0" anchor="t">
            <a:spAutoFit/>
          </a:bodyPr>
          <a:lstStyle/>
          <a:p>
            <a:pPr algn="l">
              <a:lnSpc>
                <a:spcPts val="3219"/>
              </a:lnSpc>
            </a:pPr>
            <a:r>
              <a:rPr lang="fr-FR" sz="2000" b="1" dirty="0"/>
              <a:t>COMPRÉHENSION CONTEXTUELLE DES DEMANDES</a:t>
            </a:r>
            <a:endParaRPr lang="en-US" sz="2000" b="1" dirty="0">
              <a:solidFill>
                <a:srgbClr val="3C3C50"/>
              </a:solidFill>
              <a:latin typeface="Lato Bold"/>
              <a:ea typeface="Lato Bold"/>
              <a:cs typeface="Lato Bold"/>
              <a:sym typeface="Lato Bold"/>
            </a:endParaRPr>
          </a:p>
        </p:txBody>
      </p:sp>
      <p:sp>
        <p:nvSpPr>
          <p:cNvPr id="34" name="TextBox 25">
            <a:extLst>
              <a:ext uri="{FF2B5EF4-FFF2-40B4-BE49-F238E27FC236}">
                <a16:creationId xmlns:a16="http://schemas.microsoft.com/office/drawing/2014/main" id="{E79D3E33-5A68-5774-4785-0EDBD4956B49}"/>
              </a:ext>
            </a:extLst>
          </p:cNvPr>
          <p:cNvSpPr txBox="1"/>
          <p:nvPr/>
        </p:nvSpPr>
        <p:spPr>
          <a:xfrm>
            <a:off x="7580442" y="3557292"/>
            <a:ext cx="451046" cy="370551"/>
          </a:xfrm>
          <a:prstGeom prst="rect">
            <a:avLst/>
          </a:prstGeom>
        </p:spPr>
        <p:txBody>
          <a:bodyPr lIns="0" tIns="0" rIns="0" bIns="0" rtlCol="0" anchor="t">
            <a:spAutoFit/>
          </a:bodyPr>
          <a:lstStyle/>
          <a:p>
            <a:pPr algn="ctr">
              <a:lnSpc>
                <a:spcPts val="3219"/>
              </a:lnSpc>
            </a:pPr>
            <a:r>
              <a:rPr lang="en-US" sz="2299" b="1" dirty="0">
                <a:solidFill>
                  <a:schemeClr val="bg2">
                    <a:lumMod val="75000"/>
                  </a:schemeClr>
                </a:solidFill>
                <a:latin typeface="Lato Bold"/>
                <a:ea typeface="Lato Bold"/>
                <a:cs typeface="Lato Bold"/>
                <a:sym typeface="Lato Bold"/>
              </a:rPr>
              <a:t>01</a:t>
            </a:r>
          </a:p>
        </p:txBody>
      </p:sp>
      <p:sp>
        <p:nvSpPr>
          <p:cNvPr id="35" name="TextBox 26">
            <a:extLst>
              <a:ext uri="{FF2B5EF4-FFF2-40B4-BE49-F238E27FC236}">
                <a16:creationId xmlns:a16="http://schemas.microsoft.com/office/drawing/2014/main" id="{E1D0B7D7-AD46-4299-90CB-06F9D63152BF}"/>
              </a:ext>
            </a:extLst>
          </p:cNvPr>
          <p:cNvSpPr txBox="1"/>
          <p:nvPr/>
        </p:nvSpPr>
        <p:spPr>
          <a:xfrm>
            <a:off x="9165003" y="6053672"/>
            <a:ext cx="451046" cy="370551"/>
          </a:xfrm>
          <a:prstGeom prst="rect">
            <a:avLst/>
          </a:prstGeom>
        </p:spPr>
        <p:txBody>
          <a:bodyPr lIns="0" tIns="0" rIns="0" bIns="0" rtlCol="0" anchor="t">
            <a:spAutoFit/>
          </a:bodyPr>
          <a:lstStyle/>
          <a:p>
            <a:pPr algn="ctr">
              <a:lnSpc>
                <a:spcPts val="3219"/>
              </a:lnSpc>
            </a:pPr>
            <a:r>
              <a:rPr lang="en-US" sz="2299" b="1" dirty="0">
                <a:solidFill>
                  <a:schemeClr val="bg2">
                    <a:lumMod val="75000"/>
                  </a:schemeClr>
                </a:solidFill>
                <a:latin typeface="Lato Bold"/>
                <a:ea typeface="Lato Bold"/>
                <a:cs typeface="Lato Bold"/>
                <a:sym typeface="Lato Bold"/>
              </a:rPr>
              <a:t>03</a:t>
            </a:r>
          </a:p>
        </p:txBody>
      </p:sp>
      <p:sp>
        <p:nvSpPr>
          <p:cNvPr id="36" name="TextBox 27">
            <a:extLst>
              <a:ext uri="{FF2B5EF4-FFF2-40B4-BE49-F238E27FC236}">
                <a16:creationId xmlns:a16="http://schemas.microsoft.com/office/drawing/2014/main" id="{B1C810CE-8959-3CAC-22DD-5F5DDBBA034E}"/>
              </a:ext>
            </a:extLst>
          </p:cNvPr>
          <p:cNvSpPr txBox="1"/>
          <p:nvPr/>
        </p:nvSpPr>
        <p:spPr>
          <a:xfrm>
            <a:off x="14885017" y="3557292"/>
            <a:ext cx="451046" cy="398780"/>
          </a:xfrm>
          <a:prstGeom prst="rect">
            <a:avLst/>
          </a:prstGeom>
        </p:spPr>
        <p:txBody>
          <a:bodyPr lIns="0" tIns="0" rIns="0" bIns="0" rtlCol="0" anchor="t">
            <a:spAutoFit/>
          </a:bodyPr>
          <a:lstStyle/>
          <a:p>
            <a:pPr algn="ctr">
              <a:lnSpc>
                <a:spcPts val="3219"/>
              </a:lnSpc>
            </a:pPr>
            <a:r>
              <a:rPr lang="en-US" sz="2299" b="1">
                <a:solidFill>
                  <a:srgbClr val="D9B98B"/>
                </a:solidFill>
                <a:latin typeface="Lato Bold"/>
                <a:ea typeface="Lato Bold"/>
                <a:cs typeface="Lato Bold"/>
                <a:sym typeface="Lato Bold"/>
              </a:rPr>
              <a:t>02</a:t>
            </a:r>
          </a:p>
        </p:txBody>
      </p:sp>
      <p:sp>
        <p:nvSpPr>
          <p:cNvPr id="37" name="TextBox 28">
            <a:extLst>
              <a:ext uri="{FF2B5EF4-FFF2-40B4-BE49-F238E27FC236}">
                <a16:creationId xmlns:a16="http://schemas.microsoft.com/office/drawing/2014/main" id="{923DB3E3-4028-9723-C0B1-D5908B726E35}"/>
              </a:ext>
            </a:extLst>
          </p:cNvPr>
          <p:cNvSpPr txBox="1"/>
          <p:nvPr/>
        </p:nvSpPr>
        <p:spPr>
          <a:xfrm>
            <a:off x="16469577" y="6053672"/>
            <a:ext cx="451046" cy="370551"/>
          </a:xfrm>
          <a:prstGeom prst="rect">
            <a:avLst/>
          </a:prstGeom>
        </p:spPr>
        <p:txBody>
          <a:bodyPr lIns="0" tIns="0" rIns="0" bIns="0" rtlCol="0" anchor="t">
            <a:spAutoFit/>
          </a:bodyPr>
          <a:lstStyle/>
          <a:p>
            <a:pPr algn="ctr">
              <a:lnSpc>
                <a:spcPts val="3219"/>
              </a:lnSpc>
            </a:pPr>
            <a:r>
              <a:rPr lang="en-US" sz="2299" b="1" dirty="0">
                <a:solidFill>
                  <a:schemeClr val="bg2">
                    <a:lumMod val="75000"/>
                  </a:schemeClr>
                </a:solidFill>
                <a:latin typeface="Lato Bold"/>
                <a:ea typeface="Lato Bold"/>
                <a:cs typeface="Lato Bold"/>
                <a:sym typeface="Lato Bold"/>
              </a:rPr>
              <a:t>04</a:t>
            </a:r>
          </a:p>
        </p:txBody>
      </p:sp>
      <p:sp>
        <p:nvSpPr>
          <p:cNvPr id="38" name="TextBox 29">
            <a:extLst>
              <a:ext uri="{FF2B5EF4-FFF2-40B4-BE49-F238E27FC236}">
                <a16:creationId xmlns:a16="http://schemas.microsoft.com/office/drawing/2014/main" id="{58B0CF18-85B3-76A9-0BBA-7A1FFE2797DE}"/>
              </a:ext>
            </a:extLst>
          </p:cNvPr>
          <p:cNvSpPr txBox="1"/>
          <p:nvPr/>
        </p:nvSpPr>
        <p:spPr>
          <a:xfrm>
            <a:off x="11167153" y="3851710"/>
            <a:ext cx="3340097" cy="770083"/>
          </a:xfrm>
          <a:prstGeom prst="rect">
            <a:avLst/>
          </a:prstGeom>
        </p:spPr>
        <p:txBody>
          <a:bodyPr lIns="0" tIns="0" rIns="0" bIns="0" rtlCol="0" anchor="t">
            <a:spAutoFit/>
          </a:bodyPr>
          <a:lstStyle/>
          <a:p>
            <a:pPr algn="l">
              <a:lnSpc>
                <a:spcPts val="3219"/>
              </a:lnSpc>
            </a:pPr>
            <a:r>
              <a:rPr lang="fr-FR" sz="2000" b="1" dirty="0"/>
              <a:t>GESTION DYNAMIQUE DU DIALOGUE</a:t>
            </a:r>
            <a:endParaRPr lang="en-US" sz="2000" b="1" dirty="0">
              <a:solidFill>
                <a:srgbClr val="3C3C50"/>
              </a:solidFill>
              <a:latin typeface="Lato Bold"/>
              <a:ea typeface="Lato Bold"/>
              <a:cs typeface="Lato Bold"/>
              <a:sym typeface="Lato Bold"/>
            </a:endParaRPr>
          </a:p>
        </p:txBody>
      </p:sp>
      <p:sp>
        <p:nvSpPr>
          <p:cNvPr id="39" name="TextBox 30">
            <a:extLst>
              <a:ext uri="{FF2B5EF4-FFF2-40B4-BE49-F238E27FC236}">
                <a16:creationId xmlns:a16="http://schemas.microsoft.com/office/drawing/2014/main" id="{2D77E6BB-B66F-7BC4-3932-2DEB96A3F032}"/>
              </a:ext>
            </a:extLst>
          </p:cNvPr>
          <p:cNvSpPr txBox="1"/>
          <p:nvPr/>
        </p:nvSpPr>
        <p:spPr>
          <a:xfrm>
            <a:off x="5317352" y="6276874"/>
            <a:ext cx="3340097" cy="770083"/>
          </a:xfrm>
          <a:prstGeom prst="rect">
            <a:avLst/>
          </a:prstGeom>
        </p:spPr>
        <p:txBody>
          <a:bodyPr lIns="0" tIns="0" rIns="0" bIns="0" rtlCol="0" anchor="t">
            <a:spAutoFit/>
          </a:bodyPr>
          <a:lstStyle/>
          <a:p>
            <a:pPr algn="l">
              <a:lnSpc>
                <a:spcPts val="3219"/>
              </a:lnSpc>
            </a:pPr>
            <a:r>
              <a:rPr lang="fr-FR" b="1" dirty="0"/>
              <a:t>I</a:t>
            </a:r>
            <a:r>
              <a:rPr lang="fr-FR" sz="2000" b="1" dirty="0"/>
              <a:t>NTÉGRATION AVEC LE SYSTÈME EXISTANT</a:t>
            </a:r>
            <a:endParaRPr lang="en-US" sz="2000" b="1" dirty="0">
              <a:solidFill>
                <a:srgbClr val="3C3C50"/>
              </a:solidFill>
              <a:latin typeface="Lato Bold"/>
              <a:ea typeface="Lato Bold"/>
              <a:cs typeface="Lato Bold"/>
              <a:sym typeface="Lato Bold"/>
            </a:endParaRPr>
          </a:p>
        </p:txBody>
      </p:sp>
      <p:sp>
        <p:nvSpPr>
          <p:cNvPr id="40" name="TextBox 31">
            <a:extLst>
              <a:ext uri="{FF2B5EF4-FFF2-40B4-BE49-F238E27FC236}">
                <a16:creationId xmlns:a16="http://schemas.microsoft.com/office/drawing/2014/main" id="{94CEB8FF-49E3-5C15-ACF5-6AC3861DCBF1}"/>
              </a:ext>
            </a:extLst>
          </p:cNvPr>
          <p:cNvSpPr txBox="1"/>
          <p:nvPr/>
        </p:nvSpPr>
        <p:spPr>
          <a:xfrm>
            <a:off x="12639577" y="6253856"/>
            <a:ext cx="3340097" cy="770083"/>
          </a:xfrm>
          <a:prstGeom prst="rect">
            <a:avLst/>
          </a:prstGeom>
        </p:spPr>
        <p:txBody>
          <a:bodyPr lIns="0" tIns="0" rIns="0" bIns="0" rtlCol="0" anchor="t">
            <a:spAutoFit/>
          </a:bodyPr>
          <a:lstStyle/>
          <a:p>
            <a:pPr algn="l">
              <a:lnSpc>
                <a:spcPts val="3219"/>
              </a:lnSpc>
            </a:pPr>
            <a:r>
              <a:rPr lang="fr-FR" sz="2000" b="1" dirty="0"/>
              <a:t>POSSIBILITÉ DE REVENIR SUR DES INFORMATIONS</a:t>
            </a:r>
            <a:endParaRPr lang="en-US" sz="2400" b="1" dirty="0">
              <a:solidFill>
                <a:srgbClr val="3C3C50"/>
              </a:solidFill>
              <a:latin typeface="Lato Bold"/>
              <a:ea typeface="Lato Bold"/>
              <a:cs typeface="Lato Bold"/>
              <a:sym typeface="Lato Bold"/>
            </a:endParaRPr>
          </a:p>
        </p:txBody>
      </p:sp>
      <p:sp>
        <p:nvSpPr>
          <p:cNvPr id="45" name="object 13">
            <a:extLst>
              <a:ext uri="{FF2B5EF4-FFF2-40B4-BE49-F238E27FC236}">
                <a16:creationId xmlns:a16="http://schemas.microsoft.com/office/drawing/2014/main" id="{F3BCD25E-1794-FD57-1743-357E186AD464}"/>
              </a:ext>
            </a:extLst>
          </p:cNvPr>
          <p:cNvSpPr txBox="1"/>
          <p:nvPr/>
        </p:nvSpPr>
        <p:spPr>
          <a:xfrm>
            <a:off x="914400" y="1768494"/>
            <a:ext cx="6381750" cy="505267"/>
          </a:xfrm>
          <a:prstGeom prst="rect">
            <a:avLst/>
          </a:prstGeom>
        </p:spPr>
        <p:txBody>
          <a:bodyPr vert="horz" wrap="square" lIns="0" tIns="12700" rIns="0" bIns="0" rtlCol="0">
            <a:spAutoFit/>
          </a:bodyPr>
          <a:lstStyle/>
          <a:p>
            <a:pPr marL="12700" algn="l">
              <a:lnSpc>
                <a:spcPct val="100000"/>
              </a:lnSpc>
              <a:spcBef>
                <a:spcPts val="100"/>
              </a:spcBef>
              <a:tabLst>
                <a:tab pos="2194560" algn="l"/>
              </a:tabLst>
            </a:pPr>
            <a:r>
              <a:rPr lang="fr-FR" sz="3200" b="1" spc="-10" dirty="0">
                <a:solidFill>
                  <a:schemeClr val="bg2">
                    <a:lumMod val="25000"/>
                  </a:schemeClr>
                </a:solidFill>
                <a:latin typeface="Times New Roman" panose="02020603050405020304" pitchFamily="18" charset="0"/>
                <a:cs typeface="Times New Roman" panose="02020603050405020304" pitchFamily="18" charset="0"/>
              </a:rPr>
              <a:t>BESOINS FONCTIONNELS</a:t>
            </a:r>
            <a:endParaRPr lang="fr-FR" sz="32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F15C055-B390-FB2F-8788-13AD0926B1C5}"/>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B3F17583-C82A-7D2E-DB59-5F55D6FFA5AB}"/>
              </a:ext>
            </a:extLst>
          </p:cNvPr>
          <p:cNvGrpSpPr/>
          <p:nvPr/>
        </p:nvGrpSpPr>
        <p:grpSpPr>
          <a:xfrm>
            <a:off x="262800" y="367200"/>
            <a:ext cx="17683200" cy="813900"/>
            <a:chOff x="298875" y="396945"/>
            <a:chExt cx="17689830" cy="1263650"/>
          </a:xfrm>
        </p:grpSpPr>
        <p:sp>
          <p:nvSpPr>
            <p:cNvPr id="7" name="object 7">
              <a:extLst>
                <a:ext uri="{FF2B5EF4-FFF2-40B4-BE49-F238E27FC236}">
                  <a16:creationId xmlns:a16="http://schemas.microsoft.com/office/drawing/2014/main" id="{B3D6BB31-B3A4-4CE9-62C2-E4E067CE5D11}"/>
                </a:ext>
              </a:extLst>
            </p:cNvPr>
            <p:cNvSpPr/>
            <p:nvPr/>
          </p:nvSpPr>
          <p:spPr>
            <a:xfrm>
              <a:off x="4775771" y="396950"/>
              <a:ext cx="13213080" cy="1263650"/>
            </a:xfrm>
            <a:custGeom>
              <a:avLst/>
              <a:gdLst/>
              <a:ahLst/>
              <a:cxnLst/>
              <a:rect l="l" t="t" r="r" b="b"/>
              <a:pathLst>
                <a:path w="13213080" h="1263650">
                  <a:moveTo>
                    <a:pt x="4511116" y="631240"/>
                  </a:moveTo>
                  <a:lnTo>
                    <a:pt x="3740226" y="0"/>
                  </a:lnTo>
                  <a:lnTo>
                    <a:pt x="0" y="0"/>
                  </a:lnTo>
                  <a:lnTo>
                    <a:pt x="771525" y="631761"/>
                  </a:lnTo>
                  <a:lnTo>
                    <a:pt x="0" y="1263510"/>
                  </a:lnTo>
                  <a:lnTo>
                    <a:pt x="3740226" y="1263510"/>
                  </a:lnTo>
                  <a:lnTo>
                    <a:pt x="4511116" y="632269"/>
                  </a:lnTo>
                  <a:lnTo>
                    <a:pt x="4511116" y="631240"/>
                  </a:lnTo>
                  <a:close/>
                </a:path>
                <a:path w="13213080" h="1263650">
                  <a:moveTo>
                    <a:pt x="8969743" y="631240"/>
                  </a:moveTo>
                  <a:lnTo>
                    <a:pt x="8198853" y="0"/>
                  </a:lnTo>
                  <a:lnTo>
                    <a:pt x="4458627" y="0"/>
                  </a:lnTo>
                  <a:lnTo>
                    <a:pt x="5230152" y="631761"/>
                  </a:lnTo>
                  <a:lnTo>
                    <a:pt x="4458627" y="1263510"/>
                  </a:lnTo>
                  <a:lnTo>
                    <a:pt x="8198853" y="1263510"/>
                  </a:lnTo>
                  <a:lnTo>
                    <a:pt x="8969743" y="632269"/>
                  </a:lnTo>
                  <a:lnTo>
                    <a:pt x="8969743" y="631240"/>
                  </a:lnTo>
                  <a:close/>
                </a:path>
                <a:path w="13213080" h="1263650">
                  <a:moveTo>
                    <a:pt x="13212725" y="631240"/>
                  </a:moveTo>
                  <a:lnTo>
                    <a:pt x="12441822" y="0"/>
                  </a:lnTo>
                  <a:lnTo>
                    <a:pt x="8701595" y="0"/>
                  </a:lnTo>
                  <a:lnTo>
                    <a:pt x="9473120" y="631761"/>
                  </a:lnTo>
                  <a:lnTo>
                    <a:pt x="8701595" y="1263510"/>
                  </a:lnTo>
                  <a:lnTo>
                    <a:pt x="12441822" y="1263510"/>
                  </a:lnTo>
                  <a:lnTo>
                    <a:pt x="13212725" y="632269"/>
                  </a:lnTo>
                  <a:lnTo>
                    <a:pt x="13212725" y="631240"/>
                  </a:lnTo>
                  <a:close/>
                </a:path>
              </a:pathLst>
            </a:custGeom>
            <a:solidFill>
              <a:schemeClr val="bg2">
                <a:lumMod val="75000"/>
              </a:schemeClr>
            </a:solidFill>
          </p:spPr>
          <p:txBody>
            <a:bodyPr wrap="square" lIns="0" tIns="0" rIns="0" bIns="0" rtlCol="0"/>
            <a:lstStyle/>
            <a:p>
              <a:endParaRPr/>
            </a:p>
          </p:txBody>
        </p:sp>
        <p:sp>
          <p:nvSpPr>
            <p:cNvPr id="8" name="object 8">
              <a:extLst>
                <a:ext uri="{FF2B5EF4-FFF2-40B4-BE49-F238E27FC236}">
                  <a16:creationId xmlns:a16="http://schemas.microsoft.com/office/drawing/2014/main" id="{394F18DA-9A6B-5696-CB60-625598C51167}"/>
                </a:ext>
              </a:extLst>
            </p:cNvPr>
            <p:cNvSpPr/>
            <p:nvPr/>
          </p:nvSpPr>
          <p:spPr>
            <a:xfrm>
              <a:off x="298875"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3"/>
                  </a:lnTo>
                  <a:lnTo>
                    <a:pt x="4511127" y="632266"/>
                  </a:lnTo>
                  <a:lnTo>
                    <a:pt x="3740226" y="1263510"/>
                  </a:lnTo>
                  <a:close/>
                </a:path>
              </a:pathLst>
            </a:custGeom>
            <a:solidFill>
              <a:schemeClr val="bg2">
                <a:lumMod val="90000"/>
              </a:schemeClr>
            </a:solidFill>
          </p:spPr>
          <p:txBody>
            <a:bodyPr wrap="square" lIns="0" tIns="0" rIns="0" bIns="0" rtlCol="0"/>
            <a:lstStyle/>
            <a:p>
              <a:endParaRPr/>
            </a:p>
          </p:txBody>
        </p:sp>
      </p:grpSp>
      <p:sp>
        <p:nvSpPr>
          <p:cNvPr id="9" name="object 9">
            <a:extLst>
              <a:ext uri="{FF2B5EF4-FFF2-40B4-BE49-F238E27FC236}">
                <a16:creationId xmlns:a16="http://schemas.microsoft.com/office/drawing/2014/main" id="{5338612E-7E50-E3FD-DB6A-00440F450979}"/>
              </a:ext>
            </a:extLst>
          </p:cNvPr>
          <p:cNvSpPr txBox="1"/>
          <p:nvPr/>
        </p:nvSpPr>
        <p:spPr>
          <a:xfrm>
            <a:off x="5603200" y="509677"/>
            <a:ext cx="2832735" cy="412934"/>
          </a:xfrm>
          <a:prstGeom prst="rect">
            <a:avLst/>
          </a:prstGeom>
        </p:spPr>
        <p:txBody>
          <a:bodyPr vert="horz" wrap="square" lIns="0" tIns="12700" rIns="0" bIns="0" rtlCol="0">
            <a:spAutoFit/>
          </a:bodyPr>
          <a:lstStyle/>
          <a:p>
            <a:pPr marL="12700" algn="ctr">
              <a:lnSpc>
                <a:spcPct val="100000"/>
              </a:lnSpc>
              <a:spcBef>
                <a:spcPts val="100"/>
              </a:spcBef>
            </a:pPr>
            <a:r>
              <a:rPr lang="fr-FR" sz="2600" b="1" dirty="0">
                <a:solidFill>
                  <a:schemeClr val="bg2">
                    <a:lumMod val="25000"/>
                  </a:schemeClr>
                </a:solidFill>
                <a:latin typeface="Agency FB" panose="020B0503020202020204" pitchFamily="34" charset="0"/>
                <a:cs typeface="Arial"/>
              </a:rPr>
              <a:t>Architecture de l’ Agent</a:t>
            </a:r>
            <a:endParaRPr sz="2600" b="1" dirty="0">
              <a:solidFill>
                <a:schemeClr val="bg2">
                  <a:lumMod val="25000"/>
                </a:schemeClr>
              </a:solidFill>
              <a:latin typeface="Agency FB" panose="020B0503020202020204" pitchFamily="34" charset="0"/>
              <a:cs typeface="Arial"/>
            </a:endParaRPr>
          </a:p>
        </p:txBody>
      </p:sp>
      <p:sp>
        <p:nvSpPr>
          <p:cNvPr id="10" name="object 10">
            <a:extLst>
              <a:ext uri="{FF2B5EF4-FFF2-40B4-BE49-F238E27FC236}">
                <a16:creationId xmlns:a16="http://schemas.microsoft.com/office/drawing/2014/main" id="{9EA31A95-7143-0EEA-302B-90AC69936A37}"/>
              </a:ext>
            </a:extLst>
          </p:cNvPr>
          <p:cNvSpPr txBox="1"/>
          <p:nvPr/>
        </p:nvSpPr>
        <p:spPr>
          <a:xfrm>
            <a:off x="9852066" y="469218"/>
            <a:ext cx="3217544" cy="426655"/>
          </a:xfrm>
          <a:prstGeom prst="rect">
            <a:avLst/>
          </a:prstGeom>
        </p:spPr>
        <p:txBody>
          <a:bodyPr vert="horz" wrap="square" lIns="0" tIns="12700" rIns="0" bIns="0" rtlCol="0">
            <a:spAutoFit/>
          </a:bodyPr>
          <a:lstStyle/>
          <a:p>
            <a:pPr marL="981710" marR="5080" indent="-969644" algn="ctr">
              <a:lnSpc>
                <a:spcPct val="115399"/>
              </a:lnSpc>
              <a:spcBef>
                <a:spcPts val="100"/>
              </a:spcBef>
            </a:pPr>
            <a:r>
              <a:rPr lang="fr-FR" sz="2600" b="1" spc="-10" dirty="0">
                <a:solidFill>
                  <a:schemeClr val="bg2">
                    <a:lumMod val="25000"/>
                  </a:schemeClr>
                </a:solidFill>
                <a:latin typeface="Agency FB" panose="020B0503020202020204" pitchFamily="34" charset="0"/>
                <a:cs typeface="Arial"/>
              </a:rPr>
              <a:t>Environnement</a:t>
            </a:r>
            <a:r>
              <a:rPr lang="fr-FR" sz="2600" b="1" spc="-125" dirty="0">
                <a:solidFill>
                  <a:schemeClr val="bg2">
                    <a:lumMod val="25000"/>
                  </a:schemeClr>
                </a:solidFill>
                <a:latin typeface="Agency FB" panose="020B0503020202020204" pitchFamily="34" charset="0"/>
                <a:cs typeface="Arial"/>
              </a:rPr>
              <a:t> </a:t>
            </a:r>
            <a:r>
              <a:rPr lang="fr-FR" sz="2600" b="1" spc="-25" dirty="0">
                <a:solidFill>
                  <a:schemeClr val="bg2">
                    <a:lumMod val="25000"/>
                  </a:schemeClr>
                </a:solidFill>
                <a:latin typeface="Agency FB" panose="020B0503020202020204" pitchFamily="34" charset="0"/>
                <a:cs typeface="Arial"/>
              </a:rPr>
              <a:t>du </a:t>
            </a:r>
            <a:r>
              <a:rPr lang="fr-FR" sz="2600" b="1" spc="-10" dirty="0">
                <a:solidFill>
                  <a:schemeClr val="bg2">
                    <a:lumMod val="25000"/>
                  </a:schemeClr>
                </a:solidFill>
                <a:latin typeface="Agency FB" panose="020B0503020202020204" pitchFamily="34" charset="0"/>
                <a:cs typeface="Arial"/>
              </a:rPr>
              <a:t>travail</a:t>
            </a:r>
            <a:endParaRPr lang="fr-FR" sz="2600" b="1" dirty="0">
              <a:solidFill>
                <a:schemeClr val="bg2">
                  <a:lumMod val="25000"/>
                </a:schemeClr>
              </a:solidFill>
              <a:latin typeface="Agency FB" panose="020B0503020202020204" pitchFamily="34" charset="0"/>
              <a:cs typeface="Arial"/>
            </a:endParaRPr>
          </a:p>
        </p:txBody>
      </p:sp>
      <p:sp>
        <p:nvSpPr>
          <p:cNvPr id="11" name="object 11">
            <a:extLst>
              <a:ext uri="{FF2B5EF4-FFF2-40B4-BE49-F238E27FC236}">
                <a16:creationId xmlns:a16="http://schemas.microsoft.com/office/drawing/2014/main" id="{837ABEEB-EF83-A5B2-8B39-978449B98102}"/>
              </a:ext>
            </a:extLst>
          </p:cNvPr>
          <p:cNvSpPr txBox="1"/>
          <p:nvPr/>
        </p:nvSpPr>
        <p:spPr>
          <a:xfrm>
            <a:off x="14362881" y="515693"/>
            <a:ext cx="3217545" cy="433837"/>
          </a:xfrm>
          <a:prstGeom prst="rect">
            <a:avLst/>
          </a:prstGeom>
        </p:spPr>
        <p:txBody>
          <a:bodyPr vert="horz" wrap="square" lIns="0" tIns="12700" rIns="0" bIns="0" rtlCol="0">
            <a:spAutoFit/>
          </a:bodyPr>
          <a:lstStyle/>
          <a:p>
            <a:pPr marL="12700" marR="5080" indent="274320">
              <a:lnSpc>
                <a:spcPct val="115399"/>
              </a:lnSpc>
              <a:spcBef>
                <a:spcPts val="100"/>
              </a:spcBef>
            </a:pPr>
            <a:r>
              <a:rPr lang="fr-FR" sz="2600" b="1" dirty="0">
                <a:solidFill>
                  <a:schemeClr val="bg2">
                    <a:lumMod val="25000"/>
                  </a:schemeClr>
                </a:solidFill>
                <a:latin typeface="Agency FB" panose="020B0503020202020204" pitchFamily="34" charset="0"/>
                <a:cs typeface="Arial"/>
              </a:rPr>
              <a:t>Démonstration</a:t>
            </a:r>
            <a:endParaRPr sz="2600" dirty="0">
              <a:solidFill>
                <a:schemeClr val="bg2">
                  <a:lumMod val="25000"/>
                </a:schemeClr>
              </a:solidFill>
              <a:latin typeface="Agency FB" panose="020B0503020202020204" pitchFamily="34" charset="0"/>
              <a:cs typeface="Arial"/>
            </a:endParaRPr>
          </a:p>
        </p:txBody>
      </p:sp>
      <p:sp>
        <p:nvSpPr>
          <p:cNvPr id="15" name="ZoneTexte 14">
            <a:extLst>
              <a:ext uri="{FF2B5EF4-FFF2-40B4-BE49-F238E27FC236}">
                <a16:creationId xmlns:a16="http://schemas.microsoft.com/office/drawing/2014/main" id="{2A935F40-39EB-05C3-C30C-AD860C5004F4}"/>
              </a:ext>
            </a:extLst>
          </p:cNvPr>
          <p:cNvSpPr txBox="1"/>
          <p:nvPr/>
        </p:nvSpPr>
        <p:spPr>
          <a:xfrm>
            <a:off x="711585" y="496697"/>
            <a:ext cx="3657600" cy="492443"/>
          </a:xfrm>
          <a:prstGeom prst="rect">
            <a:avLst/>
          </a:prstGeom>
          <a:noFill/>
        </p:spPr>
        <p:txBody>
          <a:bodyPr wrap="square">
            <a:spAutoFit/>
          </a:bodyPr>
          <a:lstStyle/>
          <a:p>
            <a:pPr algn="ctr"/>
            <a:r>
              <a:rPr lang="fr-FR" sz="2600" b="1" i="0" u="none" strike="noStrike" dirty="0">
                <a:solidFill>
                  <a:schemeClr val="bg2">
                    <a:lumMod val="25000"/>
                  </a:schemeClr>
                </a:solidFill>
                <a:effectLst/>
                <a:latin typeface="Agency FB" panose="020B0503020202020204" pitchFamily="34" charset="0"/>
              </a:rPr>
              <a:t>Spécification des besoins</a:t>
            </a:r>
            <a:endParaRPr lang="fr-FR" sz="2600" b="1" dirty="0">
              <a:solidFill>
                <a:schemeClr val="bg2">
                  <a:lumMod val="25000"/>
                </a:schemeClr>
              </a:solidFill>
              <a:latin typeface="Agency FB" panose="020B0503020202020204" pitchFamily="34" charset="0"/>
            </a:endParaRPr>
          </a:p>
        </p:txBody>
      </p:sp>
      <p:sp>
        <p:nvSpPr>
          <p:cNvPr id="2" name="Google Shape;2137;p41">
            <a:extLst>
              <a:ext uri="{FF2B5EF4-FFF2-40B4-BE49-F238E27FC236}">
                <a16:creationId xmlns:a16="http://schemas.microsoft.com/office/drawing/2014/main" id="{7635A450-996F-F8DF-9939-2EF5526395DD}"/>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sp>
        <p:nvSpPr>
          <p:cNvPr id="3" name="object 13">
            <a:extLst>
              <a:ext uri="{FF2B5EF4-FFF2-40B4-BE49-F238E27FC236}">
                <a16:creationId xmlns:a16="http://schemas.microsoft.com/office/drawing/2014/main" id="{12A0C7D5-CE06-30EE-42B7-40135897FB24}"/>
              </a:ext>
            </a:extLst>
          </p:cNvPr>
          <p:cNvSpPr txBox="1"/>
          <p:nvPr/>
        </p:nvSpPr>
        <p:spPr>
          <a:xfrm>
            <a:off x="868671" y="1734215"/>
            <a:ext cx="6381750" cy="505267"/>
          </a:xfrm>
          <a:prstGeom prst="rect">
            <a:avLst/>
          </a:prstGeom>
        </p:spPr>
        <p:txBody>
          <a:bodyPr vert="horz" wrap="square" lIns="0" tIns="12700" rIns="0" bIns="0" rtlCol="0">
            <a:spAutoFit/>
          </a:bodyPr>
          <a:lstStyle/>
          <a:p>
            <a:pPr marL="12700" algn="l">
              <a:lnSpc>
                <a:spcPct val="100000"/>
              </a:lnSpc>
              <a:spcBef>
                <a:spcPts val="100"/>
              </a:spcBef>
              <a:tabLst>
                <a:tab pos="2194560" algn="l"/>
              </a:tabLst>
            </a:pPr>
            <a:r>
              <a:rPr lang="fr-FR" sz="3200" b="1" spc="-10" dirty="0">
                <a:solidFill>
                  <a:schemeClr val="bg2">
                    <a:lumMod val="25000"/>
                  </a:schemeClr>
                </a:solidFill>
                <a:latin typeface="Times New Roman" panose="02020603050405020304" pitchFamily="18" charset="0"/>
                <a:cs typeface="Times New Roman" panose="02020603050405020304" pitchFamily="18" charset="0"/>
              </a:rPr>
              <a:t>BESOINS NON FONCTIONNELS</a:t>
            </a:r>
            <a:endParaRPr lang="fr-FR" sz="3200" b="1" dirty="0">
              <a:solidFill>
                <a:schemeClr val="bg2">
                  <a:lumMod val="25000"/>
                </a:schemeClr>
              </a:solidFill>
              <a:latin typeface="Times New Roman" panose="02020603050405020304" pitchFamily="18" charset="0"/>
              <a:cs typeface="Times New Roman" panose="02020603050405020304" pitchFamily="18" charset="0"/>
            </a:endParaRPr>
          </a:p>
        </p:txBody>
      </p:sp>
      <p:grpSp>
        <p:nvGrpSpPr>
          <p:cNvPr id="4" name="Group 2">
            <a:extLst>
              <a:ext uri="{FF2B5EF4-FFF2-40B4-BE49-F238E27FC236}">
                <a16:creationId xmlns:a16="http://schemas.microsoft.com/office/drawing/2014/main" id="{1A60C434-8B19-DEC5-C1F7-70A0ED21684D}"/>
              </a:ext>
            </a:extLst>
          </p:cNvPr>
          <p:cNvGrpSpPr/>
          <p:nvPr/>
        </p:nvGrpSpPr>
        <p:grpSpPr>
          <a:xfrm>
            <a:off x="3352800" y="2781300"/>
            <a:ext cx="5282422" cy="2822377"/>
            <a:chOff x="0" y="-57150"/>
            <a:chExt cx="867590" cy="463550"/>
          </a:xfrm>
        </p:grpSpPr>
        <p:sp>
          <p:nvSpPr>
            <p:cNvPr id="55" name="Freeform 3">
              <a:extLst>
                <a:ext uri="{FF2B5EF4-FFF2-40B4-BE49-F238E27FC236}">
                  <a16:creationId xmlns:a16="http://schemas.microsoft.com/office/drawing/2014/main" id="{582CFB61-9832-4B44-615F-C4164A48F1AD}"/>
                </a:ext>
              </a:extLst>
            </p:cNvPr>
            <p:cNvSpPr/>
            <p:nvPr/>
          </p:nvSpPr>
          <p:spPr>
            <a:xfrm>
              <a:off x="0" y="0"/>
              <a:ext cx="867590" cy="406400"/>
            </a:xfrm>
            <a:custGeom>
              <a:avLst/>
              <a:gdLst/>
              <a:ahLst/>
              <a:cxnLst/>
              <a:rect l="l" t="t" r="r" b="b"/>
              <a:pathLst>
                <a:path w="867590" h="406400">
                  <a:moveTo>
                    <a:pt x="654427" y="0"/>
                  </a:moveTo>
                  <a:lnTo>
                    <a:pt x="14578" y="0"/>
                  </a:lnTo>
                  <a:cubicBezTo>
                    <a:pt x="10712" y="0"/>
                    <a:pt x="7004" y="1536"/>
                    <a:pt x="4270" y="4270"/>
                  </a:cubicBezTo>
                  <a:cubicBezTo>
                    <a:pt x="1536" y="7004"/>
                    <a:pt x="0" y="10712"/>
                    <a:pt x="0" y="14578"/>
                  </a:cubicBezTo>
                  <a:lnTo>
                    <a:pt x="0" y="391822"/>
                  </a:lnTo>
                  <a:cubicBezTo>
                    <a:pt x="0" y="395688"/>
                    <a:pt x="1536" y="399396"/>
                    <a:pt x="4270" y="402130"/>
                  </a:cubicBezTo>
                  <a:cubicBezTo>
                    <a:pt x="7004" y="404864"/>
                    <a:pt x="10712" y="406400"/>
                    <a:pt x="14578" y="406400"/>
                  </a:cubicBezTo>
                  <a:lnTo>
                    <a:pt x="654427" y="406400"/>
                  </a:lnTo>
                  <a:cubicBezTo>
                    <a:pt x="663761" y="406400"/>
                    <a:pt x="672713" y="402692"/>
                    <a:pt x="679314" y="396091"/>
                  </a:cubicBezTo>
                  <a:lnTo>
                    <a:pt x="861897" y="213509"/>
                  </a:lnTo>
                  <a:cubicBezTo>
                    <a:pt x="867590" y="207815"/>
                    <a:pt x="867590" y="198585"/>
                    <a:pt x="861897" y="192891"/>
                  </a:cubicBezTo>
                  <a:lnTo>
                    <a:pt x="679314" y="10309"/>
                  </a:lnTo>
                  <a:cubicBezTo>
                    <a:pt x="672713" y="3708"/>
                    <a:pt x="663761" y="0"/>
                    <a:pt x="654427" y="0"/>
                  </a:cubicBezTo>
                  <a:close/>
                </a:path>
              </a:pathLst>
            </a:custGeom>
            <a:solidFill>
              <a:srgbClr val="FFFFFF"/>
            </a:solidFill>
          </p:spPr>
          <p:txBody>
            <a:bodyPr/>
            <a:lstStyle/>
            <a:p>
              <a:endParaRPr lang="fr-FR"/>
            </a:p>
          </p:txBody>
        </p:sp>
        <p:sp>
          <p:nvSpPr>
            <p:cNvPr id="56" name="TextBox 4">
              <a:extLst>
                <a:ext uri="{FF2B5EF4-FFF2-40B4-BE49-F238E27FC236}">
                  <a16:creationId xmlns:a16="http://schemas.microsoft.com/office/drawing/2014/main" id="{31DCD1B9-4496-BD2E-D8E6-80DCE44E1AC0}"/>
                </a:ext>
              </a:extLst>
            </p:cNvPr>
            <p:cNvSpPr txBox="1"/>
            <p:nvPr/>
          </p:nvSpPr>
          <p:spPr>
            <a:xfrm>
              <a:off x="0" y="-57150"/>
              <a:ext cx="757905" cy="4635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5" name="Group 5">
            <a:extLst>
              <a:ext uri="{FF2B5EF4-FFF2-40B4-BE49-F238E27FC236}">
                <a16:creationId xmlns:a16="http://schemas.microsoft.com/office/drawing/2014/main" id="{5E79A4B6-5705-EFC6-8BF6-97B13AE1B232}"/>
              </a:ext>
            </a:extLst>
          </p:cNvPr>
          <p:cNvGrpSpPr/>
          <p:nvPr/>
        </p:nvGrpSpPr>
        <p:grpSpPr>
          <a:xfrm>
            <a:off x="3352800" y="5522414"/>
            <a:ext cx="5282422" cy="2822377"/>
            <a:chOff x="0" y="-57150"/>
            <a:chExt cx="867590" cy="463550"/>
          </a:xfrm>
        </p:grpSpPr>
        <p:sp>
          <p:nvSpPr>
            <p:cNvPr id="53" name="Freeform 6">
              <a:extLst>
                <a:ext uri="{FF2B5EF4-FFF2-40B4-BE49-F238E27FC236}">
                  <a16:creationId xmlns:a16="http://schemas.microsoft.com/office/drawing/2014/main" id="{8757DF77-E193-DD45-F83D-A2282F1D15B1}"/>
                </a:ext>
              </a:extLst>
            </p:cNvPr>
            <p:cNvSpPr/>
            <p:nvPr/>
          </p:nvSpPr>
          <p:spPr>
            <a:xfrm>
              <a:off x="0" y="0"/>
              <a:ext cx="867590" cy="406400"/>
            </a:xfrm>
            <a:custGeom>
              <a:avLst/>
              <a:gdLst/>
              <a:ahLst/>
              <a:cxnLst/>
              <a:rect l="l" t="t" r="r" b="b"/>
              <a:pathLst>
                <a:path w="867590" h="406400">
                  <a:moveTo>
                    <a:pt x="654427" y="0"/>
                  </a:moveTo>
                  <a:lnTo>
                    <a:pt x="14578" y="0"/>
                  </a:lnTo>
                  <a:cubicBezTo>
                    <a:pt x="10712" y="0"/>
                    <a:pt x="7004" y="1536"/>
                    <a:pt x="4270" y="4270"/>
                  </a:cubicBezTo>
                  <a:cubicBezTo>
                    <a:pt x="1536" y="7004"/>
                    <a:pt x="0" y="10712"/>
                    <a:pt x="0" y="14578"/>
                  </a:cubicBezTo>
                  <a:lnTo>
                    <a:pt x="0" y="391822"/>
                  </a:lnTo>
                  <a:cubicBezTo>
                    <a:pt x="0" y="395688"/>
                    <a:pt x="1536" y="399396"/>
                    <a:pt x="4270" y="402130"/>
                  </a:cubicBezTo>
                  <a:cubicBezTo>
                    <a:pt x="7004" y="404864"/>
                    <a:pt x="10712" y="406400"/>
                    <a:pt x="14578" y="406400"/>
                  </a:cubicBezTo>
                  <a:lnTo>
                    <a:pt x="654427" y="406400"/>
                  </a:lnTo>
                  <a:cubicBezTo>
                    <a:pt x="663761" y="406400"/>
                    <a:pt x="672713" y="402692"/>
                    <a:pt x="679314" y="396091"/>
                  </a:cubicBezTo>
                  <a:lnTo>
                    <a:pt x="861897" y="213509"/>
                  </a:lnTo>
                  <a:cubicBezTo>
                    <a:pt x="867590" y="207815"/>
                    <a:pt x="867590" y="198585"/>
                    <a:pt x="861897" y="192891"/>
                  </a:cubicBezTo>
                  <a:lnTo>
                    <a:pt x="679314" y="10309"/>
                  </a:lnTo>
                  <a:cubicBezTo>
                    <a:pt x="672713" y="3708"/>
                    <a:pt x="663761" y="0"/>
                    <a:pt x="654427" y="0"/>
                  </a:cubicBezTo>
                  <a:close/>
                </a:path>
              </a:pathLst>
            </a:custGeom>
            <a:solidFill>
              <a:srgbClr val="FFFFFF"/>
            </a:solidFill>
          </p:spPr>
          <p:txBody>
            <a:bodyPr/>
            <a:lstStyle/>
            <a:p>
              <a:endParaRPr lang="fr-FR"/>
            </a:p>
          </p:txBody>
        </p:sp>
        <p:sp>
          <p:nvSpPr>
            <p:cNvPr id="54" name="TextBox 7">
              <a:extLst>
                <a:ext uri="{FF2B5EF4-FFF2-40B4-BE49-F238E27FC236}">
                  <a16:creationId xmlns:a16="http://schemas.microsoft.com/office/drawing/2014/main" id="{FE01FBAE-9637-FEEA-0C73-B2C116CD6E53}"/>
                </a:ext>
              </a:extLst>
            </p:cNvPr>
            <p:cNvSpPr txBox="1"/>
            <p:nvPr/>
          </p:nvSpPr>
          <p:spPr>
            <a:xfrm>
              <a:off x="0" y="-57150"/>
              <a:ext cx="757905" cy="4635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2" name="Group 8">
            <a:extLst>
              <a:ext uri="{FF2B5EF4-FFF2-40B4-BE49-F238E27FC236}">
                <a16:creationId xmlns:a16="http://schemas.microsoft.com/office/drawing/2014/main" id="{194B8508-B292-710B-EE75-0F74539FEF9F}"/>
              </a:ext>
            </a:extLst>
          </p:cNvPr>
          <p:cNvGrpSpPr/>
          <p:nvPr/>
        </p:nvGrpSpPr>
        <p:grpSpPr>
          <a:xfrm rot="-10800000">
            <a:off x="9583342" y="3129264"/>
            <a:ext cx="5282422" cy="2822377"/>
            <a:chOff x="0" y="-57150"/>
            <a:chExt cx="867590" cy="463550"/>
          </a:xfrm>
        </p:grpSpPr>
        <p:sp>
          <p:nvSpPr>
            <p:cNvPr id="51" name="Freeform 9">
              <a:extLst>
                <a:ext uri="{FF2B5EF4-FFF2-40B4-BE49-F238E27FC236}">
                  <a16:creationId xmlns:a16="http://schemas.microsoft.com/office/drawing/2014/main" id="{BE52E6FD-2F09-2F7A-8596-CAA1638382B4}"/>
                </a:ext>
              </a:extLst>
            </p:cNvPr>
            <p:cNvSpPr/>
            <p:nvPr/>
          </p:nvSpPr>
          <p:spPr>
            <a:xfrm>
              <a:off x="0" y="0"/>
              <a:ext cx="867590" cy="406400"/>
            </a:xfrm>
            <a:custGeom>
              <a:avLst/>
              <a:gdLst/>
              <a:ahLst/>
              <a:cxnLst/>
              <a:rect l="l" t="t" r="r" b="b"/>
              <a:pathLst>
                <a:path w="867590" h="406400">
                  <a:moveTo>
                    <a:pt x="654427" y="0"/>
                  </a:moveTo>
                  <a:lnTo>
                    <a:pt x="14578" y="0"/>
                  </a:lnTo>
                  <a:cubicBezTo>
                    <a:pt x="10712" y="0"/>
                    <a:pt x="7004" y="1536"/>
                    <a:pt x="4270" y="4270"/>
                  </a:cubicBezTo>
                  <a:cubicBezTo>
                    <a:pt x="1536" y="7004"/>
                    <a:pt x="0" y="10712"/>
                    <a:pt x="0" y="14578"/>
                  </a:cubicBezTo>
                  <a:lnTo>
                    <a:pt x="0" y="391822"/>
                  </a:lnTo>
                  <a:cubicBezTo>
                    <a:pt x="0" y="395688"/>
                    <a:pt x="1536" y="399396"/>
                    <a:pt x="4270" y="402130"/>
                  </a:cubicBezTo>
                  <a:cubicBezTo>
                    <a:pt x="7004" y="404864"/>
                    <a:pt x="10712" y="406400"/>
                    <a:pt x="14578" y="406400"/>
                  </a:cubicBezTo>
                  <a:lnTo>
                    <a:pt x="654427" y="406400"/>
                  </a:lnTo>
                  <a:cubicBezTo>
                    <a:pt x="663761" y="406400"/>
                    <a:pt x="672713" y="402692"/>
                    <a:pt x="679314" y="396091"/>
                  </a:cubicBezTo>
                  <a:lnTo>
                    <a:pt x="861897" y="213509"/>
                  </a:lnTo>
                  <a:cubicBezTo>
                    <a:pt x="867590" y="207815"/>
                    <a:pt x="867590" y="198585"/>
                    <a:pt x="861897" y="192891"/>
                  </a:cubicBezTo>
                  <a:lnTo>
                    <a:pt x="679314" y="10309"/>
                  </a:lnTo>
                  <a:cubicBezTo>
                    <a:pt x="672713" y="3708"/>
                    <a:pt x="663761" y="0"/>
                    <a:pt x="654427" y="0"/>
                  </a:cubicBezTo>
                  <a:close/>
                </a:path>
              </a:pathLst>
            </a:custGeom>
            <a:solidFill>
              <a:srgbClr val="FFFFFF"/>
            </a:solidFill>
          </p:spPr>
          <p:txBody>
            <a:bodyPr/>
            <a:lstStyle/>
            <a:p>
              <a:endParaRPr lang="fr-FR"/>
            </a:p>
          </p:txBody>
        </p:sp>
        <p:sp>
          <p:nvSpPr>
            <p:cNvPr id="52" name="TextBox 10">
              <a:extLst>
                <a:ext uri="{FF2B5EF4-FFF2-40B4-BE49-F238E27FC236}">
                  <a16:creationId xmlns:a16="http://schemas.microsoft.com/office/drawing/2014/main" id="{0938754F-DD6F-4A9B-2982-4BE0BBE0F1B6}"/>
                </a:ext>
              </a:extLst>
            </p:cNvPr>
            <p:cNvSpPr txBox="1"/>
            <p:nvPr/>
          </p:nvSpPr>
          <p:spPr>
            <a:xfrm>
              <a:off x="0" y="-57150"/>
              <a:ext cx="757905" cy="4635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3" name="Group 11">
            <a:extLst>
              <a:ext uri="{FF2B5EF4-FFF2-40B4-BE49-F238E27FC236}">
                <a16:creationId xmlns:a16="http://schemas.microsoft.com/office/drawing/2014/main" id="{D3F19079-425D-C807-96BD-21836BC73070}"/>
              </a:ext>
            </a:extLst>
          </p:cNvPr>
          <p:cNvGrpSpPr/>
          <p:nvPr/>
        </p:nvGrpSpPr>
        <p:grpSpPr>
          <a:xfrm rot="-10800000">
            <a:off x="9583342" y="5870378"/>
            <a:ext cx="5282422" cy="2822377"/>
            <a:chOff x="0" y="-57150"/>
            <a:chExt cx="867590" cy="463550"/>
          </a:xfrm>
        </p:grpSpPr>
        <p:sp>
          <p:nvSpPr>
            <p:cNvPr id="49" name="Freeform 12">
              <a:extLst>
                <a:ext uri="{FF2B5EF4-FFF2-40B4-BE49-F238E27FC236}">
                  <a16:creationId xmlns:a16="http://schemas.microsoft.com/office/drawing/2014/main" id="{D761544D-F8DA-8B31-A68B-F165722FE50D}"/>
                </a:ext>
              </a:extLst>
            </p:cNvPr>
            <p:cNvSpPr/>
            <p:nvPr/>
          </p:nvSpPr>
          <p:spPr>
            <a:xfrm>
              <a:off x="0" y="0"/>
              <a:ext cx="867590" cy="406400"/>
            </a:xfrm>
            <a:custGeom>
              <a:avLst/>
              <a:gdLst/>
              <a:ahLst/>
              <a:cxnLst/>
              <a:rect l="l" t="t" r="r" b="b"/>
              <a:pathLst>
                <a:path w="867590" h="406400">
                  <a:moveTo>
                    <a:pt x="654427" y="0"/>
                  </a:moveTo>
                  <a:lnTo>
                    <a:pt x="14578" y="0"/>
                  </a:lnTo>
                  <a:cubicBezTo>
                    <a:pt x="10712" y="0"/>
                    <a:pt x="7004" y="1536"/>
                    <a:pt x="4270" y="4270"/>
                  </a:cubicBezTo>
                  <a:cubicBezTo>
                    <a:pt x="1536" y="7004"/>
                    <a:pt x="0" y="10712"/>
                    <a:pt x="0" y="14578"/>
                  </a:cubicBezTo>
                  <a:lnTo>
                    <a:pt x="0" y="391822"/>
                  </a:lnTo>
                  <a:cubicBezTo>
                    <a:pt x="0" y="395688"/>
                    <a:pt x="1536" y="399396"/>
                    <a:pt x="4270" y="402130"/>
                  </a:cubicBezTo>
                  <a:cubicBezTo>
                    <a:pt x="7004" y="404864"/>
                    <a:pt x="10712" y="406400"/>
                    <a:pt x="14578" y="406400"/>
                  </a:cubicBezTo>
                  <a:lnTo>
                    <a:pt x="654427" y="406400"/>
                  </a:lnTo>
                  <a:cubicBezTo>
                    <a:pt x="663761" y="406400"/>
                    <a:pt x="672713" y="402692"/>
                    <a:pt x="679314" y="396091"/>
                  </a:cubicBezTo>
                  <a:lnTo>
                    <a:pt x="861897" y="213509"/>
                  </a:lnTo>
                  <a:cubicBezTo>
                    <a:pt x="867590" y="207815"/>
                    <a:pt x="867590" y="198585"/>
                    <a:pt x="861897" y="192891"/>
                  </a:cubicBezTo>
                  <a:lnTo>
                    <a:pt x="679314" y="10309"/>
                  </a:lnTo>
                  <a:cubicBezTo>
                    <a:pt x="672713" y="3708"/>
                    <a:pt x="663761" y="0"/>
                    <a:pt x="654427" y="0"/>
                  </a:cubicBezTo>
                  <a:close/>
                </a:path>
              </a:pathLst>
            </a:custGeom>
            <a:solidFill>
              <a:srgbClr val="FFFFFF"/>
            </a:solidFill>
          </p:spPr>
          <p:txBody>
            <a:bodyPr/>
            <a:lstStyle/>
            <a:p>
              <a:endParaRPr lang="fr-FR"/>
            </a:p>
          </p:txBody>
        </p:sp>
        <p:sp>
          <p:nvSpPr>
            <p:cNvPr id="50" name="TextBox 13">
              <a:extLst>
                <a:ext uri="{FF2B5EF4-FFF2-40B4-BE49-F238E27FC236}">
                  <a16:creationId xmlns:a16="http://schemas.microsoft.com/office/drawing/2014/main" id="{EC190A05-C73A-6AF0-BB3A-899B7D799227}"/>
                </a:ext>
              </a:extLst>
            </p:cNvPr>
            <p:cNvSpPr txBox="1"/>
            <p:nvPr/>
          </p:nvSpPr>
          <p:spPr>
            <a:xfrm>
              <a:off x="0" y="-57150"/>
              <a:ext cx="757905" cy="46355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4" name="Group 14">
            <a:extLst>
              <a:ext uri="{FF2B5EF4-FFF2-40B4-BE49-F238E27FC236}">
                <a16:creationId xmlns:a16="http://schemas.microsoft.com/office/drawing/2014/main" id="{C0E8CE9A-98E0-2A50-F4FE-0022957A451C}"/>
              </a:ext>
            </a:extLst>
          </p:cNvPr>
          <p:cNvGrpSpPr/>
          <p:nvPr/>
        </p:nvGrpSpPr>
        <p:grpSpPr>
          <a:xfrm rot="8100000">
            <a:off x="7071816" y="4401059"/>
            <a:ext cx="2623816" cy="1279687"/>
            <a:chOff x="53532" y="26973"/>
            <a:chExt cx="705735" cy="344201"/>
          </a:xfrm>
        </p:grpSpPr>
        <p:sp>
          <p:nvSpPr>
            <p:cNvPr id="47" name="Freeform 15">
              <a:extLst>
                <a:ext uri="{FF2B5EF4-FFF2-40B4-BE49-F238E27FC236}">
                  <a16:creationId xmlns:a16="http://schemas.microsoft.com/office/drawing/2014/main" id="{1A5932DD-37BF-BE2C-724D-38EC3D29C9F8}"/>
                </a:ext>
              </a:extLst>
            </p:cNvPr>
            <p:cNvSpPr/>
            <p:nvPr/>
          </p:nvSpPr>
          <p:spPr>
            <a:xfrm>
              <a:off x="53532" y="26973"/>
              <a:ext cx="705735" cy="344201"/>
            </a:xfrm>
            <a:custGeom>
              <a:avLst/>
              <a:gdLst/>
              <a:ahLst/>
              <a:cxnLst/>
              <a:rect l="l" t="t" r="r" b="b"/>
              <a:pathLst>
                <a:path w="705735" h="344201">
                  <a:moveTo>
                    <a:pt x="420970" y="35226"/>
                  </a:moveTo>
                  <a:lnTo>
                    <a:pt x="691166" y="282002"/>
                  </a:lnTo>
                  <a:cubicBezTo>
                    <a:pt x="702070" y="291961"/>
                    <a:pt x="705736" y="307595"/>
                    <a:pt x="700395" y="321362"/>
                  </a:cubicBezTo>
                  <a:cubicBezTo>
                    <a:pt x="695054" y="335129"/>
                    <a:pt x="681804" y="344201"/>
                    <a:pt x="667037" y="344201"/>
                  </a:cubicBezTo>
                  <a:lnTo>
                    <a:pt x="38699" y="344201"/>
                  </a:lnTo>
                  <a:cubicBezTo>
                    <a:pt x="23932" y="344201"/>
                    <a:pt x="10682" y="335129"/>
                    <a:pt x="5341" y="321362"/>
                  </a:cubicBezTo>
                  <a:cubicBezTo>
                    <a:pt x="0" y="307595"/>
                    <a:pt x="3666" y="291961"/>
                    <a:pt x="14570" y="282002"/>
                  </a:cubicBezTo>
                  <a:lnTo>
                    <a:pt x="284766" y="35226"/>
                  </a:lnTo>
                  <a:cubicBezTo>
                    <a:pt x="323335" y="0"/>
                    <a:pt x="382401" y="0"/>
                    <a:pt x="420970" y="35226"/>
                  </a:cubicBezTo>
                  <a:close/>
                </a:path>
              </a:pathLst>
            </a:custGeom>
            <a:solidFill>
              <a:srgbClr val="717092"/>
            </a:solidFill>
          </p:spPr>
          <p:txBody>
            <a:bodyPr/>
            <a:lstStyle/>
            <a:p>
              <a:endParaRPr lang="fr-FR"/>
            </a:p>
          </p:txBody>
        </p:sp>
        <p:sp>
          <p:nvSpPr>
            <p:cNvPr id="48" name="TextBox 16">
              <a:extLst>
                <a:ext uri="{FF2B5EF4-FFF2-40B4-BE49-F238E27FC236}">
                  <a16:creationId xmlns:a16="http://schemas.microsoft.com/office/drawing/2014/main" id="{D3CF6B4C-D053-4FDF-7A51-3C8F77C47C5C}"/>
                </a:ext>
              </a:extLst>
            </p:cNvPr>
            <p:cNvSpPr txBox="1"/>
            <p:nvPr/>
          </p:nvSpPr>
          <p:spPr>
            <a:xfrm>
              <a:off x="127000" y="115181"/>
              <a:ext cx="558800" cy="229481"/>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6" name="Group 17">
            <a:extLst>
              <a:ext uri="{FF2B5EF4-FFF2-40B4-BE49-F238E27FC236}">
                <a16:creationId xmlns:a16="http://schemas.microsoft.com/office/drawing/2014/main" id="{B6D8EA68-9572-26AA-05B8-B9DCCA2F6AFD}"/>
              </a:ext>
            </a:extLst>
          </p:cNvPr>
          <p:cNvGrpSpPr/>
          <p:nvPr/>
        </p:nvGrpSpPr>
        <p:grpSpPr>
          <a:xfrm rot="-8100000">
            <a:off x="8522622" y="4401062"/>
            <a:ext cx="2623816" cy="1279687"/>
            <a:chOff x="53532" y="26973"/>
            <a:chExt cx="705735" cy="344201"/>
          </a:xfrm>
        </p:grpSpPr>
        <p:sp>
          <p:nvSpPr>
            <p:cNvPr id="45" name="Freeform 18">
              <a:extLst>
                <a:ext uri="{FF2B5EF4-FFF2-40B4-BE49-F238E27FC236}">
                  <a16:creationId xmlns:a16="http://schemas.microsoft.com/office/drawing/2014/main" id="{A1A43821-996E-5F6A-6FFF-CEA18CF903FC}"/>
                </a:ext>
              </a:extLst>
            </p:cNvPr>
            <p:cNvSpPr/>
            <p:nvPr/>
          </p:nvSpPr>
          <p:spPr>
            <a:xfrm>
              <a:off x="53532" y="26973"/>
              <a:ext cx="705735" cy="344201"/>
            </a:xfrm>
            <a:custGeom>
              <a:avLst/>
              <a:gdLst/>
              <a:ahLst/>
              <a:cxnLst/>
              <a:rect l="l" t="t" r="r" b="b"/>
              <a:pathLst>
                <a:path w="705735" h="344201">
                  <a:moveTo>
                    <a:pt x="420970" y="35226"/>
                  </a:moveTo>
                  <a:lnTo>
                    <a:pt x="691166" y="282002"/>
                  </a:lnTo>
                  <a:cubicBezTo>
                    <a:pt x="702070" y="291961"/>
                    <a:pt x="705736" y="307595"/>
                    <a:pt x="700395" y="321362"/>
                  </a:cubicBezTo>
                  <a:cubicBezTo>
                    <a:pt x="695054" y="335129"/>
                    <a:pt x="681804" y="344201"/>
                    <a:pt x="667037" y="344201"/>
                  </a:cubicBezTo>
                  <a:lnTo>
                    <a:pt x="38699" y="344201"/>
                  </a:lnTo>
                  <a:cubicBezTo>
                    <a:pt x="23932" y="344201"/>
                    <a:pt x="10682" y="335129"/>
                    <a:pt x="5341" y="321362"/>
                  </a:cubicBezTo>
                  <a:cubicBezTo>
                    <a:pt x="0" y="307595"/>
                    <a:pt x="3666" y="291961"/>
                    <a:pt x="14570" y="282002"/>
                  </a:cubicBezTo>
                  <a:lnTo>
                    <a:pt x="284766" y="35226"/>
                  </a:lnTo>
                  <a:cubicBezTo>
                    <a:pt x="323335" y="0"/>
                    <a:pt x="382401" y="0"/>
                    <a:pt x="420970" y="35226"/>
                  </a:cubicBezTo>
                  <a:close/>
                </a:path>
              </a:pathLst>
            </a:custGeom>
            <a:solidFill>
              <a:srgbClr val="D9B98B"/>
            </a:solidFill>
          </p:spPr>
          <p:txBody>
            <a:bodyPr/>
            <a:lstStyle/>
            <a:p>
              <a:endParaRPr lang="fr-FR"/>
            </a:p>
          </p:txBody>
        </p:sp>
        <p:sp>
          <p:nvSpPr>
            <p:cNvPr id="46" name="TextBox 19">
              <a:extLst>
                <a:ext uri="{FF2B5EF4-FFF2-40B4-BE49-F238E27FC236}">
                  <a16:creationId xmlns:a16="http://schemas.microsoft.com/office/drawing/2014/main" id="{2B6C5A6F-7414-4F76-9277-029E4E1485BA}"/>
                </a:ext>
              </a:extLst>
            </p:cNvPr>
            <p:cNvSpPr txBox="1"/>
            <p:nvPr/>
          </p:nvSpPr>
          <p:spPr>
            <a:xfrm>
              <a:off x="127000" y="115181"/>
              <a:ext cx="558800" cy="229481"/>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7" name="Group 20">
            <a:extLst>
              <a:ext uri="{FF2B5EF4-FFF2-40B4-BE49-F238E27FC236}">
                <a16:creationId xmlns:a16="http://schemas.microsoft.com/office/drawing/2014/main" id="{74D36F9B-6838-B026-B878-D273BE90FFEA}"/>
              </a:ext>
            </a:extLst>
          </p:cNvPr>
          <p:cNvGrpSpPr/>
          <p:nvPr/>
        </p:nvGrpSpPr>
        <p:grpSpPr>
          <a:xfrm rot="2700000">
            <a:off x="7071813" y="5851864"/>
            <a:ext cx="2623816" cy="1279687"/>
            <a:chOff x="53532" y="26973"/>
            <a:chExt cx="705735" cy="344201"/>
          </a:xfrm>
        </p:grpSpPr>
        <p:sp>
          <p:nvSpPr>
            <p:cNvPr id="43" name="Freeform 21">
              <a:extLst>
                <a:ext uri="{FF2B5EF4-FFF2-40B4-BE49-F238E27FC236}">
                  <a16:creationId xmlns:a16="http://schemas.microsoft.com/office/drawing/2014/main" id="{D3BE43E9-102F-FA68-8ACD-6145B9FD457E}"/>
                </a:ext>
              </a:extLst>
            </p:cNvPr>
            <p:cNvSpPr/>
            <p:nvPr/>
          </p:nvSpPr>
          <p:spPr>
            <a:xfrm>
              <a:off x="53532" y="26973"/>
              <a:ext cx="705735" cy="344201"/>
            </a:xfrm>
            <a:custGeom>
              <a:avLst/>
              <a:gdLst/>
              <a:ahLst/>
              <a:cxnLst/>
              <a:rect l="l" t="t" r="r" b="b"/>
              <a:pathLst>
                <a:path w="705735" h="344201">
                  <a:moveTo>
                    <a:pt x="420970" y="35226"/>
                  </a:moveTo>
                  <a:lnTo>
                    <a:pt x="691166" y="282002"/>
                  </a:lnTo>
                  <a:cubicBezTo>
                    <a:pt x="702070" y="291961"/>
                    <a:pt x="705736" y="307595"/>
                    <a:pt x="700395" y="321362"/>
                  </a:cubicBezTo>
                  <a:cubicBezTo>
                    <a:pt x="695054" y="335129"/>
                    <a:pt x="681804" y="344201"/>
                    <a:pt x="667037" y="344201"/>
                  </a:cubicBezTo>
                  <a:lnTo>
                    <a:pt x="38699" y="344201"/>
                  </a:lnTo>
                  <a:cubicBezTo>
                    <a:pt x="23932" y="344201"/>
                    <a:pt x="10682" y="335129"/>
                    <a:pt x="5341" y="321362"/>
                  </a:cubicBezTo>
                  <a:cubicBezTo>
                    <a:pt x="0" y="307595"/>
                    <a:pt x="3666" y="291961"/>
                    <a:pt x="14570" y="282002"/>
                  </a:cubicBezTo>
                  <a:lnTo>
                    <a:pt x="284766" y="35226"/>
                  </a:lnTo>
                  <a:cubicBezTo>
                    <a:pt x="323335" y="0"/>
                    <a:pt x="382401" y="0"/>
                    <a:pt x="420970" y="35226"/>
                  </a:cubicBezTo>
                  <a:close/>
                </a:path>
              </a:pathLst>
            </a:custGeom>
            <a:solidFill>
              <a:srgbClr val="A1B4A2"/>
            </a:solidFill>
          </p:spPr>
          <p:txBody>
            <a:bodyPr/>
            <a:lstStyle/>
            <a:p>
              <a:endParaRPr lang="fr-FR"/>
            </a:p>
          </p:txBody>
        </p:sp>
        <p:sp>
          <p:nvSpPr>
            <p:cNvPr id="44" name="TextBox 22">
              <a:extLst>
                <a:ext uri="{FF2B5EF4-FFF2-40B4-BE49-F238E27FC236}">
                  <a16:creationId xmlns:a16="http://schemas.microsoft.com/office/drawing/2014/main" id="{292A4E41-F8F4-3606-3D3F-21E85312AA02}"/>
                </a:ext>
              </a:extLst>
            </p:cNvPr>
            <p:cNvSpPr txBox="1"/>
            <p:nvPr/>
          </p:nvSpPr>
          <p:spPr>
            <a:xfrm>
              <a:off x="127000" y="115181"/>
              <a:ext cx="558800" cy="229481"/>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8" name="Group 23">
            <a:extLst>
              <a:ext uri="{FF2B5EF4-FFF2-40B4-BE49-F238E27FC236}">
                <a16:creationId xmlns:a16="http://schemas.microsoft.com/office/drawing/2014/main" id="{EB99C5E1-9B67-823A-43A1-8DD3B9B4510E}"/>
              </a:ext>
            </a:extLst>
          </p:cNvPr>
          <p:cNvGrpSpPr/>
          <p:nvPr/>
        </p:nvGrpSpPr>
        <p:grpSpPr>
          <a:xfrm rot="-2700000">
            <a:off x="8522619" y="5851867"/>
            <a:ext cx="2623816" cy="1279687"/>
            <a:chOff x="53532" y="26973"/>
            <a:chExt cx="705735" cy="344201"/>
          </a:xfrm>
        </p:grpSpPr>
        <p:sp>
          <p:nvSpPr>
            <p:cNvPr id="41" name="Freeform 24">
              <a:extLst>
                <a:ext uri="{FF2B5EF4-FFF2-40B4-BE49-F238E27FC236}">
                  <a16:creationId xmlns:a16="http://schemas.microsoft.com/office/drawing/2014/main" id="{B6F83FB4-8EDA-BA86-F3E1-6CD7A5D2375E}"/>
                </a:ext>
              </a:extLst>
            </p:cNvPr>
            <p:cNvSpPr/>
            <p:nvPr/>
          </p:nvSpPr>
          <p:spPr>
            <a:xfrm>
              <a:off x="53532" y="26973"/>
              <a:ext cx="705735" cy="344201"/>
            </a:xfrm>
            <a:custGeom>
              <a:avLst/>
              <a:gdLst/>
              <a:ahLst/>
              <a:cxnLst/>
              <a:rect l="l" t="t" r="r" b="b"/>
              <a:pathLst>
                <a:path w="705735" h="344201">
                  <a:moveTo>
                    <a:pt x="420970" y="35226"/>
                  </a:moveTo>
                  <a:lnTo>
                    <a:pt x="691166" y="282002"/>
                  </a:lnTo>
                  <a:cubicBezTo>
                    <a:pt x="702070" y="291961"/>
                    <a:pt x="705736" y="307595"/>
                    <a:pt x="700395" y="321362"/>
                  </a:cubicBezTo>
                  <a:cubicBezTo>
                    <a:pt x="695054" y="335129"/>
                    <a:pt x="681804" y="344201"/>
                    <a:pt x="667037" y="344201"/>
                  </a:cubicBezTo>
                  <a:lnTo>
                    <a:pt x="38699" y="344201"/>
                  </a:lnTo>
                  <a:cubicBezTo>
                    <a:pt x="23932" y="344201"/>
                    <a:pt x="10682" y="335129"/>
                    <a:pt x="5341" y="321362"/>
                  </a:cubicBezTo>
                  <a:cubicBezTo>
                    <a:pt x="0" y="307595"/>
                    <a:pt x="3666" y="291961"/>
                    <a:pt x="14570" y="282002"/>
                  </a:cubicBezTo>
                  <a:lnTo>
                    <a:pt x="284766" y="35226"/>
                  </a:lnTo>
                  <a:cubicBezTo>
                    <a:pt x="323335" y="0"/>
                    <a:pt x="382401" y="0"/>
                    <a:pt x="420970" y="35226"/>
                  </a:cubicBezTo>
                  <a:close/>
                </a:path>
              </a:pathLst>
            </a:custGeom>
            <a:solidFill>
              <a:srgbClr val="7DA2A9"/>
            </a:solidFill>
          </p:spPr>
          <p:txBody>
            <a:bodyPr/>
            <a:lstStyle/>
            <a:p>
              <a:endParaRPr lang="fr-FR"/>
            </a:p>
          </p:txBody>
        </p:sp>
        <p:sp>
          <p:nvSpPr>
            <p:cNvPr id="42" name="TextBox 25">
              <a:extLst>
                <a:ext uri="{FF2B5EF4-FFF2-40B4-BE49-F238E27FC236}">
                  <a16:creationId xmlns:a16="http://schemas.microsoft.com/office/drawing/2014/main" id="{BFE8227E-2808-5EA0-6A5E-C881E3518C8C}"/>
                </a:ext>
              </a:extLst>
            </p:cNvPr>
            <p:cNvSpPr txBox="1"/>
            <p:nvPr/>
          </p:nvSpPr>
          <p:spPr>
            <a:xfrm>
              <a:off x="127000" y="115181"/>
              <a:ext cx="558800" cy="229481"/>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9" name="Group 26">
            <a:extLst>
              <a:ext uri="{FF2B5EF4-FFF2-40B4-BE49-F238E27FC236}">
                <a16:creationId xmlns:a16="http://schemas.microsoft.com/office/drawing/2014/main" id="{AD37FF4E-FE7B-3AAE-808A-03A2693E8971}"/>
              </a:ext>
            </a:extLst>
          </p:cNvPr>
          <p:cNvGrpSpPr/>
          <p:nvPr/>
        </p:nvGrpSpPr>
        <p:grpSpPr>
          <a:xfrm>
            <a:off x="2698376" y="2912273"/>
            <a:ext cx="402822" cy="2691404"/>
            <a:chOff x="0" y="-57150"/>
            <a:chExt cx="106093" cy="708847"/>
          </a:xfrm>
        </p:grpSpPr>
        <p:sp>
          <p:nvSpPr>
            <p:cNvPr id="39" name="Freeform 27">
              <a:extLst>
                <a:ext uri="{FF2B5EF4-FFF2-40B4-BE49-F238E27FC236}">
                  <a16:creationId xmlns:a16="http://schemas.microsoft.com/office/drawing/2014/main" id="{9FEF5073-C2B4-6846-D28E-A4A47638A07B}"/>
                </a:ext>
              </a:extLst>
            </p:cNvPr>
            <p:cNvSpPr/>
            <p:nvPr/>
          </p:nvSpPr>
          <p:spPr>
            <a:xfrm>
              <a:off x="0" y="0"/>
              <a:ext cx="106093" cy="651697"/>
            </a:xfrm>
            <a:custGeom>
              <a:avLst/>
              <a:gdLst/>
              <a:ahLst/>
              <a:cxnLst/>
              <a:rect l="l" t="t" r="r" b="b"/>
              <a:pathLst>
                <a:path w="106093" h="651697">
                  <a:moveTo>
                    <a:pt x="53047" y="0"/>
                  </a:moveTo>
                  <a:lnTo>
                    <a:pt x="53047" y="0"/>
                  </a:lnTo>
                  <a:cubicBezTo>
                    <a:pt x="67115" y="0"/>
                    <a:pt x="80608" y="5589"/>
                    <a:pt x="90556" y="15537"/>
                  </a:cubicBezTo>
                  <a:cubicBezTo>
                    <a:pt x="100504" y="25485"/>
                    <a:pt x="106093" y="38978"/>
                    <a:pt x="106093" y="53047"/>
                  </a:cubicBezTo>
                  <a:lnTo>
                    <a:pt x="106093" y="598651"/>
                  </a:lnTo>
                  <a:cubicBezTo>
                    <a:pt x="106093" y="627948"/>
                    <a:pt x="82343" y="651697"/>
                    <a:pt x="53047" y="651697"/>
                  </a:cubicBezTo>
                  <a:lnTo>
                    <a:pt x="53047" y="651697"/>
                  </a:lnTo>
                  <a:cubicBezTo>
                    <a:pt x="23750" y="651697"/>
                    <a:pt x="0" y="627948"/>
                    <a:pt x="0" y="598651"/>
                  </a:cubicBezTo>
                  <a:lnTo>
                    <a:pt x="0" y="53047"/>
                  </a:lnTo>
                  <a:cubicBezTo>
                    <a:pt x="0" y="23750"/>
                    <a:pt x="23750" y="0"/>
                    <a:pt x="53047" y="0"/>
                  </a:cubicBezTo>
                  <a:close/>
                </a:path>
              </a:pathLst>
            </a:custGeom>
            <a:solidFill>
              <a:srgbClr val="717092"/>
            </a:solidFill>
          </p:spPr>
          <p:txBody>
            <a:bodyPr/>
            <a:lstStyle/>
            <a:p>
              <a:endParaRPr lang="fr-FR"/>
            </a:p>
          </p:txBody>
        </p:sp>
        <p:sp>
          <p:nvSpPr>
            <p:cNvPr id="40" name="TextBox 28">
              <a:extLst>
                <a:ext uri="{FF2B5EF4-FFF2-40B4-BE49-F238E27FC236}">
                  <a16:creationId xmlns:a16="http://schemas.microsoft.com/office/drawing/2014/main" id="{092BE7E7-AE14-0FEC-CD50-5F422EEEC058}"/>
                </a:ext>
              </a:extLst>
            </p:cNvPr>
            <p:cNvSpPr txBox="1"/>
            <p:nvPr/>
          </p:nvSpPr>
          <p:spPr>
            <a:xfrm>
              <a:off x="0" y="-57150"/>
              <a:ext cx="106093" cy="708847"/>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20" name="Group 29">
            <a:extLst>
              <a:ext uri="{FF2B5EF4-FFF2-40B4-BE49-F238E27FC236}">
                <a16:creationId xmlns:a16="http://schemas.microsoft.com/office/drawing/2014/main" id="{8824BEC3-F4BF-15A3-F02F-C8418FFC0D25}"/>
              </a:ext>
            </a:extLst>
          </p:cNvPr>
          <p:cNvGrpSpPr/>
          <p:nvPr/>
        </p:nvGrpSpPr>
        <p:grpSpPr>
          <a:xfrm>
            <a:off x="2698376" y="5653387"/>
            <a:ext cx="402822" cy="2691404"/>
            <a:chOff x="0" y="-57150"/>
            <a:chExt cx="106093" cy="708847"/>
          </a:xfrm>
        </p:grpSpPr>
        <p:sp>
          <p:nvSpPr>
            <p:cNvPr id="37" name="Freeform 30">
              <a:extLst>
                <a:ext uri="{FF2B5EF4-FFF2-40B4-BE49-F238E27FC236}">
                  <a16:creationId xmlns:a16="http://schemas.microsoft.com/office/drawing/2014/main" id="{5EB35821-8D1A-BED7-E38F-5B3C74E7FAA1}"/>
                </a:ext>
              </a:extLst>
            </p:cNvPr>
            <p:cNvSpPr/>
            <p:nvPr/>
          </p:nvSpPr>
          <p:spPr>
            <a:xfrm>
              <a:off x="0" y="0"/>
              <a:ext cx="106093" cy="651697"/>
            </a:xfrm>
            <a:custGeom>
              <a:avLst/>
              <a:gdLst/>
              <a:ahLst/>
              <a:cxnLst/>
              <a:rect l="l" t="t" r="r" b="b"/>
              <a:pathLst>
                <a:path w="106093" h="651697">
                  <a:moveTo>
                    <a:pt x="53047" y="0"/>
                  </a:moveTo>
                  <a:lnTo>
                    <a:pt x="53047" y="0"/>
                  </a:lnTo>
                  <a:cubicBezTo>
                    <a:pt x="67115" y="0"/>
                    <a:pt x="80608" y="5589"/>
                    <a:pt x="90556" y="15537"/>
                  </a:cubicBezTo>
                  <a:cubicBezTo>
                    <a:pt x="100504" y="25485"/>
                    <a:pt x="106093" y="38978"/>
                    <a:pt x="106093" y="53047"/>
                  </a:cubicBezTo>
                  <a:lnTo>
                    <a:pt x="106093" y="598651"/>
                  </a:lnTo>
                  <a:cubicBezTo>
                    <a:pt x="106093" y="627948"/>
                    <a:pt x="82343" y="651697"/>
                    <a:pt x="53047" y="651697"/>
                  </a:cubicBezTo>
                  <a:lnTo>
                    <a:pt x="53047" y="651697"/>
                  </a:lnTo>
                  <a:cubicBezTo>
                    <a:pt x="23750" y="651697"/>
                    <a:pt x="0" y="627948"/>
                    <a:pt x="0" y="598651"/>
                  </a:cubicBezTo>
                  <a:lnTo>
                    <a:pt x="0" y="53047"/>
                  </a:lnTo>
                  <a:cubicBezTo>
                    <a:pt x="0" y="23750"/>
                    <a:pt x="23750" y="0"/>
                    <a:pt x="53047" y="0"/>
                  </a:cubicBezTo>
                  <a:close/>
                </a:path>
              </a:pathLst>
            </a:custGeom>
            <a:solidFill>
              <a:srgbClr val="A1B4A2"/>
            </a:solidFill>
          </p:spPr>
          <p:txBody>
            <a:bodyPr/>
            <a:lstStyle/>
            <a:p>
              <a:endParaRPr lang="fr-FR"/>
            </a:p>
          </p:txBody>
        </p:sp>
        <p:sp>
          <p:nvSpPr>
            <p:cNvPr id="38" name="TextBox 31">
              <a:extLst>
                <a:ext uri="{FF2B5EF4-FFF2-40B4-BE49-F238E27FC236}">
                  <a16:creationId xmlns:a16="http://schemas.microsoft.com/office/drawing/2014/main" id="{C0F4F96F-E51A-AB73-D912-F970F18941EC}"/>
                </a:ext>
              </a:extLst>
            </p:cNvPr>
            <p:cNvSpPr txBox="1"/>
            <p:nvPr/>
          </p:nvSpPr>
          <p:spPr>
            <a:xfrm>
              <a:off x="0" y="-57150"/>
              <a:ext cx="106093" cy="708847"/>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21" name="Group 32">
            <a:extLst>
              <a:ext uri="{FF2B5EF4-FFF2-40B4-BE49-F238E27FC236}">
                <a16:creationId xmlns:a16="http://schemas.microsoft.com/office/drawing/2014/main" id="{8D5B878A-1D92-D138-44FC-00D7BADAC7A6}"/>
              </a:ext>
            </a:extLst>
          </p:cNvPr>
          <p:cNvGrpSpPr/>
          <p:nvPr/>
        </p:nvGrpSpPr>
        <p:grpSpPr>
          <a:xfrm>
            <a:off x="15113414" y="2912273"/>
            <a:ext cx="402822" cy="2691404"/>
            <a:chOff x="0" y="-57150"/>
            <a:chExt cx="106093" cy="708847"/>
          </a:xfrm>
        </p:grpSpPr>
        <p:sp>
          <p:nvSpPr>
            <p:cNvPr id="35" name="Freeform 33">
              <a:extLst>
                <a:ext uri="{FF2B5EF4-FFF2-40B4-BE49-F238E27FC236}">
                  <a16:creationId xmlns:a16="http://schemas.microsoft.com/office/drawing/2014/main" id="{389235AD-BF7E-E2DC-6395-496459F189F6}"/>
                </a:ext>
              </a:extLst>
            </p:cNvPr>
            <p:cNvSpPr/>
            <p:nvPr/>
          </p:nvSpPr>
          <p:spPr>
            <a:xfrm>
              <a:off x="0" y="0"/>
              <a:ext cx="106093" cy="651697"/>
            </a:xfrm>
            <a:custGeom>
              <a:avLst/>
              <a:gdLst/>
              <a:ahLst/>
              <a:cxnLst/>
              <a:rect l="l" t="t" r="r" b="b"/>
              <a:pathLst>
                <a:path w="106093" h="651697">
                  <a:moveTo>
                    <a:pt x="53047" y="0"/>
                  </a:moveTo>
                  <a:lnTo>
                    <a:pt x="53047" y="0"/>
                  </a:lnTo>
                  <a:cubicBezTo>
                    <a:pt x="67115" y="0"/>
                    <a:pt x="80608" y="5589"/>
                    <a:pt x="90556" y="15537"/>
                  </a:cubicBezTo>
                  <a:cubicBezTo>
                    <a:pt x="100504" y="25485"/>
                    <a:pt x="106093" y="38978"/>
                    <a:pt x="106093" y="53047"/>
                  </a:cubicBezTo>
                  <a:lnTo>
                    <a:pt x="106093" y="598651"/>
                  </a:lnTo>
                  <a:cubicBezTo>
                    <a:pt x="106093" y="627948"/>
                    <a:pt x="82343" y="651697"/>
                    <a:pt x="53047" y="651697"/>
                  </a:cubicBezTo>
                  <a:lnTo>
                    <a:pt x="53047" y="651697"/>
                  </a:lnTo>
                  <a:cubicBezTo>
                    <a:pt x="23750" y="651697"/>
                    <a:pt x="0" y="627948"/>
                    <a:pt x="0" y="598651"/>
                  </a:cubicBezTo>
                  <a:lnTo>
                    <a:pt x="0" y="53047"/>
                  </a:lnTo>
                  <a:cubicBezTo>
                    <a:pt x="0" y="23750"/>
                    <a:pt x="23750" y="0"/>
                    <a:pt x="53047" y="0"/>
                  </a:cubicBezTo>
                  <a:close/>
                </a:path>
              </a:pathLst>
            </a:custGeom>
            <a:solidFill>
              <a:srgbClr val="D9B98B"/>
            </a:solidFill>
          </p:spPr>
          <p:txBody>
            <a:bodyPr/>
            <a:lstStyle/>
            <a:p>
              <a:endParaRPr lang="fr-FR"/>
            </a:p>
          </p:txBody>
        </p:sp>
        <p:sp>
          <p:nvSpPr>
            <p:cNvPr id="36" name="TextBox 34">
              <a:extLst>
                <a:ext uri="{FF2B5EF4-FFF2-40B4-BE49-F238E27FC236}">
                  <a16:creationId xmlns:a16="http://schemas.microsoft.com/office/drawing/2014/main" id="{C09DA24F-0C4A-816E-7350-2B8FC7142814}"/>
                </a:ext>
              </a:extLst>
            </p:cNvPr>
            <p:cNvSpPr txBox="1"/>
            <p:nvPr/>
          </p:nvSpPr>
          <p:spPr>
            <a:xfrm>
              <a:off x="0" y="-57150"/>
              <a:ext cx="106093" cy="708847"/>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22" name="Group 35">
            <a:extLst>
              <a:ext uri="{FF2B5EF4-FFF2-40B4-BE49-F238E27FC236}">
                <a16:creationId xmlns:a16="http://schemas.microsoft.com/office/drawing/2014/main" id="{76DC3598-8CE1-9F23-A177-FD912B7C4635}"/>
              </a:ext>
            </a:extLst>
          </p:cNvPr>
          <p:cNvGrpSpPr/>
          <p:nvPr/>
        </p:nvGrpSpPr>
        <p:grpSpPr>
          <a:xfrm>
            <a:off x="15113414" y="5653387"/>
            <a:ext cx="402822" cy="2691404"/>
            <a:chOff x="0" y="-57150"/>
            <a:chExt cx="106093" cy="708847"/>
          </a:xfrm>
        </p:grpSpPr>
        <p:sp>
          <p:nvSpPr>
            <p:cNvPr id="33" name="Freeform 36">
              <a:extLst>
                <a:ext uri="{FF2B5EF4-FFF2-40B4-BE49-F238E27FC236}">
                  <a16:creationId xmlns:a16="http://schemas.microsoft.com/office/drawing/2014/main" id="{15152634-AC00-3A3E-5C6C-A45F5DEBBFA0}"/>
                </a:ext>
              </a:extLst>
            </p:cNvPr>
            <p:cNvSpPr/>
            <p:nvPr/>
          </p:nvSpPr>
          <p:spPr>
            <a:xfrm>
              <a:off x="0" y="0"/>
              <a:ext cx="106093" cy="651697"/>
            </a:xfrm>
            <a:custGeom>
              <a:avLst/>
              <a:gdLst/>
              <a:ahLst/>
              <a:cxnLst/>
              <a:rect l="l" t="t" r="r" b="b"/>
              <a:pathLst>
                <a:path w="106093" h="651697">
                  <a:moveTo>
                    <a:pt x="53047" y="0"/>
                  </a:moveTo>
                  <a:lnTo>
                    <a:pt x="53047" y="0"/>
                  </a:lnTo>
                  <a:cubicBezTo>
                    <a:pt x="67115" y="0"/>
                    <a:pt x="80608" y="5589"/>
                    <a:pt x="90556" y="15537"/>
                  </a:cubicBezTo>
                  <a:cubicBezTo>
                    <a:pt x="100504" y="25485"/>
                    <a:pt x="106093" y="38978"/>
                    <a:pt x="106093" y="53047"/>
                  </a:cubicBezTo>
                  <a:lnTo>
                    <a:pt x="106093" y="598651"/>
                  </a:lnTo>
                  <a:cubicBezTo>
                    <a:pt x="106093" y="627948"/>
                    <a:pt x="82343" y="651697"/>
                    <a:pt x="53047" y="651697"/>
                  </a:cubicBezTo>
                  <a:lnTo>
                    <a:pt x="53047" y="651697"/>
                  </a:lnTo>
                  <a:cubicBezTo>
                    <a:pt x="23750" y="651697"/>
                    <a:pt x="0" y="627948"/>
                    <a:pt x="0" y="598651"/>
                  </a:cubicBezTo>
                  <a:lnTo>
                    <a:pt x="0" y="53047"/>
                  </a:lnTo>
                  <a:cubicBezTo>
                    <a:pt x="0" y="23750"/>
                    <a:pt x="23750" y="0"/>
                    <a:pt x="53047" y="0"/>
                  </a:cubicBezTo>
                  <a:close/>
                </a:path>
              </a:pathLst>
            </a:custGeom>
            <a:solidFill>
              <a:srgbClr val="7DA2A9"/>
            </a:solidFill>
          </p:spPr>
          <p:txBody>
            <a:bodyPr/>
            <a:lstStyle/>
            <a:p>
              <a:endParaRPr lang="fr-FR"/>
            </a:p>
          </p:txBody>
        </p:sp>
        <p:sp>
          <p:nvSpPr>
            <p:cNvPr id="34" name="TextBox 37">
              <a:extLst>
                <a:ext uri="{FF2B5EF4-FFF2-40B4-BE49-F238E27FC236}">
                  <a16:creationId xmlns:a16="http://schemas.microsoft.com/office/drawing/2014/main" id="{E1E20512-4B2A-9ECF-ECBD-C536E9D284DE}"/>
                </a:ext>
              </a:extLst>
            </p:cNvPr>
            <p:cNvSpPr txBox="1"/>
            <p:nvPr/>
          </p:nvSpPr>
          <p:spPr>
            <a:xfrm>
              <a:off x="0" y="-57150"/>
              <a:ext cx="106093" cy="708847"/>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sp>
        <p:nvSpPr>
          <p:cNvPr id="23" name="Freeform 38">
            <a:extLst>
              <a:ext uri="{FF2B5EF4-FFF2-40B4-BE49-F238E27FC236}">
                <a16:creationId xmlns:a16="http://schemas.microsoft.com/office/drawing/2014/main" id="{17D1C17C-C284-2571-60F1-910658C1E364}"/>
              </a:ext>
            </a:extLst>
          </p:cNvPr>
          <p:cNvSpPr/>
          <p:nvPr/>
        </p:nvSpPr>
        <p:spPr>
          <a:xfrm>
            <a:off x="5373819" y="4656560"/>
            <a:ext cx="660399" cy="660399"/>
          </a:xfrm>
          <a:custGeom>
            <a:avLst/>
            <a:gdLst/>
            <a:ahLst/>
            <a:cxnLst/>
            <a:rect l="l" t="t" r="r" b="b"/>
            <a:pathLst>
              <a:path w="660399" h="660399">
                <a:moveTo>
                  <a:pt x="0" y="0"/>
                </a:moveTo>
                <a:lnTo>
                  <a:pt x="660399" y="0"/>
                </a:lnTo>
                <a:lnTo>
                  <a:pt x="660399" y="660399"/>
                </a:lnTo>
                <a:lnTo>
                  <a:pt x="0" y="66039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fr-FR"/>
          </a:p>
        </p:txBody>
      </p:sp>
      <p:sp>
        <p:nvSpPr>
          <p:cNvPr id="24" name="Freeform 39">
            <a:extLst>
              <a:ext uri="{FF2B5EF4-FFF2-40B4-BE49-F238E27FC236}">
                <a16:creationId xmlns:a16="http://schemas.microsoft.com/office/drawing/2014/main" id="{D84E1598-00B6-C575-EC3F-311A4CD7A723}"/>
              </a:ext>
            </a:extLst>
          </p:cNvPr>
          <p:cNvSpPr/>
          <p:nvPr/>
        </p:nvSpPr>
        <p:spPr>
          <a:xfrm>
            <a:off x="8103084" y="4476202"/>
            <a:ext cx="652310" cy="817245"/>
          </a:xfrm>
          <a:custGeom>
            <a:avLst/>
            <a:gdLst/>
            <a:ahLst/>
            <a:cxnLst/>
            <a:rect l="l" t="t" r="r" b="b"/>
            <a:pathLst>
              <a:path w="652310" h="817245">
                <a:moveTo>
                  <a:pt x="0" y="0"/>
                </a:moveTo>
                <a:lnTo>
                  <a:pt x="652310" y="0"/>
                </a:lnTo>
                <a:lnTo>
                  <a:pt x="652310" y="817245"/>
                </a:lnTo>
                <a:lnTo>
                  <a:pt x="0" y="8172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25" name="Freeform 40">
            <a:extLst>
              <a:ext uri="{FF2B5EF4-FFF2-40B4-BE49-F238E27FC236}">
                <a16:creationId xmlns:a16="http://schemas.microsoft.com/office/drawing/2014/main" id="{376A33BA-ED0F-05F8-48B9-1BED8367CAEF}"/>
              </a:ext>
            </a:extLst>
          </p:cNvPr>
          <p:cNvSpPr/>
          <p:nvPr/>
        </p:nvSpPr>
        <p:spPr>
          <a:xfrm>
            <a:off x="9449510" y="4524134"/>
            <a:ext cx="699127" cy="792825"/>
          </a:xfrm>
          <a:custGeom>
            <a:avLst/>
            <a:gdLst/>
            <a:ahLst/>
            <a:cxnLst/>
            <a:rect l="l" t="t" r="r" b="b"/>
            <a:pathLst>
              <a:path w="699127" h="792825">
                <a:moveTo>
                  <a:pt x="0" y="0"/>
                </a:moveTo>
                <a:lnTo>
                  <a:pt x="699127" y="0"/>
                </a:lnTo>
                <a:lnTo>
                  <a:pt x="699127" y="792825"/>
                </a:lnTo>
                <a:lnTo>
                  <a:pt x="0" y="7928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26" name="Freeform 41">
            <a:extLst>
              <a:ext uri="{FF2B5EF4-FFF2-40B4-BE49-F238E27FC236}">
                <a16:creationId xmlns:a16="http://schemas.microsoft.com/office/drawing/2014/main" id="{11ED36EF-1050-D211-A6F6-D346E42B43A3}"/>
              </a:ext>
            </a:extLst>
          </p:cNvPr>
          <p:cNvSpPr/>
          <p:nvPr/>
        </p:nvSpPr>
        <p:spPr>
          <a:xfrm>
            <a:off x="10223111" y="7456306"/>
            <a:ext cx="745748" cy="741680"/>
          </a:xfrm>
          <a:custGeom>
            <a:avLst/>
            <a:gdLst/>
            <a:ahLst/>
            <a:cxnLst/>
            <a:rect l="l" t="t" r="r" b="b"/>
            <a:pathLst>
              <a:path w="745748" h="741680">
                <a:moveTo>
                  <a:pt x="0" y="0"/>
                </a:moveTo>
                <a:lnTo>
                  <a:pt x="745748" y="0"/>
                </a:lnTo>
                <a:lnTo>
                  <a:pt x="745748" y="741680"/>
                </a:lnTo>
                <a:lnTo>
                  <a:pt x="0" y="7416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fr-FR"/>
          </a:p>
        </p:txBody>
      </p:sp>
      <p:sp>
        <p:nvSpPr>
          <p:cNvPr id="27" name="Freeform 42">
            <a:extLst>
              <a:ext uri="{FF2B5EF4-FFF2-40B4-BE49-F238E27FC236}">
                <a16:creationId xmlns:a16="http://schemas.microsoft.com/office/drawing/2014/main" id="{FCC2F706-F93E-B02A-55CB-AFE23D20714C}"/>
              </a:ext>
            </a:extLst>
          </p:cNvPr>
          <p:cNvSpPr/>
          <p:nvPr/>
        </p:nvSpPr>
        <p:spPr>
          <a:xfrm>
            <a:off x="8039455" y="6183135"/>
            <a:ext cx="779568" cy="742715"/>
          </a:xfrm>
          <a:custGeom>
            <a:avLst/>
            <a:gdLst/>
            <a:ahLst/>
            <a:cxnLst/>
            <a:rect l="l" t="t" r="r" b="b"/>
            <a:pathLst>
              <a:path w="779568" h="742715">
                <a:moveTo>
                  <a:pt x="0" y="0"/>
                </a:moveTo>
                <a:lnTo>
                  <a:pt x="779568" y="0"/>
                </a:lnTo>
                <a:lnTo>
                  <a:pt x="779568" y="742715"/>
                </a:lnTo>
                <a:lnTo>
                  <a:pt x="0" y="74271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fr-FR"/>
          </a:p>
        </p:txBody>
      </p:sp>
      <p:sp>
        <p:nvSpPr>
          <p:cNvPr id="28" name="Freeform 43">
            <a:extLst>
              <a:ext uri="{FF2B5EF4-FFF2-40B4-BE49-F238E27FC236}">
                <a16:creationId xmlns:a16="http://schemas.microsoft.com/office/drawing/2014/main" id="{CA5AA451-A0F1-06AE-7482-2AC8D1A03BB8}"/>
              </a:ext>
            </a:extLst>
          </p:cNvPr>
          <p:cNvSpPr/>
          <p:nvPr/>
        </p:nvSpPr>
        <p:spPr>
          <a:xfrm>
            <a:off x="9469744" y="6177809"/>
            <a:ext cx="753367" cy="753367"/>
          </a:xfrm>
          <a:custGeom>
            <a:avLst/>
            <a:gdLst/>
            <a:ahLst/>
            <a:cxnLst/>
            <a:rect l="l" t="t" r="r" b="b"/>
            <a:pathLst>
              <a:path w="753367" h="753367">
                <a:moveTo>
                  <a:pt x="0" y="0"/>
                </a:moveTo>
                <a:lnTo>
                  <a:pt x="753367" y="0"/>
                </a:lnTo>
                <a:lnTo>
                  <a:pt x="753367" y="753367"/>
                </a:lnTo>
                <a:lnTo>
                  <a:pt x="0" y="75336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fr-FR"/>
          </a:p>
        </p:txBody>
      </p:sp>
      <p:sp>
        <p:nvSpPr>
          <p:cNvPr id="29" name="TextBox 46">
            <a:extLst>
              <a:ext uri="{FF2B5EF4-FFF2-40B4-BE49-F238E27FC236}">
                <a16:creationId xmlns:a16="http://schemas.microsoft.com/office/drawing/2014/main" id="{901FA219-0949-13C3-A6CC-2BCF28FCCBC5}"/>
              </a:ext>
            </a:extLst>
          </p:cNvPr>
          <p:cNvSpPr txBox="1"/>
          <p:nvPr/>
        </p:nvSpPr>
        <p:spPr>
          <a:xfrm>
            <a:off x="4415234" y="4062088"/>
            <a:ext cx="2572348" cy="389017"/>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219"/>
              </a:lnSpc>
            </a:pPr>
            <a:r>
              <a:rPr lang="fr-FR" sz="2400" b="1" dirty="0">
                <a:latin typeface="Arial MT"/>
              </a:rPr>
              <a:t>SÉCURITÉ</a:t>
            </a:r>
            <a:r>
              <a:rPr lang="fr-FR" b="1" dirty="0"/>
              <a:t> </a:t>
            </a:r>
            <a:endParaRPr lang="en-US" sz="2299" b="1" dirty="0">
              <a:solidFill>
                <a:srgbClr val="3C3C50"/>
              </a:solidFill>
              <a:latin typeface="Lato Bold"/>
              <a:ea typeface="Lato Bold"/>
              <a:cs typeface="Lato Bold"/>
              <a:sym typeface="Lato Bold"/>
            </a:endParaRPr>
          </a:p>
        </p:txBody>
      </p:sp>
      <p:sp>
        <p:nvSpPr>
          <p:cNvPr id="30" name="TextBox 47">
            <a:extLst>
              <a:ext uri="{FF2B5EF4-FFF2-40B4-BE49-F238E27FC236}">
                <a16:creationId xmlns:a16="http://schemas.microsoft.com/office/drawing/2014/main" id="{6949ECE9-9611-51FC-A5C2-F87A5FCB75CF}"/>
              </a:ext>
            </a:extLst>
          </p:cNvPr>
          <p:cNvSpPr txBox="1"/>
          <p:nvPr/>
        </p:nvSpPr>
        <p:spPr>
          <a:xfrm>
            <a:off x="3971983" y="6655357"/>
            <a:ext cx="2572348" cy="377796"/>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219"/>
              </a:lnSpc>
            </a:pPr>
            <a:r>
              <a:rPr lang="fr-FR" sz="2400" b="1" dirty="0">
                <a:latin typeface="Arial MT"/>
              </a:rPr>
              <a:t>CONVIVIALITÉ</a:t>
            </a:r>
            <a:r>
              <a:rPr lang="fr-FR" b="1" dirty="0"/>
              <a:t> </a:t>
            </a:r>
            <a:endParaRPr lang="en-US" sz="2299" b="1" dirty="0">
              <a:solidFill>
                <a:srgbClr val="3C3C50"/>
              </a:solidFill>
              <a:latin typeface="Lato Bold"/>
              <a:ea typeface="Lato Bold"/>
              <a:cs typeface="Lato Bold"/>
              <a:sym typeface="Lato Bold"/>
            </a:endParaRPr>
          </a:p>
        </p:txBody>
      </p:sp>
      <p:sp>
        <p:nvSpPr>
          <p:cNvPr id="31" name="TextBox 48">
            <a:extLst>
              <a:ext uri="{FF2B5EF4-FFF2-40B4-BE49-F238E27FC236}">
                <a16:creationId xmlns:a16="http://schemas.microsoft.com/office/drawing/2014/main" id="{6CFB9232-6EF4-9FC9-4E79-3DD0152820BF}"/>
              </a:ext>
            </a:extLst>
          </p:cNvPr>
          <p:cNvSpPr txBox="1"/>
          <p:nvPr/>
        </p:nvSpPr>
        <p:spPr>
          <a:xfrm>
            <a:off x="11701668" y="4003590"/>
            <a:ext cx="2572348" cy="377796"/>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3219"/>
              </a:lnSpc>
            </a:pPr>
            <a:r>
              <a:rPr lang="fr-FR" sz="2400" b="1" dirty="0">
                <a:latin typeface="Arial MT"/>
              </a:rPr>
              <a:t>PERFORMANCE</a:t>
            </a:r>
            <a:r>
              <a:rPr lang="fr-FR" b="1" dirty="0"/>
              <a:t> </a:t>
            </a:r>
            <a:endParaRPr lang="en-US" sz="2299" b="1" dirty="0">
              <a:solidFill>
                <a:srgbClr val="3C3C50"/>
              </a:solidFill>
              <a:latin typeface="Lato Bold"/>
              <a:ea typeface="Lato Bold"/>
              <a:cs typeface="Lato Bold"/>
              <a:sym typeface="Lato Bold"/>
            </a:endParaRPr>
          </a:p>
        </p:txBody>
      </p:sp>
      <p:sp>
        <p:nvSpPr>
          <p:cNvPr id="32" name="TextBox 49">
            <a:extLst>
              <a:ext uri="{FF2B5EF4-FFF2-40B4-BE49-F238E27FC236}">
                <a16:creationId xmlns:a16="http://schemas.microsoft.com/office/drawing/2014/main" id="{210E757D-7AB0-919A-432C-FFFF2D15F702}"/>
              </a:ext>
            </a:extLst>
          </p:cNvPr>
          <p:cNvSpPr txBox="1"/>
          <p:nvPr/>
        </p:nvSpPr>
        <p:spPr>
          <a:xfrm>
            <a:off x="11712647" y="6334913"/>
            <a:ext cx="2572348" cy="787331"/>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219"/>
              </a:lnSpc>
            </a:pPr>
            <a:r>
              <a:rPr lang="fr-FR" sz="2400" b="1" dirty="0">
                <a:latin typeface="Arial MT"/>
              </a:rPr>
              <a:t>MAINTENANCE ET ÉVOLUTIVITÉ </a:t>
            </a:r>
            <a:endParaRPr lang="en-US" sz="2299" b="1" dirty="0">
              <a:solidFill>
                <a:srgbClr val="3C3C50"/>
              </a:solidFill>
              <a:latin typeface="Lato Bold"/>
              <a:ea typeface="Lato Bold"/>
              <a:cs typeface="Lato Bold"/>
              <a:sym typeface="Lato Bold"/>
            </a:endParaRPr>
          </a:p>
        </p:txBody>
      </p:sp>
    </p:spTree>
    <p:extLst>
      <p:ext uri="{BB962C8B-B14F-4D97-AF65-F5344CB8AC3E}">
        <p14:creationId xmlns:p14="http://schemas.microsoft.com/office/powerpoint/2010/main" val="421093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 name="object 20"/>
          <p:cNvGrpSpPr/>
          <p:nvPr/>
        </p:nvGrpSpPr>
        <p:grpSpPr>
          <a:xfrm>
            <a:off x="262800" y="367200"/>
            <a:ext cx="17683200" cy="813600"/>
            <a:chOff x="298875" y="396945"/>
            <a:chExt cx="17689830" cy="1263650"/>
          </a:xfrm>
        </p:grpSpPr>
        <p:sp>
          <p:nvSpPr>
            <p:cNvPr id="21" name="object 21"/>
            <p:cNvSpPr/>
            <p:nvPr/>
          </p:nvSpPr>
          <p:spPr>
            <a:xfrm>
              <a:off x="4775771"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3"/>
                  </a:lnTo>
                  <a:lnTo>
                    <a:pt x="4511127" y="632266"/>
                  </a:lnTo>
                  <a:lnTo>
                    <a:pt x="3740226" y="1263510"/>
                  </a:lnTo>
                  <a:close/>
                </a:path>
              </a:pathLst>
            </a:custGeom>
            <a:solidFill>
              <a:schemeClr val="bg2">
                <a:lumMod val="90000"/>
              </a:schemeClr>
            </a:solidFill>
          </p:spPr>
          <p:txBody>
            <a:bodyPr wrap="square" lIns="0" tIns="0" rIns="0" bIns="0" rtlCol="0"/>
            <a:lstStyle/>
            <a:p>
              <a:endParaRPr/>
            </a:p>
          </p:txBody>
        </p:sp>
        <p:sp>
          <p:nvSpPr>
            <p:cNvPr id="22" name="object 22"/>
            <p:cNvSpPr/>
            <p:nvPr/>
          </p:nvSpPr>
          <p:spPr>
            <a:xfrm>
              <a:off x="298869" y="396950"/>
              <a:ext cx="17689830" cy="1263650"/>
            </a:xfrm>
            <a:custGeom>
              <a:avLst/>
              <a:gdLst/>
              <a:ahLst/>
              <a:cxnLst/>
              <a:rect l="l" t="t" r="r" b="b"/>
              <a:pathLst>
                <a:path w="17689830" h="1263650">
                  <a:moveTo>
                    <a:pt x="4511129" y="631240"/>
                  </a:moveTo>
                  <a:lnTo>
                    <a:pt x="3740226" y="0"/>
                  </a:lnTo>
                  <a:lnTo>
                    <a:pt x="0" y="0"/>
                  </a:lnTo>
                  <a:lnTo>
                    <a:pt x="771525" y="631761"/>
                  </a:lnTo>
                  <a:lnTo>
                    <a:pt x="0" y="1263510"/>
                  </a:lnTo>
                  <a:lnTo>
                    <a:pt x="3740226" y="1263510"/>
                  </a:lnTo>
                  <a:lnTo>
                    <a:pt x="4511129" y="632269"/>
                  </a:lnTo>
                  <a:lnTo>
                    <a:pt x="4511129" y="631240"/>
                  </a:lnTo>
                  <a:close/>
                </a:path>
                <a:path w="17689830" h="1263650">
                  <a:moveTo>
                    <a:pt x="13446646" y="631240"/>
                  </a:moveTo>
                  <a:lnTo>
                    <a:pt x="12675756" y="0"/>
                  </a:lnTo>
                  <a:lnTo>
                    <a:pt x="8935529" y="0"/>
                  </a:lnTo>
                  <a:lnTo>
                    <a:pt x="9707054" y="631761"/>
                  </a:lnTo>
                  <a:lnTo>
                    <a:pt x="8935529" y="1263510"/>
                  </a:lnTo>
                  <a:lnTo>
                    <a:pt x="12675756" y="1263510"/>
                  </a:lnTo>
                  <a:lnTo>
                    <a:pt x="13446646" y="632269"/>
                  </a:lnTo>
                  <a:lnTo>
                    <a:pt x="13446646" y="631240"/>
                  </a:lnTo>
                  <a:close/>
                </a:path>
                <a:path w="17689830" h="1263650">
                  <a:moveTo>
                    <a:pt x="17689627" y="631240"/>
                  </a:moveTo>
                  <a:lnTo>
                    <a:pt x="16918724" y="0"/>
                  </a:lnTo>
                  <a:lnTo>
                    <a:pt x="13178498" y="0"/>
                  </a:lnTo>
                  <a:lnTo>
                    <a:pt x="13950023" y="631761"/>
                  </a:lnTo>
                  <a:lnTo>
                    <a:pt x="13178498" y="1263510"/>
                  </a:lnTo>
                  <a:lnTo>
                    <a:pt x="16918724" y="1263510"/>
                  </a:lnTo>
                  <a:lnTo>
                    <a:pt x="17689627" y="632269"/>
                  </a:lnTo>
                  <a:lnTo>
                    <a:pt x="17689627" y="631240"/>
                  </a:lnTo>
                  <a:close/>
                </a:path>
              </a:pathLst>
            </a:custGeom>
            <a:solidFill>
              <a:schemeClr val="bg2">
                <a:lumMod val="75000"/>
              </a:schemeClr>
            </a:solidFill>
          </p:spPr>
          <p:txBody>
            <a:bodyPr wrap="square" lIns="0" tIns="0" rIns="0" bIns="0" rtlCol="0"/>
            <a:lstStyle/>
            <a:p>
              <a:endParaRPr/>
            </a:p>
          </p:txBody>
        </p:sp>
      </p:grpSp>
      <p:sp>
        <p:nvSpPr>
          <p:cNvPr id="2" name="object 9">
            <a:extLst>
              <a:ext uri="{FF2B5EF4-FFF2-40B4-BE49-F238E27FC236}">
                <a16:creationId xmlns:a16="http://schemas.microsoft.com/office/drawing/2014/main" id="{AF4F884A-EEB4-92C6-F6D0-90D6AF958A66}"/>
              </a:ext>
            </a:extLst>
          </p:cNvPr>
          <p:cNvSpPr txBox="1"/>
          <p:nvPr/>
        </p:nvSpPr>
        <p:spPr>
          <a:xfrm>
            <a:off x="5603200" y="509677"/>
            <a:ext cx="2832735" cy="412934"/>
          </a:xfrm>
          <a:prstGeom prst="rect">
            <a:avLst/>
          </a:prstGeom>
        </p:spPr>
        <p:txBody>
          <a:bodyPr vert="horz" wrap="square" lIns="0" tIns="12700" rIns="0" bIns="0" rtlCol="0">
            <a:spAutoFit/>
          </a:bodyPr>
          <a:lstStyle/>
          <a:p>
            <a:pPr marL="12700" algn="ctr">
              <a:lnSpc>
                <a:spcPct val="100000"/>
              </a:lnSpc>
              <a:spcBef>
                <a:spcPts val="100"/>
              </a:spcBef>
            </a:pPr>
            <a:r>
              <a:rPr lang="fr-FR" sz="2600" b="1" dirty="0">
                <a:solidFill>
                  <a:schemeClr val="bg2">
                    <a:lumMod val="25000"/>
                  </a:schemeClr>
                </a:solidFill>
                <a:latin typeface="Agency FB" panose="020B0503020202020204" pitchFamily="34" charset="0"/>
                <a:cs typeface="Arial"/>
              </a:rPr>
              <a:t>Architecture de l’ Agent</a:t>
            </a:r>
            <a:endParaRPr sz="2600" b="1" dirty="0">
              <a:solidFill>
                <a:schemeClr val="bg2">
                  <a:lumMod val="25000"/>
                </a:schemeClr>
              </a:solidFill>
              <a:latin typeface="Agency FB" panose="020B0503020202020204" pitchFamily="34" charset="0"/>
              <a:cs typeface="Arial"/>
            </a:endParaRPr>
          </a:p>
        </p:txBody>
      </p:sp>
      <p:sp>
        <p:nvSpPr>
          <p:cNvPr id="3" name="object 10">
            <a:extLst>
              <a:ext uri="{FF2B5EF4-FFF2-40B4-BE49-F238E27FC236}">
                <a16:creationId xmlns:a16="http://schemas.microsoft.com/office/drawing/2014/main" id="{A72CABDB-3EAB-F1F3-AEF4-5A57ED69C90C}"/>
              </a:ext>
            </a:extLst>
          </p:cNvPr>
          <p:cNvSpPr txBox="1"/>
          <p:nvPr/>
        </p:nvSpPr>
        <p:spPr>
          <a:xfrm>
            <a:off x="9852066" y="469218"/>
            <a:ext cx="3217544" cy="426655"/>
          </a:xfrm>
          <a:prstGeom prst="rect">
            <a:avLst/>
          </a:prstGeom>
        </p:spPr>
        <p:txBody>
          <a:bodyPr vert="horz" wrap="square" lIns="0" tIns="12700" rIns="0" bIns="0" rtlCol="0">
            <a:spAutoFit/>
          </a:bodyPr>
          <a:lstStyle/>
          <a:p>
            <a:pPr marL="981710" marR="5080" indent="-969644" algn="ctr">
              <a:lnSpc>
                <a:spcPct val="115399"/>
              </a:lnSpc>
              <a:spcBef>
                <a:spcPts val="100"/>
              </a:spcBef>
            </a:pPr>
            <a:r>
              <a:rPr lang="fr-FR" sz="2600" b="1" spc="-10" dirty="0">
                <a:solidFill>
                  <a:schemeClr val="bg2">
                    <a:lumMod val="25000"/>
                  </a:schemeClr>
                </a:solidFill>
                <a:latin typeface="Agency FB" panose="020B0503020202020204" pitchFamily="34" charset="0"/>
                <a:cs typeface="Arial"/>
              </a:rPr>
              <a:t>Environnement</a:t>
            </a:r>
            <a:r>
              <a:rPr lang="fr-FR" sz="2600" b="1" spc="-125" dirty="0">
                <a:solidFill>
                  <a:schemeClr val="bg2">
                    <a:lumMod val="25000"/>
                  </a:schemeClr>
                </a:solidFill>
                <a:latin typeface="Agency FB" panose="020B0503020202020204" pitchFamily="34" charset="0"/>
                <a:cs typeface="Arial"/>
              </a:rPr>
              <a:t> </a:t>
            </a:r>
            <a:r>
              <a:rPr lang="fr-FR" sz="2600" b="1" spc="-25" dirty="0">
                <a:solidFill>
                  <a:schemeClr val="bg2">
                    <a:lumMod val="25000"/>
                  </a:schemeClr>
                </a:solidFill>
                <a:latin typeface="Agency FB" panose="020B0503020202020204" pitchFamily="34" charset="0"/>
                <a:cs typeface="Arial"/>
              </a:rPr>
              <a:t>du </a:t>
            </a:r>
            <a:r>
              <a:rPr lang="fr-FR" sz="2600" b="1" spc="-10" dirty="0">
                <a:solidFill>
                  <a:schemeClr val="bg2">
                    <a:lumMod val="25000"/>
                  </a:schemeClr>
                </a:solidFill>
                <a:latin typeface="Agency FB" panose="020B0503020202020204" pitchFamily="34" charset="0"/>
                <a:cs typeface="Arial"/>
              </a:rPr>
              <a:t>travail</a:t>
            </a:r>
            <a:endParaRPr lang="fr-FR" sz="2600" b="1" dirty="0">
              <a:solidFill>
                <a:schemeClr val="bg2">
                  <a:lumMod val="25000"/>
                </a:schemeClr>
              </a:solidFill>
              <a:latin typeface="Agency FB" panose="020B0503020202020204" pitchFamily="34" charset="0"/>
              <a:cs typeface="Arial"/>
            </a:endParaRPr>
          </a:p>
        </p:txBody>
      </p:sp>
      <p:sp>
        <p:nvSpPr>
          <p:cNvPr id="4" name="object 11">
            <a:extLst>
              <a:ext uri="{FF2B5EF4-FFF2-40B4-BE49-F238E27FC236}">
                <a16:creationId xmlns:a16="http://schemas.microsoft.com/office/drawing/2014/main" id="{2F6CC5B5-D570-6FC8-F27E-3276E5D50CF9}"/>
              </a:ext>
            </a:extLst>
          </p:cNvPr>
          <p:cNvSpPr txBox="1"/>
          <p:nvPr/>
        </p:nvSpPr>
        <p:spPr>
          <a:xfrm>
            <a:off x="14362881" y="515693"/>
            <a:ext cx="3217545" cy="433837"/>
          </a:xfrm>
          <a:prstGeom prst="rect">
            <a:avLst/>
          </a:prstGeom>
        </p:spPr>
        <p:txBody>
          <a:bodyPr vert="horz" wrap="square" lIns="0" tIns="12700" rIns="0" bIns="0" rtlCol="0">
            <a:spAutoFit/>
          </a:bodyPr>
          <a:lstStyle/>
          <a:p>
            <a:pPr marL="12700" marR="5080" indent="274320">
              <a:lnSpc>
                <a:spcPct val="115399"/>
              </a:lnSpc>
              <a:spcBef>
                <a:spcPts val="100"/>
              </a:spcBef>
            </a:pPr>
            <a:r>
              <a:rPr lang="fr-FR" sz="2600" b="1" dirty="0">
                <a:solidFill>
                  <a:schemeClr val="bg2">
                    <a:lumMod val="25000"/>
                  </a:schemeClr>
                </a:solidFill>
                <a:latin typeface="Agency FB" panose="020B0503020202020204" pitchFamily="34" charset="0"/>
                <a:cs typeface="Arial"/>
              </a:rPr>
              <a:t>Démonstration</a:t>
            </a:r>
            <a:endParaRPr sz="2600" dirty="0">
              <a:solidFill>
                <a:schemeClr val="bg2">
                  <a:lumMod val="25000"/>
                </a:schemeClr>
              </a:solidFill>
              <a:latin typeface="Agency FB" panose="020B0503020202020204" pitchFamily="34" charset="0"/>
              <a:cs typeface="Arial"/>
            </a:endParaRPr>
          </a:p>
        </p:txBody>
      </p:sp>
      <p:sp>
        <p:nvSpPr>
          <p:cNvPr id="5" name="ZoneTexte 4">
            <a:extLst>
              <a:ext uri="{FF2B5EF4-FFF2-40B4-BE49-F238E27FC236}">
                <a16:creationId xmlns:a16="http://schemas.microsoft.com/office/drawing/2014/main" id="{ABA9AF0B-8E55-9FD1-D38E-C5C7001E7C75}"/>
              </a:ext>
            </a:extLst>
          </p:cNvPr>
          <p:cNvSpPr txBox="1"/>
          <p:nvPr/>
        </p:nvSpPr>
        <p:spPr>
          <a:xfrm>
            <a:off x="711585" y="496697"/>
            <a:ext cx="3657600" cy="492443"/>
          </a:xfrm>
          <a:prstGeom prst="rect">
            <a:avLst/>
          </a:prstGeom>
          <a:noFill/>
        </p:spPr>
        <p:txBody>
          <a:bodyPr wrap="square">
            <a:spAutoFit/>
          </a:bodyPr>
          <a:lstStyle/>
          <a:p>
            <a:pPr algn="ctr"/>
            <a:r>
              <a:rPr lang="fr-FR" sz="2600" b="1" i="0" u="none" strike="noStrike" dirty="0">
                <a:solidFill>
                  <a:schemeClr val="bg2">
                    <a:lumMod val="25000"/>
                  </a:schemeClr>
                </a:solidFill>
                <a:effectLst/>
                <a:latin typeface="Agency FB" panose="020B0503020202020204" pitchFamily="34" charset="0"/>
              </a:rPr>
              <a:t>Spécification des besoins</a:t>
            </a:r>
            <a:endParaRPr lang="fr-FR" sz="2600" b="1" dirty="0">
              <a:solidFill>
                <a:schemeClr val="bg2">
                  <a:lumMod val="25000"/>
                </a:schemeClr>
              </a:solidFill>
              <a:latin typeface="Agency FB" panose="020B0503020202020204" pitchFamily="34" charset="0"/>
            </a:endParaRPr>
          </a:p>
        </p:txBody>
      </p:sp>
      <p:sp>
        <p:nvSpPr>
          <p:cNvPr id="6" name="Google Shape;2137;p41">
            <a:extLst>
              <a:ext uri="{FF2B5EF4-FFF2-40B4-BE49-F238E27FC236}">
                <a16:creationId xmlns:a16="http://schemas.microsoft.com/office/drawing/2014/main" id="{7A5AE69E-AD81-B7D5-7780-8D24BCC8BC5A}"/>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grpSp>
        <p:nvGrpSpPr>
          <p:cNvPr id="9" name="Group 2">
            <a:extLst>
              <a:ext uri="{FF2B5EF4-FFF2-40B4-BE49-F238E27FC236}">
                <a16:creationId xmlns:a16="http://schemas.microsoft.com/office/drawing/2014/main" id="{9946CC3A-E249-00DC-DB1A-D5675B0C55C9}"/>
              </a:ext>
            </a:extLst>
          </p:cNvPr>
          <p:cNvGrpSpPr/>
          <p:nvPr/>
        </p:nvGrpSpPr>
        <p:grpSpPr>
          <a:xfrm>
            <a:off x="7239000" y="2697809"/>
            <a:ext cx="5034606" cy="1330141"/>
            <a:chOff x="0" y="-28575"/>
            <a:chExt cx="1325987" cy="350325"/>
          </a:xfrm>
        </p:grpSpPr>
        <p:sp>
          <p:nvSpPr>
            <p:cNvPr id="56" name="Freeform 3">
              <a:extLst>
                <a:ext uri="{FF2B5EF4-FFF2-40B4-BE49-F238E27FC236}">
                  <a16:creationId xmlns:a16="http://schemas.microsoft.com/office/drawing/2014/main" id="{3828A66A-2CF6-2FDB-636A-64787581C7F1}"/>
                </a:ext>
              </a:extLst>
            </p:cNvPr>
            <p:cNvSpPr/>
            <p:nvPr/>
          </p:nvSpPr>
          <p:spPr>
            <a:xfrm>
              <a:off x="0" y="0"/>
              <a:ext cx="1325987" cy="321750"/>
            </a:xfrm>
            <a:custGeom>
              <a:avLst/>
              <a:gdLst/>
              <a:ahLst/>
              <a:cxnLst/>
              <a:rect l="l" t="t" r="r" b="b"/>
              <a:pathLst>
                <a:path w="1325987" h="321750">
                  <a:moveTo>
                    <a:pt x="33830" y="0"/>
                  </a:moveTo>
                  <a:lnTo>
                    <a:pt x="1292156" y="0"/>
                  </a:lnTo>
                  <a:cubicBezTo>
                    <a:pt x="1310840" y="0"/>
                    <a:pt x="1325987" y="15146"/>
                    <a:pt x="1325987" y="33830"/>
                  </a:cubicBezTo>
                  <a:lnTo>
                    <a:pt x="1325987" y="287920"/>
                  </a:lnTo>
                  <a:cubicBezTo>
                    <a:pt x="1325987" y="306604"/>
                    <a:pt x="1310840" y="321750"/>
                    <a:pt x="1292156" y="321750"/>
                  </a:cubicBezTo>
                  <a:lnTo>
                    <a:pt x="33830" y="321750"/>
                  </a:lnTo>
                  <a:cubicBezTo>
                    <a:pt x="15146" y="321750"/>
                    <a:pt x="0" y="306604"/>
                    <a:pt x="0" y="287920"/>
                  </a:cubicBezTo>
                  <a:lnTo>
                    <a:pt x="0" y="33830"/>
                  </a:lnTo>
                  <a:cubicBezTo>
                    <a:pt x="0" y="15146"/>
                    <a:pt x="15146" y="0"/>
                    <a:pt x="33830" y="0"/>
                  </a:cubicBezTo>
                  <a:close/>
                </a:path>
              </a:pathLst>
            </a:custGeom>
            <a:solidFill>
              <a:srgbClr val="E9CE7A"/>
            </a:solidFill>
          </p:spPr>
          <p:txBody>
            <a:bodyPr/>
            <a:lstStyle/>
            <a:p>
              <a:endParaRPr lang="fr-FR"/>
            </a:p>
          </p:txBody>
        </p:sp>
        <p:sp>
          <p:nvSpPr>
            <p:cNvPr id="57" name="TextBox 4">
              <a:extLst>
                <a:ext uri="{FF2B5EF4-FFF2-40B4-BE49-F238E27FC236}">
                  <a16:creationId xmlns:a16="http://schemas.microsoft.com/office/drawing/2014/main" id="{B9B99A3B-9475-C32B-1F6A-00959985DDEB}"/>
                </a:ext>
              </a:extLst>
            </p:cNvPr>
            <p:cNvSpPr txBox="1"/>
            <p:nvPr/>
          </p:nvSpPr>
          <p:spPr>
            <a:xfrm>
              <a:off x="0" y="-28575"/>
              <a:ext cx="1325987" cy="350325"/>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380"/>
                </a:lnSpc>
                <a:spcBef>
                  <a:spcPct val="0"/>
                </a:spcBef>
              </a:pPr>
              <a:r>
                <a:rPr lang="en-US" sz="1700" b="1">
                  <a:solidFill>
                    <a:srgbClr val="000000"/>
                  </a:solidFill>
                  <a:latin typeface="Canva Sans Bold"/>
                  <a:ea typeface="Canva Sans Bold"/>
                  <a:cs typeface="Canva Sans Bold"/>
                  <a:sym typeface="Canva Sans Bold"/>
                </a:rPr>
                <a:t>AGENT ORCHESTRATEUR</a:t>
              </a:r>
            </a:p>
          </p:txBody>
        </p:sp>
      </p:grpSp>
      <p:grpSp>
        <p:nvGrpSpPr>
          <p:cNvPr id="10" name="Group 5">
            <a:extLst>
              <a:ext uri="{FF2B5EF4-FFF2-40B4-BE49-F238E27FC236}">
                <a16:creationId xmlns:a16="http://schemas.microsoft.com/office/drawing/2014/main" id="{B6DF2D57-B31A-F93A-3660-1B70F7C0FBF5}"/>
              </a:ext>
            </a:extLst>
          </p:cNvPr>
          <p:cNvGrpSpPr/>
          <p:nvPr/>
        </p:nvGrpSpPr>
        <p:grpSpPr>
          <a:xfrm>
            <a:off x="11480950" y="6865881"/>
            <a:ext cx="1048400" cy="1048400"/>
            <a:chOff x="0" y="0"/>
            <a:chExt cx="812800" cy="812800"/>
          </a:xfrm>
        </p:grpSpPr>
        <p:sp>
          <p:nvSpPr>
            <p:cNvPr id="54" name="Freeform 6">
              <a:extLst>
                <a:ext uri="{FF2B5EF4-FFF2-40B4-BE49-F238E27FC236}">
                  <a16:creationId xmlns:a16="http://schemas.microsoft.com/office/drawing/2014/main" id="{92D22CF8-8890-A402-F5E0-B383621F99C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E7A"/>
            </a:solidFill>
          </p:spPr>
          <p:txBody>
            <a:bodyPr/>
            <a:lstStyle/>
            <a:p>
              <a:endParaRPr lang="fr-FR"/>
            </a:p>
          </p:txBody>
        </p:sp>
        <p:sp>
          <p:nvSpPr>
            <p:cNvPr id="55" name="TextBox 7">
              <a:extLst>
                <a:ext uri="{FF2B5EF4-FFF2-40B4-BE49-F238E27FC236}">
                  <a16:creationId xmlns:a16="http://schemas.microsoft.com/office/drawing/2014/main" id="{16507207-C365-0A20-24E1-EB2CA0EA5AC8}"/>
                </a:ext>
              </a:extLst>
            </p:cNvPr>
            <p:cNvSpPr txBox="1"/>
            <p:nvPr/>
          </p:nvSpPr>
          <p:spPr>
            <a:xfrm>
              <a:off x="76200" y="38100"/>
              <a:ext cx="660400" cy="6985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1" name="Group 8">
            <a:extLst>
              <a:ext uri="{FF2B5EF4-FFF2-40B4-BE49-F238E27FC236}">
                <a16:creationId xmlns:a16="http://schemas.microsoft.com/office/drawing/2014/main" id="{E901AFF5-8D75-86B0-20CF-0C6E9EC8D37B}"/>
              </a:ext>
            </a:extLst>
          </p:cNvPr>
          <p:cNvGrpSpPr/>
          <p:nvPr/>
        </p:nvGrpSpPr>
        <p:grpSpPr>
          <a:xfrm>
            <a:off x="12813072" y="6865881"/>
            <a:ext cx="1048400" cy="1048400"/>
            <a:chOff x="0" y="0"/>
            <a:chExt cx="812800" cy="812800"/>
          </a:xfrm>
        </p:grpSpPr>
        <p:sp>
          <p:nvSpPr>
            <p:cNvPr id="52" name="Freeform 9">
              <a:extLst>
                <a:ext uri="{FF2B5EF4-FFF2-40B4-BE49-F238E27FC236}">
                  <a16:creationId xmlns:a16="http://schemas.microsoft.com/office/drawing/2014/main" id="{0085C46C-7689-F46A-9444-D57838698CE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E7A"/>
            </a:solidFill>
          </p:spPr>
          <p:txBody>
            <a:bodyPr/>
            <a:lstStyle/>
            <a:p>
              <a:endParaRPr lang="fr-FR"/>
            </a:p>
          </p:txBody>
        </p:sp>
        <p:sp>
          <p:nvSpPr>
            <p:cNvPr id="53" name="TextBox 10">
              <a:extLst>
                <a:ext uri="{FF2B5EF4-FFF2-40B4-BE49-F238E27FC236}">
                  <a16:creationId xmlns:a16="http://schemas.microsoft.com/office/drawing/2014/main" id="{706844A8-E179-48DD-C621-A5C54D1D9B62}"/>
                </a:ext>
              </a:extLst>
            </p:cNvPr>
            <p:cNvSpPr txBox="1"/>
            <p:nvPr/>
          </p:nvSpPr>
          <p:spPr>
            <a:xfrm>
              <a:off x="76200" y="38100"/>
              <a:ext cx="660400" cy="6985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2" name="Group 11">
            <a:extLst>
              <a:ext uri="{FF2B5EF4-FFF2-40B4-BE49-F238E27FC236}">
                <a16:creationId xmlns:a16="http://schemas.microsoft.com/office/drawing/2014/main" id="{803215D5-6CE8-FC9E-1B49-C8B57293DE44}"/>
              </a:ext>
            </a:extLst>
          </p:cNvPr>
          <p:cNvGrpSpPr/>
          <p:nvPr/>
        </p:nvGrpSpPr>
        <p:grpSpPr>
          <a:xfrm>
            <a:off x="14147221" y="6865881"/>
            <a:ext cx="1048400" cy="1048400"/>
            <a:chOff x="0" y="0"/>
            <a:chExt cx="812800" cy="812800"/>
          </a:xfrm>
        </p:grpSpPr>
        <p:sp>
          <p:nvSpPr>
            <p:cNvPr id="50" name="Freeform 12">
              <a:extLst>
                <a:ext uri="{FF2B5EF4-FFF2-40B4-BE49-F238E27FC236}">
                  <a16:creationId xmlns:a16="http://schemas.microsoft.com/office/drawing/2014/main" id="{3A96310D-1AA9-C8FD-AE45-11024577B89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E7A"/>
            </a:solidFill>
          </p:spPr>
          <p:txBody>
            <a:bodyPr/>
            <a:lstStyle/>
            <a:p>
              <a:endParaRPr lang="fr-FR"/>
            </a:p>
          </p:txBody>
        </p:sp>
        <p:sp>
          <p:nvSpPr>
            <p:cNvPr id="51" name="TextBox 13">
              <a:extLst>
                <a:ext uri="{FF2B5EF4-FFF2-40B4-BE49-F238E27FC236}">
                  <a16:creationId xmlns:a16="http://schemas.microsoft.com/office/drawing/2014/main" id="{D47243AB-200B-A1DF-ADF3-3BD9D119ED77}"/>
                </a:ext>
              </a:extLst>
            </p:cNvPr>
            <p:cNvSpPr txBox="1"/>
            <p:nvPr/>
          </p:nvSpPr>
          <p:spPr>
            <a:xfrm>
              <a:off x="76200" y="38100"/>
              <a:ext cx="660400" cy="6985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3" name="Group 14">
            <a:extLst>
              <a:ext uri="{FF2B5EF4-FFF2-40B4-BE49-F238E27FC236}">
                <a16:creationId xmlns:a16="http://schemas.microsoft.com/office/drawing/2014/main" id="{128C143A-BBD3-8927-66DD-4B44B597EE00}"/>
              </a:ext>
            </a:extLst>
          </p:cNvPr>
          <p:cNvGrpSpPr/>
          <p:nvPr/>
        </p:nvGrpSpPr>
        <p:grpSpPr>
          <a:xfrm>
            <a:off x="6314952" y="6865881"/>
            <a:ext cx="1048400" cy="1048400"/>
            <a:chOff x="0" y="0"/>
            <a:chExt cx="812800" cy="812800"/>
          </a:xfrm>
        </p:grpSpPr>
        <p:sp>
          <p:nvSpPr>
            <p:cNvPr id="48" name="Freeform 15">
              <a:extLst>
                <a:ext uri="{FF2B5EF4-FFF2-40B4-BE49-F238E27FC236}">
                  <a16:creationId xmlns:a16="http://schemas.microsoft.com/office/drawing/2014/main" id="{1E84B3E0-A98F-64C0-3239-0813C5C9D6C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3A74AC"/>
              </a:solidFill>
              <a:prstDash val="solid"/>
              <a:miter/>
            </a:ln>
          </p:spPr>
          <p:txBody>
            <a:bodyPr/>
            <a:lstStyle/>
            <a:p>
              <a:endParaRPr lang="fr-FR"/>
            </a:p>
          </p:txBody>
        </p:sp>
        <p:sp>
          <p:nvSpPr>
            <p:cNvPr id="49" name="TextBox 16">
              <a:extLst>
                <a:ext uri="{FF2B5EF4-FFF2-40B4-BE49-F238E27FC236}">
                  <a16:creationId xmlns:a16="http://schemas.microsoft.com/office/drawing/2014/main" id="{DA2B08F7-63A7-129A-6BE5-500EABC23749}"/>
                </a:ext>
              </a:extLst>
            </p:cNvPr>
            <p:cNvSpPr txBox="1"/>
            <p:nvPr/>
          </p:nvSpPr>
          <p:spPr>
            <a:xfrm>
              <a:off x="76200" y="38100"/>
              <a:ext cx="660400" cy="6985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4" name="Group 17">
            <a:extLst>
              <a:ext uri="{FF2B5EF4-FFF2-40B4-BE49-F238E27FC236}">
                <a16:creationId xmlns:a16="http://schemas.microsoft.com/office/drawing/2014/main" id="{E85F70F3-05EC-9C49-C193-AEFD40E5F277}"/>
              </a:ext>
            </a:extLst>
          </p:cNvPr>
          <p:cNvGrpSpPr/>
          <p:nvPr/>
        </p:nvGrpSpPr>
        <p:grpSpPr>
          <a:xfrm>
            <a:off x="2978933" y="2728182"/>
            <a:ext cx="1087353" cy="1240468"/>
            <a:chOff x="0" y="-38100"/>
            <a:chExt cx="301371" cy="343916"/>
          </a:xfrm>
        </p:grpSpPr>
        <p:sp>
          <p:nvSpPr>
            <p:cNvPr id="46" name="Freeform 18">
              <a:extLst>
                <a:ext uri="{FF2B5EF4-FFF2-40B4-BE49-F238E27FC236}">
                  <a16:creationId xmlns:a16="http://schemas.microsoft.com/office/drawing/2014/main" id="{F5A32476-D893-8684-6525-F899689F3827}"/>
                </a:ext>
              </a:extLst>
            </p:cNvPr>
            <p:cNvSpPr/>
            <p:nvPr/>
          </p:nvSpPr>
          <p:spPr>
            <a:xfrm>
              <a:off x="0" y="0"/>
              <a:ext cx="301371" cy="305816"/>
            </a:xfrm>
            <a:custGeom>
              <a:avLst/>
              <a:gdLst/>
              <a:ahLst/>
              <a:cxnLst/>
              <a:rect l="l" t="t" r="r" b="b"/>
              <a:pathLst>
                <a:path w="301371" h="305816">
                  <a:moveTo>
                    <a:pt x="301371" y="49840"/>
                  </a:moveTo>
                  <a:lnTo>
                    <a:pt x="301371" y="255976"/>
                  </a:lnTo>
                  <a:cubicBezTo>
                    <a:pt x="301371" y="283502"/>
                    <a:pt x="279057" y="305816"/>
                    <a:pt x="251531" y="305816"/>
                  </a:cubicBezTo>
                  <a:lnTo>
                    <a:pt x="49840" y="305816"/>
                  </a:lnTo>
                  <a:cubicBezTo>
                    <a:pt x="36621" y="305816"/>
                    <a:pt x="23945" y="300565"/>
                    <a:pt x="14598" y="291218"/>
                  </a:cubicBezTo>
                  <a:cubicBezTo>
                    <a:pt x="5251" y="281871"/>
                    <a:pt x="0" y="269195"/>
                    <a:pt x="0" y="255976"/>
                  </a:cubicBezTo>
                  <a:lnTo>
                    <a:pt x="0" y="49840"/>
                  </a:lnTo>
                  <a:cubicBezTo>
                    <a:pt x="0" y="22314"/>
                    <a:pt x="22314" y="0"/>
                    <a:pt x="49840" y="0"/>
                  </a:cubicBezTo>
                  <a:lnTo>
                    <a:pt x="251531" y="0"/>
                  </a:lnTo>
                  <a:cubicBezTo>
                    <a:pt x="279057" y="0"/>
                    <a:pt x="301371" y="22314"/>
                    <a:pt x="301371" y="49840"/>
                  </a:cubicBezTo>
                  <a:close/>
                </a:path>
              </a:pathLst>
            </a:custGeom>
            <a:solidFill>
              <a:srgbClr val="000000">
                <a:alpha val="0"/>
              </a:srgbClr>
            </a:solidFill>
            <a:ln w="9525" cap="sq">
              <a:solidFill>
                <a:srgbClr val="3A74AC"/>
              </a:solidFill>
              <a:prstDash val="solid"/>
              <a:miter/>
            </a:ln>
          </p:spPr>
          <p:txBody>
            <a:bodyPr/>
            <a:lstStyle/>
            <a:p>
              <a:endParaRPr lang="fr-FR"/>
            </a:p>
          </p:txBody>
        </p:sp>
        <p:sp>
          <p:nvSpPr>
            <p:cNvPr id="47" name="TextBox 19">
              <a:extLst>
                <a:ext uri="{FF2B5EF4-FFF2-40B4-BE49-F238E27FC236}">
                  <a16:creationId xmlns:a16="http://schemas.microsoft.com/office/drawing/2014/main" id="{51A1F65A-2D26-8903-CD19-8DA812AFB6A2}"/>
                </a:ext>
              </a:extLst>
            </p:cNvPr>
            <p:cNvSpPr txBox="1"/>
            <p:nvPr/>
          </p:nvSpPr>
          <p:spPr>
            <a:xfrm>
              <a:off x="0" y="-38100"/>
              <a:ext cx="301371" cy="343916"/>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5" name="Group 20">
            <a:extLst>
              <a:ext uri="{FF2B5EF4-FFF2-40B4-BE49-F238E27FC236}">
                <a16:creationId xmlns:a16="http://schemas.microsoft.com/office/drawing/2014/main" id="{517618FF-BC6B-8FAD-8D3C-CDF8CD44D84A}"/>
              </a:ext>
            </a:extLst>
          </p:cNvPr>
          <p:cNvGrpSpPr/>
          <p:nvPr/>
        </p:nvGrpSpPr>
        <p:grpSpPr>
          <a:xfrm>
            <a:off x="4201866" y="6865881"/>
            <a:ext cx="1048400" cy="1048400"/>
            <a:chOff x="0" y="0"/>
            <a:chExt cx="812800" cy="812800"/>
          </a:xfrm>
        </p:grpSpPr>
        <p:sp>
          <p:nvSpPr>
            <p:cNvPr id="44" name="Freeform 21">
              <a:extLst>
                <a:ext uri="{FF2B5EF4-FFF2-40B4-BE49-F238E27FC236}">
                  <a16:creationId xmlns:a16="http://schemas.microsoft.com/office/drawing/2014/main" id="{14A64B6C-D19C-5BBF-14CC-201DD661BDD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3A74AC"/>
              </a:solidFill>
              <a:prstDash val="solid"/>
              <a:miter/>
            </a:ln>
          </p:spPr>
          <p:txBody>
            <a:bodyPr/>
            <a:lstStyle/>
            <a:p>
              <a:endParaRPr lang="fr-FR"/>
            </a:p>
          </p:txBody>
        </p:sp>
        <p:sp>
          <p:nvSpPr>
            <p:cNvPr id="45" name="TextBox 22">
              <a:extLst>
                <a:ext uri="{FF2B5EF4-FFF2-40B4-BE49-F238E27FC236}">
                  <a16:creationId xmlns:a16="http://schemas.microsoft.com/office/drawing/2014/main" id="{4CF22E43-BF7E-B3FB-E6D1-9B25F09B9F9D}"/>
                </a:ext>
              </a:extLst>
            </p:cNvPr>
            <p:cNvSpPr txBox="1"/>
            <p:nvPr/>
          </p:nvSpPr>
          <p:spPr>
            <a:xfrm>
              <a:off x="76200" y="38100"/>
              <a:ext cx="660400" cy="6985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grpSp>
        <p:nvGrpSpPr>
          <p:cNvPr id="16" name="Group 23">
            <a:extLst>
              <a:ext uri="{FF2B5EF4-FFF2-40B4-BE49-F238E27FC236}">
                <a16:creationId xmlns:a16="http://schemas.microsoft.com/office/drawing/2014/main" id="{8449831C-8980-ABBE-B128-7796DFE2B078}"/>
              </a:ext>
            </a:extLst>
          </p:cNvPr>
          <p:cNvGrpSpPr/>
          <p:nvPr/>
        </p:nvGrpSpPr>
        <p:grpSpPr>
          <a:xfrm>
            <a:off x="9135001" y="6865881"/>
            <a:ext cx="1048400" cy="1048400"/>
            <a:chOff x="0" y="0"/>
            <a:chExt cx="812800" cy="812800"/>
          </a:xfrm>
        </p:grpSpPr>
        <p:sp>
          <p:nvSpPr>
            <p:cNvPr id="42" name="Freeform 24">
              <a:extLst>
                <a:ext uri="{FF2B5EF4-FFF2-40B4-BE49-F238E27FC236}">
                  <a16:creationId xmlns:a16="http://schemas.microsoft.com/office/drawing/2014/main" id="{F61093ED-58EA-76A7-A5C2-CC92D1F12A1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3A74AC"/>
              </a:solidFill>
              <a:prstDash val="solid"/>
              <a:miter/>
            </a:ln>
          </p:spPr>
          <p:txBody>
            <a:bodyPr/>
            <a:lstStyle/>
            <a:p>
              <a:endParaRPr lang="fr-FR"/>
            </a:p>
          </p:txBody>
        </p:sp>
        <p:sp>
          <p:nvSpPr>
            <p:cNvPr id="43" name="TextBox 25">
              <a:extLst>
                <a:ext uri="{FF2B5EF4-FFF2-40B4-BE49-F238E27FC236}">
                  <a16:creationId xmlns:a16="http://schemas.microsoft.com/office/drawing/2014/main" id="{A2E96082-755E-F379-9277-1F0856FD0364}"/>
                </a:ext>
              </a:extLst>
            </p:cNvPr>
            <p:cNvSpPr txBox="1"/>
            <p:nvPr/>
          </p:nvSpPr>
          <p:spPr>
            <a:xfrm>
              <a:off x="76200" y="38100"/>
              <a:ext cx="660400" cy="6985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pPr>
              <a:endParaRPr/>
            </a:p>
          </p:txBody>
        </p:sp>
      </p:grpSp>
      <p:sp>
        <p:nvSpPr>
          <p:cNvPr id="17" name="Freeform 26">
            <a:extLst>
              <a:ext uri="{FF2B5EF4-FFF2-40B4-BE49-F238E27FC236}">
                <a16:creationId xmlns:a16="http://schemas.microsoft.com/office/drawing/2014/main" id="{E78B0F78-2080-E955-44DD-D42A13A9A931}"/>
              </a:ext>
            </a:extLst>
          </p:cNvPr>
          <p:cNvSpPr/>
          <p:nvPr/>
        </p:nvSpPr>
        <p:spPr>
          <a:xfrm>
            <a:off x="3148381" y="3044842"/>
            <a:ext cx="748457" cy="692663"/>
          </a:xfrm>
          <a:custGeom>
            <a:avLst/>
            <a:gdLst/>
            <a:ahLst/>
            <a:cxnLst/>
            <a:rect l="l" t="t" r="r" b="b"/>
            <a:pathLst>
              <a:path w="748457" h="692663">
                <a:moveTo>
                  <a:pt x="0" y="0"/>
                </a:moveTo>
                <a:lnTo>
                  <a:pt x="748457" y="0"/>
                </a:lnTo>
                <a:lnTo>
                  <a:pt x="748457" y="692662"/>
                </a:lnTo>
                <a:lnTo>
                  <a:pt x="0" y="6926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18" name="Freeform 27">
            <a:extLst>
              <a:ext uri="{FF2B5EF4-FFF2-40B4-BE49-F238E27FC236}">
                <a16:creationId xmlns:a16="http://schemas.microsoft.com/office/drawing/2014/main" id="{FCB3D8B6-E9B9-62F1-36FB-837A8F416CE2}"/>
              </a:ext>
            </a:extLst>
          </p:cNvPr>
          <p:cNvSpPr/>
          <p:nvPr/>
        </p:nvSpPr>
        <p:spPr>
          <a:xfrm>
            <a:off x="7501351" y="3096751"/>
            <a:ext cx="707659" cy="640753"/>
          </a:xfrm>
          <a:custGeom>
            <a:avLst/>
            <a:gdLst/>
            <a:ahLst/>
            <a:cxnLst/>
            <a:rect l="l" t="t" r="r" b="b"/>
            <a:pathLst>
              <a:path w="707659" h="640753">
                <a:moveTo>
                  <a:pt x="0" y="0"/>
                </a:moveTo>
                <a:lnTo>
                  <a:pt x="707659" y="0"/>
                </a:lnTo>
                <a:lnTo>
                  <a:pt x="707659" y="640753"/>
                </a:lnTo>
                <a:lnTo>
                  <a:pt x="0" y="6407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19" name="Freeform 28">
            <a:extLst>
              <a:ext uri="{FF2B5EF4-FFF2-40B4-BE49-F238E27FC236}">
                <a16:creationId xmlns:a16="http://schemas.microsoft.com/office/drawing/2014/main" id="{A8171475-5E7D-F3A1-1049-D398D3A9D25D}"/>
              </a:ext>
            </a:extLst>
          </p:cNvPr>
          <p:cNvSpPr/>
          <p:nvPr/>
        </p:nvSpPr>
        <p:spPr>
          <a:xfrm>
            <a:off x="11650198" y="7069705"/>
            <a:ext cx="707659" cy="640753"/>
          </a:xfrm>
          <a:custGeom>
            <a:avLst/>
            <a:gdLst/>
            <a:ahLst/>
            <a:cxnLst/>
            <a:rect l="l" t="t" r="r" b="b"/>
            <a:pathLst>
              <a:path w="707659" h="640753">
                <a:moveTo>
                  <a:pt x="0" y="0"/>
                </a:moveTo>
                <a:lnTo>
                  <a:pt x="707660" y="0"/>
                </a:lnTo>
                <a:lnTo>
                  <a:pt x="707660" y="640753"/>
                </a:lnTo>
                <a:lnTo>
                  <a:pt x="0" y="6407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23" name="Freeform 29">
            <a:extLst>
              <a:ext uri="{FF2B5EF4-FFF2-40B4-BE49-F238E27FC236}">
                <a16:creationId xmlns:a16="http://schemas.microsoft.com/office/drawing/2014/main" id="{5C749E08-A5DE-8E0C-9F4F-22C794AB9C2A}"/>
              </a:ext>
            </a:extLst>
          </p:cNvPr>
          <p:cNvSpPr/>
          <p:nvPr/>
        </p:nvSpPr>
        <p:spPr>
          <a:xfrm>
            <a:off x="12983442" y="7069705"/>
            <a:ext cx="707659" cy="640753"/>
          </a:xfrm>
          <a:custGeom>
            <a:avLst/>
            <a:gdLst/>
            <a:ahLst/>
            <a:cxnLst/>
            <a:rect l="l" t="t" r="r" b="b"/>
            <a:pathLst>
              <a:path w="707659" h="640753">
                <a:moveTo>
                  <a:pt x="0" y="0"/>
                </a:moveTo>
                <a:lnTo>
                  <a:pt x="707659" y="0"/>
                </a:lnTo>
                <a:lnTo>
                  <a:pt x="707659" y="640753"/>
                </a:lnTo>
                <a:lnTo>
                  <a:pt x="0" y="6407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24" name="Freeform 30">
            <a:extLst>
              <a:ext uri="{FF2B5EF4-FFF2-40B4-BE49-F238E27FC236}">
                <a16:creationId xmlns:a16="http://schemas.microsoft.com/office/drawing/2014/main" id="{0B311DF5-4ED3-6200-71A1-C7D98A64C8BD}"/>
              </a:ext>
            </a:extLst>
          </p:cNvPr>
          <p:cNvSpPr/>
          <p:nvPr/>
        </p:nvSpPr>
        <p:spPr>
          <a:xfrm>
            <a:off x="14318713" y="7069705"/>
            <a:ext cx="707659" cy="640753"/>
          </a:xfrm>
          <a:custGeom>
            <a:avLst/>
            <a:gdLst/>
            <a:ahLst/>
            <a:cxnLst/>
            <a:rect l="l" t="t" r="r" b="b"/>
            <a:pathLst>
              <a:path w="707659" h="640753">
                <a:moveTo>
                  <a:pt x="0" y="0"/>
                </a:moveTo>
                <a:lnTo>
                  <a:pt x="707660" y="0"/>
                </a:lnTo>
                <a:lnTo>
                  <a:pt x="707660" y="640753"/>
                </a:lnTo>
                <a:lnTo>
                  <a:pt x="0" y="6407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25" name="Freeform 31">
            <a:extLst>
              <a:ext uri="{FF2B5EF4-FFF2-40B4-BE49-F238E27FC236}">
                <a16:creationId xmlns:a16="http://schemas.microsoft.com/office/drawing/2014/main" id="{430E5E36-517B-7CEC-A6A8-9FACC42FC404}"/>
              </a:ext>
            </a:extLst>
          </p:cNvPr>
          <p:cNvSpPr/>
          <p:nvPr/>
        </p:nvSpPr>
        <p:spPr>
          <a:xfrm>
            <a:off x="6408909" y="6959839"/>
            <a:ext cx="860485" cy="860485"/>
          </a:xfrm>
          <a:custGeom>
            <a:avLst/>
            <a:gdLst/>
            <a:ahLst/>
            <a:cxnLst/>
            <a:rect l="l" t="t" r="r" b="b"/>
            <a:pathLst>
              <a:path w="860485" h="860485">
                <a:moveTo>
                  <a:pt x="0" y="0"/>
                </a:moveTo>
                <a:lnTo>
                  <a:pt x="860485" y="0"/>
                </a:lnTo>
                <a:lnTo>
                  <a:pt x="860485" y="860485"/>
                </a:lnTo>
                <a:lnTo>
                  <a:pt x="0" y="860485"/>
                </a:lnTo>
                <a:lnTo>
                  <a:pt x="0" y="0"/>
                </a:lnTo>
                <a:close/>
              </a:path>
            </a:pathLst>
          </a:custGeom>
          <a:blipFill>
            <a:blip r:embed="rId6"/>
            <a:stretch>
              <a:fillRect/>
            </a:stretch>
          </a:blipFill>
        </p:spPr>
        <p:txBody>
          <a:bodyPr/>
          <a:lstStyle/>
          <a:p>
            <a:endParaRPr lang="fr-FR"/>
          </a:p>
        </p:txBody>
      </p:sp>
      <p:sp>
        <p:nvSpPr>
          <p:cNvPr id="26" name="Freeform 32">
            <a:extLst>
              <a:ext uri="{FF2B5EF4-FFF2-40B4-BE49-F238E27FC236}">
                <a16:creationId xmlns:a16="http://schemas.microsoft.com/office/drawing/2014/main" id="{D1C2A01F-AD9F-3350-5C30-D325F421F50D}"/>
              </a:ext>
            </a:extLst>
          </p:cNvPr>
          <p:cNvSpPr/>
          <p:nvPr/>
        </p:nvSpPr>
        <p:spPr>
          <a:xfrm>
            <a:off x="4295824" y="6976762"/>
            <a:ext cx="860485" cy="826638"/>
          </a:xfrm>
          <a:custGeom>
            <a:avLst/>
            <a:gdLst/>
            <a:ahLst/>
            <a:cxnLst/>
            <a:rect l="l" t="t" r="r" b="b"/>
            <a:pathLst>
              <a:path w="860485" h="826638">
                <a:moveTo>
                  <a:pt x="0" y="0"/>
                </a:moveTo>
                <a:lnTo>
                  <a:pt x="860484" y="0"/>
                </a:lnTo>
                <a:lnTo>
                  <a:pt x="860484" y="826638"/>
                </a:lnTo>
                <a:lnTo>
                  <a:pt x="0" y="826638"/>
                </a:lnTo>
                <a:lnTo>
                  <a:pt x="0" y="0"/>
                </a:lnTo>
                <a:close/>
              </a:path>
            </a:pathLst>
          </a:custGeom>
          <a:blipFill>
            <a:blip r:embed="rId7"/>
            <a:stretch>
              <a:fillRect l="-25051" r="-25051"/>
            </a:stretch>
          </a:blipFill>
        </p:spPr>
        <p:txBody>
          <a:bodyPr/>
          <a:lstStyle/>
          <a:p>
            <a:endParaRPr lang="fr-FR"/>
          </a:p>
        </p:txBody>
      </p:sp>
      <p:sp>
        <p:nvSpPr>
          <p:cNvPr id="27" name="Freeform 33">
            <a:extLst>
              <a:ext uri="{FF2B5EF4-FFF2-40B4-BE49-F238E27FC236}">
                <a16:creationId xmlns:a16="http://schemas.microsoft.com/office/drawing/2014/main" id="{B631082D-D6E9-6D58-E8AC-F514FCFE4FB0}"/>
              </a:ext>
            </a:extLst>
          </p:cNvPr>
          <p:cNvSpPr/>
          <p:nvPr/>
        </p:nvSpPr>
        <p:spPr>
          <a:xfrm>
            <a:off x="9334605" y="7022805"/>
            <a:ext cx="651394" cy="687652"/>
          </a:xfrm>
          <a:custGeom>
            <a:avLst/>
            <a:gdLst/>
            <a:ahLst/>
            <a:cxnLst/>
            <a:rect l="l" t="t" r="r" b="b"/>
            <a:pathLst>
              <a:path w="651394" h="687652">
                <a:moveTo>
                  <a:pt x="0" y="0"/>
                </a:moveTo>
                <a:lnTo>
                  <a:pt x="651394" y="0"/>
                </a:lnTo>
                <a:lnTo>
                  <a:pt x="651394" y="687653"/>
                </a:lnTo>
                <a:lnTo>
                  <a:pt x="0" y="68765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fr-FR"/>
          </a:p>
        </p:txBody>
      </p:sp>
      <p:sp>
        <p:nvSpPr>
          <p:cNvPr id="28" name="AutoShape 34">
            <a:extLst>
              <a:ext uri="{FF2B5EF4-FFF2-40B4-BE49-F238E27FC236}">
                <a16:creationId xmlns:a16="http://schemas.microsoft.com/office/drawing/2014/main" id="{CBD484FB-F318-C9E6-7357-1A3F4B0A22E9}"/>
              </a:ext>
            </a:extLst>
          </p:cNvPr>
          <p:cNvSpPr/>
          <p:nvPr/>
        </p:nvSpPr>
        <p:spPr>
          <a:xfrm>
            <a:off x="4066116" y="3417128"/>
            <a:ext cx="3172884" cy="0"/>
          </a:xfrm>
          <a:prstGeom prst="line">
            <a:avLst/>
          </a:prstGeom>
          <a:ln w="28575" cap="flat">
            <a:solidFill>
              <a:srgbClr val="3A74AC"/>
            </a:solidFill>
            <a:prstDash val="solid"/>
            <a:headEnd type="arrow" w="med" len="sm"/>
            <a:tailEnd type="arrow" w="med" len="sm"/>
          </a:ln>
        </p:spPr>
        <p:txBody>
          <a:bodyPr/>
          <a:lstStyle/>
          <a:p>
            <a:endParaRPr lang="fr-FR"/>
          </a:p>
        </p:txBody>
      </p:sp>
      <p:sp>
        <p:nvSpPr>
          <p:cNvPr id="29" name="AutoShape 35">
            <a:extLst>
              <a:ext uri="{FF2B5EF4-FFF2-40B4-BE49-F238E27FC236}">
                <a16:creationId xmlns:a16="http://schemas.microsoft.com/office/drawing/2014/main" id="{D5F3454D-E479-E5B7-D213-6AAD975F29ED}"/>
              </a:ext>
            </a:extLst>
          </p:cNvPr>
          <p:cNvSpPr/>
          <p:nvPr/>
        </p:nvSpPr>
        <p:spPr>
          <a:xfrm flipV="1">
            <a:off x="9560975" y="4100774"/>
            <a:ext cx="114545" cy="2788932"/>
          </a:xfrm>
          <a:prstGeom prst="line">
            <a:avLst/>
          </a:prstGeom>
          <a:ln w="28575" cap="flat">
            <a:solidFill>
              <a:srgbClr val="3A74AC"/>
            </a:solidFill>
            <a:prstDash val="solid"/>
            <a:headEnd type="none" w="sm" len="sm"/>
            <a:tailEnd type="none" w="sm" len="sm"/>
          </a:ln>
        </p:spPr>
        <p:txBody>
          <a:bodyPr/>
          <a:lstStyle/>
          <a:p>
            <a:endParaRPr lang="fr-FR"/>
          </a:p>
        </p:txBody>
      </p:sp>
      <p:sp>
        <p:nvSpPr>
          <p:cNvPr id="30" name="AutoShape 36">
            <a:extLst>
              <a:ext uri="{FF2B5EF4-FFF2-40B4-BE49-F238E27FC236}">
                <a16:creationId xmlns:a16="http://schemas.microsoft.com/office/drawing/2014/main" id="{4CFEC138-E9E3-BD70-873B-B7CD86F1A009}"/>
              </a:ext>
            </a:extLst>
          </p:cNvPr>
          <p:cNvSpPr/>
          <p:nvPr/>
        </p:nvSpPr>
        <p:spPr>
          <a:xfrm flipV="1">
            <a:off x="6732840" y="4081784"/>
            <a:ext cx="1232903" cy="2823274"/>
          </a:xfrm>
          <a:prstGeom prst="line">
            <a:avLst/>
          </a:prstGeom>
          <a:ln w="28575" cap="flat">
            <a:solidFill>
              <a:srgbClr val="3A74AC"/>
            </a:solidFill>
            <a:prstDash val="solid"/>
            <a:headEnd type="none" w="sm" len="sm"/>
            <a:tailEnd type="none" w="sm" len="sm"/>
          </a:ln>
        </p:spPr>
        <p:txBody>
          <a:bodyPr/>
          <a:lstStyle/>
          <a:p>
            <a:endParaRPr lang="fr-FR"/>
          </a:p>
        </p:txBody>
      </p:sp>
      <p:sp>
        <p:nvSpPr>
          <p:cNvPr id="31" name="AutoShape 37">
            <a:extLst>
              <a:ext uri="{FF2B5EF4-FFF2-40B4-BE49-F238E27FC236}">
                <a16:creationId xmlns:a16="http://schemas.microsoft.com/office/drawing/2014/main" id="{EA60AD32-0520-AB6F-B720-943BB1761B9C}"/>
              </a:ext>
            </a:extLst>
          </p:cNvPr>
          <p:cNvSpPr/>
          <p:nvPr/>
        </p:nvSpPr>
        <p:spPr>
          <a:xfrm flipH="1" flipV="1">
            <a:off x="11191752" y="4022908"/>
            <a:ext cx="690542" cy="2860228"/>
          </a:xfrm>
          <a:prstGeom prst="line">
            <a:avLst/>
          </a:prstGeom>
          <a:ln w="28575" cap="flat">
            <a:solidFill>
              <a:srgbClr val="3A74AC"/>
            </a:solidFill>
            <a:prstDash val="solid"/>
            <a:headEnd type="none" w="sm" len="sm"/>
            <a:tailEnd type="none" w="sm" len="sm"/>
          </a:ln>
        </p:spPr>
        <p:txBody>
          <a:bodyPr/>
          <a:lstStyle/>
          <a:p>
            <a:endParaRPr lang="fr-FR"/>
          </a:p>
        </p:txBody>
      </p:sp>
      <p:sp>
        <p:nvSpPr>
          <p:cNvPr id="32" name="AutoShape 38">
            <a:extLst>
              <a:ext uri="{FF2B5EF4-FFF2-40B4-BE49-F238E27FC236}">
                <a16:creationId xmlns:a16="http://schemas.microsoft.com/office/drawing/2014/main" id="{3623CE67-7F5B-931A-7E10-F7917F156CD6}"/>
              </a:ext>
            </a:extLst>
          </p:cNvPr>
          <p:cNvSpPr/>
          <p:nvPr/>
        </p:nvSpPr>
        <p:spPr>
          <a:xfrm flipH="1" flipV="1">
            <a:off x="11202861" y="4027951"/>
            <a:ext cx="2079096" cy="2837930"/>
          </a:xfrm>
          <a:prstGeom prst="line">
            <a:avLst/>
          </a:prstGeom>
          <a:ln w="28575" cap="flat">
            <a:solidFill>
              <a:srgbClr val="3A74AC"/>
            </a:solidFill>
            <a:prstDash val="solid"/>
            <a:headEnd type="none" w="sm" len="sm"/>
            <a:tailEnd type="none" w="sm" len="sm"/>
          </a:ln>
        </p:spPr>
        <p:txBody>
          <a:bodyPr/>
          <a:lstStyle/>
          <a:p>
            <a:endParaRPr lang="fr-FR"/>
          </a:p>
        </p:txBody>
      </p:sp>
      <p:sp>
        <p:nvSpPr>
          <p:cNvPr id="33" name="AutoShape 39">
            <a:extLst>
              <a:ext uri="{FF2B5EF4-FFF2-40B4-BE49-F238E27FC236}">
                <a16:creationId xmlns:a16="http://schemas.microsoft.com/office/drawing/2014/main" id="{A832C469-FCE5-E487-361A-01D171AB925A}"/>
              </a:ext>
            </a:extLst>
          </p:cNvPr>
          <p:cNvSpPr/>
          <p:nvPr/>
        </p:nvSpPr>
        <p:spPr>
          <a:xfrm flipH="1" flipV="1">
            <a:off x="11230427" y="4088482"/>
            <a:ext cx="3372321" cy="2745510"/>
          </a:xfrm>
          <a:prstGeom prst="line">
            <a:avLst/>
          </a:prstGeom>
          <a:ln w="28575" cap="flat">
            <a:solidFill>
              <a:srgbClr val="3A74AC"/>
            </a:solidFill>
            <a:prstDash val="solid"/>
            <a:headEnd type="none" w="sm" len="sm"/>
            <a:tailEnd type="none" w="sm" len="sm"/>
          </a:ln>
        </p:spPr>
        <p:txBody>
          <a:bodyPr/>
          <a:lstStyle/>
          <a:p>
            <a:endParaRPr lang="fr-FR"/>
          </a:p>
        </p:txBody>
      </p:sp>
      <p:sp>
        <p:nvSpPr>
          <p:cNvPr id="34" name="TextBox 40">
            <a:extLst>
              <a:ext uri="{FF2B5EF4-FFF2-40B4-BE49-F238E27FC236}">
                <a16:creationId xmlns:a16="http://schemas.microsoft.com/office/drawing/2014/main" id="{4A98E5A2-8F3C-A07B-1405-23A49A90C70F}"/>
              </a:ext>
            </a:extLst>
          </p:cNvPr>
          <p:cNvSpPr txBox="1"/>
          <p:nvPr/>
        </p:nvSpPr>
        <p:spPr>
          <a:xfrm>
            <a:off x="11623004" y="3989851"/>
            <a:ext cx="613172" cy="32321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r>
              <a:rPr lang="en-US" sz="1899">
                <a:solidFill>
                  <a:srgbClr val="3A74AC"/>
                </a:solidFill>
                <a:latin typeface="Canva Sans"/>
                <a:ea typeface="Canva Sans"/>
                <a:cs typeface="Canva Sans"/>
                <a:sym typeface="Canva Sans"/>
              </a:rPr>
              <a:t>Tools</a:t>
            </a:r>
          </a:p>
        </p:txBody>
      </p:sp>
      <p:sp>
        <p:nvSpPr>
          <p:cNvPr id="35" name="TextBox 41">
            <a:extLst>
              <a:ext uri="{FF2B5EF4-FFF2-40B4-BE49-F238E27FC236}">
                <a16:creationId xmlns:a16="http://schemas.microsoft.com/office/drawing/2014/main" id="{975B5C1C-97DC-A59D-E23F-BFFDD588EE59}"/>
              </a:ext>
            </a:extLst>
          </p:cNvPr>
          <p:cNvSpPr txBox="1"/>
          <p:nvPr/>
        </p:nvSpPr>
        <p:spPr>
          <a:xfrm>
            <a:off x="9806905" y="3989851"/>
            <a:ext cx="964704" cy="32321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r>
              <a:rPr lang="en-US" sz="1899">
                <a:solidFill>
                  <a:srgbClr val="3A74AC"/>
                </a:solidFill>
                <a:latin typeface="Canva Sans"/>
                <a:ea typeface="Canva Sans"/>
                <a:cs typeface="Canva Sans"/>
                <a:sym typeface="Canva Sans"/>
              </a:rPr>
              <a:t>Memory</a:t>
            </a:r>
          </a:p>
        </p:txBody>
      </p:sp>
      <p:sp>
        <p:nvSpPr>
          <p:cNvPr id="36" name="TextBox 42">
            <a:extLst>
              <a:ext uri="{FF2B5EF4-FFF2-40B4-BE49-F238E27FC236}">
                <a16:creationId xmlns:a16="http://schemas.microsoft.com/office/drawing/2014/main" id="{0C3337BC-034A-45FB-CD76-13954F4A0FE0}"/>
              </a:ext>
            </a:extLst>
          </p:cNvPr>
          <p:cNvSpPr txBox="1"/>
          <p:nvPr/>
        </p:nvSpPr>
        <p:spPr>
          <a:xfrm>
            <a:off x="7977941" y="3989851"/>
            <a:ext cx="731639" cy="32321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r>
              <a:rPr lang="en-US" sz="1899">
                <a:solidFill>
                  <a:srgbClr val="3A74AC"/>
                </a:solidFill>
                <a:latin typeface="Canva Sans"/>
                <a:ea typeface="Canva Sans"/>
                <a:cs typeface="Canva Sans"/>
                <a:sym typeface="Canva Sans"/>
              </a:rPr>
              <a:t>Model</a:t>
            </a:r>
          </a:p>
        </p:txBody>
      </p:sp>
      <p:sp>
        <p:nvSpPr>
          <p:cNvPr id="37" name="TextBox 43">
            <a:extLst>
              <a:ext uri="{FF2B5EF4-FFF2-40B4-BE49-F238E27FC236}">
                <a16:creationId xmlns:a16="http://schemas.microsoft.com/office/drawing/2014/main" id="{590C3688-8B4B-D369-1C55-04A709AD8AE4}"/>
              </a:ext>
            </a:extLst>
          </p:cNvPr>
          <p:cNvSpPr txBox="1"/>
          <p:nvPr/>
        </p:nvSpPr>
        <p:spPr>
          <a:xfrm>
            <a:off x="2667443" y="3989851"/>
            <a:ext cx="1770311" cy="32321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r>
              <a:rPr lang="en-US" sz="1899">
                <a:solidFill>
                  <a:srgbClr val="3A74AC"/>
                </a:solidFill>
                <a:latin typeface="Canva Sans"/>
                <a:ea typeface="Canva Sans"/>
                <a:cs typeface="Canva Sans"/>
                <a:sym typeface="Canva Sans"/>
              </a:rPr>
              <a:t>Interface client</a:t>
            </a:r>
          </a:p>
        </p:txBody>
      </p:sp>
      <p:sp>
        <p:nvSpPr>
          <p:cNvPr id="38" name="TextBox 44">
            <a:extLst>
              <a:ext uri="{FF2B5EF4-FFF2-40B4-BE49-F238E27FC236}">
                <a16:creationId xmlns:a16="http://schemas.microsoft.com/office/drawing/2014/main" id="{ABF9D18A-3F65-6D6C-E7DB-D153CDFC0EF3}"/>
              </a:ext>
            </a:extLst>
          </p:cNvPr>
          <p:cNvSpPr txBox="1"/>
          <p:nvPr/>
        </p:nvSpPr>
        <p:spPr>
          <a:xfrm>
            <a:off x="11767177" y="8066681"/>
            <a:ext cx="497681" cy="32321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r>
              <a:rPr lang="en-US" sz="1899">
                <a:solidFill>
                  <a:srgbClr val="3A74AC"/>
                </a:solidFill>
                <a:latin typeface="Canva Sans"/>
                <a:ea typeface="Canva Sans"/>
                <a:cs typeface="Canva Sans"/>
                <a:sym typeface="Canva Sans"/>
              </a:rPr>
              <a:t>RDV</a:t>
            </a:r>
          </a:p>
        </p:txBody>
      </p:sp>
      <p:sp>
        <p:nvSpPr>
          <p:cNvPr id="39" name="TextBox 45">
            <a:extLst>
              <a:ext uri="{FF2B5EF4-FFF2-40B4-BE49-F238E27FC236}">
                <a16:creationId xmlns:a16="http://schemas.microsoft.com/office/drawing/2014/main" id="{1B0A0F11-4C24-6044-03BC-40A6ED296FB3}"/>
              </a:ext>
            </a:extLst>
          </p:cNvPr>
          <p:cNvSpPr txBox="1"/>
          <p:nvPr/>
        </p:nvSpPr>
        <p:spPr>
          <a:xfrm>
            <a:off x="14147221" y="8066681"/>
            <a:ext cx="1570434" cy="32321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r>
              <a:rPr lang="en-US" sz="1899">
                <a:solidFill>
                  <a:srgbClr val="3A74AC"/>
                </a:solidFill>
                <a:latin typeface="Canva Sans"/>
                <a:ea typeface="Canva Sans"/>
                <a:cs typeface="Canva Sans"/>
                <a:sym typeface="Canva Sans"/>
              </a:rPr>
              <a:t>Réclamations</a:t>
            </a:r>
          </a:p>
        </p:txBody>
      </p:sp>
      <p:sp>
        <p:nvSpPr>
          <p:cNvPr id="40" name="TextBox 46">
            <a:extLst>
              <a:ext uri="{FF2B5EF4-FFF2-40B4-BE49-F238E27FC236}">
                <a16:creationId xmlns:a16="http://schemas.microsoft.com/office/drawing/2014/main" id="{25ED589A-D892-59CA-D09D-898BD197623A}"/>
              </a:ext>
            </a:extLst>
          </p:cNvPr>
          <p:cNvSpPr txBox="1"/>
          <p:nvPr/>
        </p:nvSpPr>
        <p:spPr>
          <a:xfrm>
            <a:off x="12716063" y="8066681"/>
            <a:ext cx="1242417" cy="32321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r>
              <a:rPr lang="en-US" sz="1899">
                <a:solidFill>
                  <a:srgbClr val="3A74AC"/>
                </a:solidFill>
                <a:latin typeface="Canva Sans"/>
                <a:ea typeface="Canva Sans"/>
                <a:cs typeface="Canva Sans"/>
                <a:sym typeface="Canva Sans"/>
              </a:rPr>
              <a:t>Assistance</a:t>
            </a:r>
          </a:p>
        </p:txBody>
      </p:sp>
      <p:sp>
        <p:nvSpPr>
          <p:cNvPr id="41" name="AutoShape 47">
            <a:extLst>
              <a:ext uri="{FF2B5EF4-FFF2-40B4-BE49-F238E27FC236}">
                <a16:creationId xmlns:a16="http://schemas.microsoft.com/office/drawing/2014/main" id="{DC786F88-996E-DDDA-A022-4639B6F30497}"/>
              </a:ext>
            </a:extLst>
          </p:cNvPr>
          <p:cNvSpPr/>
          <p:nvPr/>
        </p:nvSpPr>
        <p:spPr>
          <a:xfrm>
            <a:off x="5250266" y="7258012"/>
            <a:ext cx="1070971" cy="361948"/>
          </a:xfrm>
          <a:prstGeom prst="line">
            <a:avLst/>
          </a:prstGeom>
          <a:ln w="28575" cap="flat">
            <a:solidFill>
              <a:srgbClr val="3A74AC"/>
            </a:solidFill>
            <a:prstDash val="solid"/>
            <a:headEnd type="none" w="sm" len="sm"/>
            <a:tailEnd type="none" w="sm" len="sm"/>
          </a:ln>
        </p:spPr>
        <p:txBody>
          <a:bodyPr/>
          <a:lstStyle/>
          <a:p>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4" name="object 54"/>
          <p:cNvGrpSpPr/>
          <p:nvPr/>
        </p:nvGrpSpPr>
        <p:grpSpPr>
          <a:xfrm>
            <a:off x="262800" y="367200"/>
            <a:ext cx="17683200" cy="813600"/>
            <a:chOff x="298875" y="396945"/>
            <a:chExt cx="17689830" cy="1263650"/>
          </a:xfrm>
        </p:grpSpPr>
        <p:sp>
          <p:nvSpPr>
            <p:cNvPr id="55" name="object 55"/>
            <p:cNvSpPr/>
            <p:nvPr/>
          </p:nvSpPr>
          <p:spPr>
            <a:xfrm>
              <a:off x="4775771"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3"/>
                  </a:lnTo>
                  <a:lnTo>
                    <a:pt x="4511127" y="632266"/>
                  </a:lnTo>
                  <a:lnTo>
                    <a:pt x="3740226" y="1263510"/>
                  </a:lnTo>
                  <a:close/>
                </a:path>
              </a:pathLst>
            </a:custGeom>
            <a:solidFill>
              <a:schemeClr val="bg2">
                <a:lumMod val="75000"/>
              </a:schemeClr>
            </a:solidFill>
          </p:spPr>
          <p:txBody>
            <a:bodyPr wrap="square" lIns="0" tIns="0" rIns="0" bIns="0" rtlCol="0"/>
            <a:lstStyle/>
            <a:p>
              <a:endParaRPr/>
            </a:p>
          </p:txBody>
        </p:sp>
        <p:sp>
          <p:nvSpPr>
            <p:cNvPr id="56" name="object 56"/>
            <p:cNvSpPr/>
            <p:nvPr/>
          </p:nvSpPr>
          <p:spPr>
            <a:xfrm>
              <a:off x="9234399" y="396945"/>
              <a:ext cx="4511675" cy="1263650"/>
            </a:xfrm>
            <a:custGeom>
              <a:avLst/>
              <a:gdLst/>
              <a:ahLst/>
              <a:cxnLst/>
              <a:rect l="l" t="t" r="r" b="b"/>
              <a:pathLst>
                <a:path w="4511675" h="1263650">
                  <a:moveTo>
                    <a:pt x="3740227" y="1263510"/>
                  </a:moveTo>
                  <a:lnTo>
                    <a:pt x="0" y="1263510"/>
                  </a:lnTo>
                  <a:lnTo>
                    <a:pt x="771525" y="631755"/>
                  </a:lnTo>
                  <a:lnTo>
                    <a:pt x="0" y="0"/>
                  </a:lnTo>
                  <a:lnTo>
                    <a:pt x="3740227" y="0"/>
                  </a:lnTo>
                  <a:lnTo>
                    <a:pt x="4511127" y="631243"/>
                  </a:lnTo>
                  <a:lnTo>
                    <a:pt x="4511127" y="632267"/>
                  </a:lnTo>
                  <a:lnTo>
                    <a:pt x="3740227" y="1263510"/>
                  </a:lnTo>
                  <a:close/>
                </a:path>
              </a:pathLst>
            </a:custGeom>
            <a:solidFill>
              <a:schemeClr val="bg2">
                <a:lumMod val="90000"/>
              </a:schemeClr>
            </a:solidFill>
          </p:spPr>
          <p:txBody>
            <a:bodyPr wrap="square" lIns="0" tIns="0" rIns="0" bIns="0" rtlCol="0"/>
            <a:lstStyle/>
            <a:p>
              <a:endParaRPr/>
            </a:p>
          </p:txBody>
        </p:sp>
        <p:sp>
          <p:nvSpPr>
            <p:cNvPr id="57" name="object 57"/>
            <p:cNvSpPr/>
            <p:nvPr/>
          </p:nvSpPr>
          <p:spPr>
            <a:xfrm>
              <a:off x="298869" y="396950"/>
              <a:ext cx="17689830" cy="1263650"/>
            </a:xfrm>
            <a:custGeom>
              <a:avLst/>
              <a:gdLst/>
              <a:ahLst/>
              <a:cxnLst/>
              <a:rect l="l" t="t" r="r" b="b"/>
              <a:pathLst>
                <a:path w="17689830" h="1263650">
                  <a:moveTo>
                    <a:pt x="4511129" y="631240"/>
                  </a:moveTo>
                  <a:lnTo>
                    <a:pt x="3740226" y="0"/>
                  </a:lnTo>
                  <a:lnTo>
                    <a:pt x="0" y="0"/>
                  </a:lnTo>
                  <a:lnTo>
                    <a:pt x="771525" y="631761"/>
                  </a:lnTo>
                  <a:lnTo>
                    <a:pt x="0" y="1263510"/>
                  </a:lnTo>
                  <a:lnTo>
                    <a:pt x="3740226" y="1263510"/>
                  </a:lnTo>
                  <a:lnTo>
                    <a:pt x="4511129" y="632269"/>
                  </a:lnTo>
                  <a:lnTo>
                    <a:pt x="4511129" y="631240"/>
                  </a:lnTo>
                  <a:close/>
                </a:path>
                <a:path w="17689830" h="1263650">
                  <a:moveTo>
                    <a:pt x="17689627" y="631240"/>
                  </a:moveTo>
                  <a:lnTo>
                    <a:pt x="16918724" y="0"/>
                  </a:lnTo>
                  <a:lnTo>
                    <a:pt x="13178498" y="0"/>
                  </a:lnTo>
                  <a:lnTo>
                    <a:pt x="13950023" y="631761"/>
                  </a:lnTo>
                  <a:lnTo>
                    <a:pt x="13178498" y="1263510"/>
                  </a:lnTo>
                  <a:lnTo>
                    <a:pt x="16918724" y="1263510"/>
                  </a:lnTo>
                  <a:lnTo>
                    <a:pt x="17689627" y="632269"/>
                  </a:lnTo>
                  <a:lnTo>
                    <a:pt x="17689627" y="631240"/>
                  </a:lnTo>
                  <a:close/>
                </a:path>
              </a:pathLst>
            </a:custGeom>
            <a:solidFill>
              <a:schemeClr val="bg2">
                <a:lumMod val="75000"/>
              </a:schemeClr>
            </a:solidFill>
          </p:spPr>
          <p:txBody>
            <a:bodyPr wrap="square" lIns="0" tIns="0" rIns="0" bIns="0" rtlCol="0"/>
            <a:lstStyle/>
            <a:p>
              <a:endParaRPr/>
            </a:p>
          </p:txBody>
        </p:sp>
      </p:grpSp>
      <p:sp>
        <p:nvSpPr>
          <p:cNvPr id="2" name="object 9">
            <a:extLst>
              <a:ext uri="{FF2B5EF4-FFF2-40B4-BE49-F238E27FC236}">
                <a16:creationId xmlns:a16="http://schemas.microsoft.com/office/drawing/2014/main" id="{849052FA-E10D-EF58-138D-6C94AEE07A28}"/>
              </a:ext>
            </a:extLst>
          </p:cNvPr>
          <p:cNvSpPr txBox="1"/>
          <p:nvPr/>
        </p:nvSpPr>
        <p:spPr>
          <a:xfrm>
            <a:off x="5603200" y="509677"/>
            <a:ext cx="2832735" cy="412934"/>
          </a:xfrm>
          <a:prstGeom prst="rect">
            <a:avLst/>
          </a:prstGeom>
        </p:spPr>
        <p:txBody>
          <a:bodyPr vert="horz" wrap="square" lIns="0" tIns="12700" rIns="0" bIns="0" rtlCol="0">
            <a:spAutoFit/>
          </a:bodyPr>
          <a:lstStyle/>
          <a:p>
            <a:pPr marL="12700" algn="ctr">
              <a:lnSpc>
                <a:spcPct val="100000"/>
              </a:lnSpc>
              <a:spcBef>
                <a:spcPts val="100"/>
              </a:spcBef>
            </a:pPr>
            <a:r>
              <a:rPr lang="fr-FR" sz="2600" b="1" dirty="0">
                <a:solidFill>
                  <a:schemeClr val="bg2">
                    <a:lumMod val="25000"/>
                  </a:schemeClr>
                </a:solidFill>
                <a:latin typeface="Agency FB" panose="020B0503020202020204" pitchFamily="34" charset="0"/>
                <a:cs typeface="Arial"/>
              </a:rPr>
              <a:t>Architecture de l’ Agent</a:t>
            </a:r>
            <a:endParaRPr sz="2600" b="1" dirty="0">
              <a:solidFill>
                <a:schemeClr val="bg2">
                  <a:lumMod val="25000"/>
                </a:schemeClr>
              </a:solidFill>
              <a:latin typeface="Agency FB" panose="020B0503020202020204" pitchFamily="34" charset="0"/>
              <a:cs typeface="Arial"/>
            </a:endParaRPr>
          </a:p>
        </p:txBody>
      </p:sp>
      <p:sp>
        <p:nvSpPr>
          <p:cNvPr id="3" name="object 10">
            <a:extLst>
              <a:ext uri="{FF2B5EF4-FFF2-40B4-BE49-F238E27FC236}">
                <a16:creationId xmlns:a16="http://schemas.microsoft.com/office/drawing/2014/main" id="{0C9462F2-464A-A44A-28C4-1CB9B880E051}"/>
              </a:ext>
            </a:extLst>
          </p:cNvPr>
          <p:cNvSpPr txBox="1"/>
          <p:nvPr/>
        </p:nvSpPr>
        <p:spPr>
          <a:xfrm>
            <a:off x="9852066" y="469218"/>
            <a:ext cx="3217544" cy="426655"/>
          </a:xfrm>
          <a:prstGeom prst="rect">
            <a:avLst/>
          </a:prstGeom>
        </p:spPr>
        <p:txBody>
          <a:bodyPr vert="horz" wrap="square" lIns="0" tIns="12700" rIns="0" bIns="0" rtlCol="0">
            <a:spAutoFit/>
          </a:bodyPr>
          <a:lstStyle/>
          <a:p>
            <a:pPr marL="981710" marR="5080" indent="-969644" algn="ctr">
              <a:lnSpc>
                <a:spcPct val="115399"/>
              </a:lnSpc>
              <a:spcBef>
                <a:spcPts val="100"/>
              </a:spcBef>
            </a:pPr>
            <a:r>
              <a:rPr lang="fr-FR" sz="2600" b="1" spc="-10" dirty="0">
                <a:solidFill>
                  <a:schemeClr val="bg2">
                    <a:lumMod val="25000"/>
                  </a:schemeClr>
                </a:solidFill>
                <a:latin typeface="Agency FB" panose="020B0503020202020204" pitchFamily="34" charset="0"/>
                <a:cs typeface="Arial"/>
              </a:rPr>
              <a:t>Environnement</a:t>
            </a:r>
            <a:r>
              <a:rPr lang="fr-FR" sz="2600" b="1" spc="-125" dirty="0">
                <a:solidFill>
                  <a:schemeClr val="bg2">
                    <a:lumMod val="25000"/>
                  </a:schemeClr>
                </a:solidFill>
                <a:latin typeface="Agency FB" panose="020B0503020202020204" pitchFamily="34" charset="0"/>
                <a:cs typeface="Arial"/>
              </a:rPr>
              <a:t> </a:t>
            </a:r>
            <a:r>
              <a:rPr lang="fr-FR" sz="2600" b="1" spc="-25" dirty="0">
                <a:solidFill>
                  <a:schemeClr val="bg2">
                    <a:lumMod val="25000"/>
                  </a:schemeClr>
                </a:solidFill>
                <a:latin typeface="Agency FB" panose="020B0503020202020204" pitchFamily="34" charset="0"/>
                <a:cs typeface="Arial"/>
              </a:rPr>
              <a:t>du </a:t>
            </a:r>
            <a:r>
              <a:rPr lang="fr-FR" sz="2600" b="1" spc="-10" dirty="0">
                <a:solidFill>
                  <a:schemeClr val="bg2">
                    <a:lumMod val="25000"/>
                  </a:schemeClr>
                </a:solidFill>
                <a:latin typeface="Agency FB" panose="020B0503020202020204" pitchFamily="34" charset="0"/>
                <a:cs typeface="Arial"/>
              </a:rPr>
              <a:t>travail</a:t>
            </a:r>
            <a:endParaRPr lang="fr-FR" sz="2600" b="1" dirty="0">
              <a:solidFill>
                <a:schemeClr val="bg2">
                  <a:lumMod val="25000"/>
                </a:schemeClr>
              </a:solidFill>
              <a:latin typeface="Agency FB" panose="020B0503020202020204" pitchFamily="34" charset="0"/>
              <a:cs typeface="Arial"/>
            </a:endParaRPr>
          </a:p>
        </p:txBody>
      </p:sp>
      <p:sp>
        <p:nvSpPr>
          <p:cNvPr id="4" name="object 11">
            <a:extLst>
              <a:ext uri="{FF2B5EF4-FFF2-40B4-BE49-F238E27FC236}">
                <a16:creationId xmlns:a16="http://schemas.microsoft.com/office/drawing/2014/main" id="{8BEEEC17-F5D5-3B71-48F7-99F693527B27}"/>
              </a:ext>
            </a:extLst>
          </p:cNvPr>
          <p:cNvSpPr txBox="1"/>
          <p:nvPr/>
        </p:nvSpPr>
        <p:spPr>
          <a:xfrm>
            <a:off x="14362881" y="515693"/>
            <a:ext cx="3217545" cy="433837"/>
          </a:xfrm>
          <a:prstGeom prst="rect">
            <a:avLst/>
          </a:prstGeom>
        </p:spPr>
        <p:txBody>
          <a:bodyPr vert="horz" wrap="square" lIns="0" tIns="12700" rIns="0" bIns="0" rtlCol="0">
            <a:spAutoFit/>
          </a:bodyPr>
          <a:lstStyle/>
          <a:p>
            <a:pPr marL="12700" marR="5080" indent="274320">
              <a:lnSpc>
                <a:spcPct val="115399"/>
              </a:lnSpc>
              <a:spcBef>
                <a:spcPts val="100"/>
              </a:spcBef>
            </a:pPr>
            <a:r>
              <a:rPr lang="fr-FR" sz="2600" b="1" dirty="0">
                <a:solidFill>
                  <a:schemeClr val="bg2">
                    <a:lumMod val="25000"/>
                  </a:schemeClr>
                </a:solidFill>
                <a:latin typeface="Agency FB" panose="020B0503020202020204" pitchFamily="34" charset="0"/>
                <a:cs typeface="Arial"/>
              </a:rPr>
              <a:t>Démonstration</a:t>
            </a:r>
            <a:endParaRPr sz="2600" dirty="0">
              <a:solidFill>
                <a:schemeClr val="bg2">
                  <a:lumMod val="25000"/>
                </a:schemeClr>
              </a:solidFill>
              <a:latin typeface="Agency FB" panose="020B0503020202020204" pitchFamily="34" charset="0"/>
              <a:cs typeface="Arial"/>
            </a:endParaRPr>
          </a:p>
        </p:txBody>
      </p:sp>
      <p:sp>
        <p:nvSpPr>
          <p:cNvPr id="5" name="ZoneTexte 4">
            <a:extLst>
              <a:ext uri="{FF2B5EF4-FFF2-40B4-BE49-F238E27FC236}">
                <a16:creationId xmlns:a16="http://schemas.microsoft.com/office/drawing/2014/main" id="{3401929E-1E2C-FC7D-BDBC-D850B38A1EB8}"/>
              </a:ext>
            </a:extLst>
          </p:cNvPr>
          <p:cNvSpPr txBox="1"/>
          <p:nvPr/>
        </p:nvSpPr>
        <p:spPr>
          <a:xfrm>
            <a:off x="711585" y="496697"/>
            <a:ext cx="3657600" cy="492443"/>
          </a:xfrm>
          <a:prstGeom prst="rect">
            <a:avLst/>
          </a:prstGeom>
          <a:noFill/>
        </p:spPr>
        <p:txBody>
          <a:bodyPr wrap="square">
            <a:spAutoFit/>
          </a:bodyPr>
          <a:lstStyle/>
          <a:p>
            <a:pPr algn="ctr"/>
            <a:r>
              <a:rPr lang="fr-FR" sz="2600" b="1" i="0" u="none" strike="noStrike" dirty="0">
                <a:solidFill>
                  <a:schemeClr val="bg2">
                    <a:lumMod val="25000"/>
                  </a:schemeClr>
                </a:solidFill>
                <a:effectLst/>
                <a:latin typeface="Agency FB" panose="020B0503020202020204" pitchFamily="34" charset="0"/>
              </a:rPr>
              <a:t>Spécification des besoins</a:t>
            </a:r>
            <a:endParaRPr lang="fr-FR" sz="2600" b="1" dirty="0">
              <a:solidFill>
                <a:schemeClr val="bg2">
                  <a:lumMod val="25000"/>
                </a:schemeClr>
              </a:solidFill>
              <a:latin typeface="Agency FB" panose="020B0503020202020204" pitchFamily="34" charset="0"/>
            </a:endParaRPr>
          </a:p>
        </p:txBody>
      </p:sp>
      <p:sp>
        <p:nvSpPr>
          <p:cNvPr id="6" name="Google Shape;2137;p41">
            <a:extLst>
              <a:ext uri="{FF2B5EF4-FFF2-40B4-BE49-F238E27FC236}">
                <a16:creationId xmlns:a16="http://schemas.microsoft.com/office/drawing/2014/main" id="{9549FD91-1855-33F6-184A-EDD2425917FD}"/>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sp>
        <p:nvSpPr>
          <p:cNvPr id="9" name="object 13">
            <a:extLst>
              <a:ext uri="{FF2B5EF4-FFF2-40B4-BE49-F238E27FC236}">
                <a16:creationId xmlns:a16="http://schemas.microsoft.com/office/drawing/2014/main" id="{2DD4FCB2-3201-41A8-E81E-BD8468A19149}"/>
              </a:ext>
            </a:extLst>
          </p:cNvPr>
          <p:cNvSpPr txBox="1"/>
          <p:nvPr/>
        </p:nvSpPr>
        <p:spPr>
          <a:xfrm>
            <a:off x="868671" y="1734215"/>
            <a:ext cx="6381750" cy="505267"/>
          </a:xfrm>
          <a:prstGeom prst="rect">
            <a:avLst/>
          </a:prstGeom>
        </p:spPr>
        <p:txBody>
          <a:bodyPr vert="horz" wrap="square" lIns="0" tIns="12700" rIns="0" bIns="0" rtlCol="0">
            <a:spAutoFit/>
          </a:bodyPr>
          <a:lstStyle/>
          <a:p>
            <a:pPr marL="12700" algn="l">
              <a:lnSpc>
                <a:spcPct val="100000"/>
              </a:lnSpc>
              <a:spcBef>
                <a:spcPts val="100"/>
              </a:spcBef>
              <a:tabLst>
                <a:tab pos="2194560" algn="l"/>
              </a:tabLst>
            </a:pPr>
            <a:r>
              <a:rPr lang="fr-FR" sz="3200" b="1" spc="-10" dirty="0">
                <a:solidFill>
                  <a:schemeClr val="bg2">
                    <a:lumMod val="25000"/>
                  </a:schemeClr>
                </a:solidFill>
                <a:latin typeface="Times New Roman" panose="02020603050405020304" pitchFamily="18" charset="0"/>
                <a:cs typeface="Times New Roman" panose="02020603050405020304" pitchFamily="18" charset="0"/>
              </a:rPr>
              <a:t>TECHNOLOGIES UTILISÉES</a:t>
            </a:r>
            <a:endParaRPr lang="fr-FR" sz="3200" b="1" dirty="0">
              <a:solidFill>
                <a:schemeClr val="bg2">
                  <a:lumMod val="25000"/>
                </a:schemeClr>
              </a:solidFill>
              <a:latin typeface="Times New Roman" panose="02020603050405020304" pitchFamily="18" charset="0"/>
              <a:cs typeface="Times New Roman" panose="02020603050405020304" pitchFamily="18" charset="0"/>
            </a:endParaRPr>
          </a:p>
        </p:txBody>
      </p:sp>
      <p:pic>
        <p:nvPicPr>
          <p:cNvPr id="8198" name="Picture 6">
            <a:extLst>
              <a:ext uri="{FF2B5EF4-FFF2-40B4-BE49-F238E27FC236}">
                <a16:creationId xmlns:a16="http://schemas.microsoft.com/office/drawing/2014/main" id="{FB35779B-2424-8DB6-4D51-1BE264FD8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177" y="6924502"/>
            <a:ext cx="3904826" cy="2056542"/>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descr="Une image contenant Police, Graphique, logo, capture d’écran&#10;&#10;Le contenu généré par l’IA peut être incorrect.">
            <a:extLst>
              <a:ext uri="{FF2B5EF4-FFF2-40B4-BE49-F238E27FC236}">
                <a16:creationId xmlns:a16="http://schemas.microsoft.com/office/drawing/2014/main" id="{6BA316BE-3188-F019-6B1D-F687B94DFF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13" y="4515778"/>
            <a:ext cx="6073520" cy="3419774"/>
          </a:xfrm>
          <a:prstGeom prst="rect">
            <a:avLst/>
          </a:prstGeom>
        </p:spPr>
      </p:pic>
      <p:pic>
        <p:nvPicPr>
          <p:cNvPr id="8206" name="Picture 14">
            <a:extLst>
              <a:ext uri="{FF2B5EF4-FFF2-40B4-BE49-F238E27FC236}">
                <a16:creationId xmlns:a16="http://schemas.microsoft.com/office/drawing/2014/main" id="{43EF3068-5EE4-0860-D2C8-8E7115360C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7812" y="7820560"/>
            <a:ext cx="4583041" cy="669554"/>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a:extLst>
              <a:ext uri="{FF2B5EF4-FFF2-40B4-BE49-F238E27FC236}">
                <a16:creationId xmlns:a16="http://schemas.microsoft.com/office/drawing/2014/main" id="{F0B568FD-D42A-027B-70BA-0BEE61DEECF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45219" y="3519286"/>
            <a:ext cx="2464496" cy="2193401"/>
          </a:xfrm>
          <a:prstGeom prst="rect">
            <a:avLst/>
          </a:prstGeom>
          <a:noFill/>
          <a:extLst>
            <a:ext uri="{909E8E84-426E-40DD-AFC4-6F175D3DCCD1}">
              <a14:hiddenFill xmlns:a14="http://schemas.microsoft.com/office/drawing/2010/main">
                <a:solidFill>
                  <a:srgbClr val="FFFFFF"/>
                </a:solidFill>
              </a14:hiddenFill>
            </a:ext>
          </a:extLst>
        </p:spPr>
      </p:pic>
      <p:pic>
        <p:nvPicPr>
          <p:cNvPr id="8218" name="Picture 26">
            <a:extLst>
              <a:ext uri="{FF2B5EF4-FFF2-40B4-BE49-F238E27FC236}">
                <a16:creationId xmlns:a16="http://schemas.microsoft.com/office/drawing/2014/main" id="{C2139816-40A8-CD3C-660A-F1AC40E657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62881" y="6065612"/>
            <a:ext cx="2828839" cy="2828839"/>
          </a:xfrm>
          <a:prstGeom prst="rect">
            <a:avLst/>
          </a:prstGeom>
          <a:noFill/>
          <a:extLst>
            <a:ext uri="{909E8E84-426E-40DD-AFC4-6F175D3DCCD1}">
              <a14:hiddenFill xmlns:a14="http://schemas.microsoft.com/office/drawing/2010/main">
                <a:solidFill>
                  <a:srgbClr val="FFFFFF"/>
                </a:solidFill>
              </a14:hiddenFill>
            </a:ext>
          </a:extLst>
        </p:spPr>
      </p:pic>
      <p:pic>
        <p:nvPicPr>
          <p:cNvPr id="8222" name="Picture 30">
            <a:extLst>
              <a:ext uri="{FF2B5EF4-FFF2-40B4-BE49-F238E27FC236}">
                <a16:creationId xmlns:a16="http://schemas.microsoft.com/office/drawing/2014/main" id="{3D57253E-71FF-9F0F-0E12-739EE29308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49961" y="2135978"/>
            <a:ext cx="5738039" cy="2226340"/>
          </a:xfrm>
          <a:prstGeom prst="rect">
            <a:avLst/>
          </a:prstGeom>
          <a:noFill/>
          <a:extLst>
            <a:ext uri="{909E8E84-426E-40DD-AFC4-6F175D3DCCD1}">
              <a14:hiddenFill xmlns:a14="http://schemas.microsoft.com/office/drawing/2010/main">
                <a:solidFill>
                  <a:srgbClr val="FFFFFF"/>
                </a:solidFill>
              </a14:hiddenFill>
            </a:ext>
          </a:extLst>
        </p:spPr>
      </p:pic>
      <p:pic>
        <p:nvPicPr>
          <p:cNvPr id="8226" name="Picture 34">
            <a:extLst>
              <a:ext uri="{FF2B5EF4-FFF2-40B4-BE49-F238E27FC236}">
                <a16:creationId xmlns:a16="http://schemas.microsoft.com/office/drawing/2014/main" id="{4778234A-74A7-5611-7C1C-612062CC1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6195" y="2449397"/>
            <a:ext cx="3171617" cy="2501633"/>
          </a:xfrm>
          <a:prstGeom prst="rect">
            <a:avLst/>
          </a:prstGeom>
          <a:noFill/>
          <a:extLst>
            <a:ext uri="{909E8E84-426E-40DD-AFC4-6F175D3DCCD1}">
              <a14:hiddenFill xmlns:a14="http://schemas.microsoft.com/office/drawing/2010/main">
                <a:solidFill>
                  <a:srgbClr val="FFFFFF"/>
                </a:solidFill>
              </a14:hiddenFill>
            </a:ext>
          </a:extLst>
        </p:spPr>
      </p:pic>
      <p:pic>
        <p:nvPicPr>
          <p:cNvPr id="8230" name="Picture 38">
            <a:extLst>
              <a:ext uri="{FF2B5EF4-FFF2-40B4-BE49-F238E27FC236}">
                <a16:creationId xmlns:a16="http://schemas.microsoft.com/office/drawing/2014/main" id="{6E967506-D115-C943-5446-024A96CF37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21553" y="4461764"/>
            <a:ext cx="4920380" cy="2252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object 9"/>
          <p:cNvGrpSpPr/>
          <p:nvPr/>
        </p:nvGrpSpPr>
        <p:grpSpPr>
          <a:xfrm>
            <a:off x="262800" y="367200"/>
            <a:ext cx="17683200" cy="813600"/>
            <a:chOff x="298875" y="396945"/>
            <a:chExt cx="17689830" cy="1263650"/>
          </a:xfrm>
        </p:grpSpPr>
        <p:sp>
          <p:nvSpPr>
            <p:cNvPr id="10" name="object 10"/>
            <p:cNvSpPr/>
            <p:nvPr/>
          </p:nvSpPr>
          <p:spPr>
            <a:xfrm>
              <a:off x="4775771" y="396950"/>
              <a:ext cx="8970010" cy="1263650"/>
            </a:xfrm>
            <a:custGeom>
              <a:avLst/>
              <a:gdLst/>
              <a:ahLst/>
              <a:cxnLst/>
              <a:rect l="l" t="t" r="r" b="b"/>
              <a:pathLst>
                <a:path w="8970010" h="1263650">
                  <a:moveTo>
                    <a:pt x="4511116" y="631240"/>
                  </a:moveTo>
                  <a:lnTo>
                    <a:pt x="3740226" y="0"/>
                  </a:lnTo>
                  <a:lnTo>
                    <a:pt x="0" y="0"/>
                  </a:lnTo>
                  <a:lnTo>
                    <a:pt x="771525" y="631761"/>
                  </a:lnTo>
                  <a:lnTo>
                    <a:pt x="0" y="1263510"/>
                  </a:lnTo>
                  <a:lnTo>
                    <a:pt x="3740226" y="1263510"/>
                  </a:lnTo>
                  <a:lnTo>
                    <a:pt x="4511116" y="632269"/>
                  </a:lnTo>
                  <a:lnTo>
                    <a:pt x="4511116" y="631240"/>
                  </a:lnTo>
                  <a:close/>
                </a:path>
                <a:path w="8970010" h="1263650">
                  <a:moveTo>
                    <a:pt x="8969743" y="631240"/>
                  </a:moveTo>
                  <a:lnTo>
                    <a:pt x="8198853" y="0"/>
                  </a:lnTo>
                  <a:lnTo>
                    <a:pt x="4458627" y="0"/>
                  </a:lnTo>
                  <a:lnTo>
                    <a:pt x="5230152" y="631761"/>
                  </a:lnTo>
                  <a:lnTo>
                    <a:pt x="4458627" y="1263510"/>
                  </a:lnTo>
                  <a:lnTo>
                    <a:pt x="8198853" y="1263510"/>
                  </a:lnTo>
                  <a:lnTo>
                    <a:pt x="8969743" y="632269"/>
                  </a:lnTo>
                  <a:lnTo>
                    <a:pt x="8969743" y="631240"/>
                  </a:lnTo>
                  <a:close/>
                </a:path>
              </a:pathLst>
            </a:custGeom>
            <a:solidFill>
              <a:schemeClr val="bg2">
                <a:lumMod val="75000"/>
              </a:schemeClr>
            </a:solidFill>
          </p:spPr>
          <p:txBody>
            <a:bodyPr wrap="square" lIns="0" tIns="0" rIns="0" bIns="0" rtlCol="0"/>
            <a:lstStyle/>
            <a:p>
              <a:endParaRPr/>
            </a:p>
          </p:txBody>
        </p:sp>
        <p:sp>
          <p:nvSpPr>
            <p:cNvPr id="11" name="object 11"/>
            <p:cNvSpPr/>
            <p:nvPr/>
          </p:nvSpPr>
          <p:spPr>
            <a:xfrm>
              <a:off x="13477372"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4"/>
                  </a:lnTo>
                  <a:lnTo>
                    <a:pt x="4511127" y="632266"/>
                  </a:lnTo>
                  <a:lnTo>
                    <a:pt x="3740226" y="1263510"/>
                  </a:lnTo>
                  <a:close/>
                </a:path>
              </a:pathLst>
            </a:custGeom>
            <a:solidFill>
              <a:schemeClr val="bg2">
                <a:lumMod val="90000"/>
              </a:schemeClr>
            </a:solidFill>
          </p:spPr>
          <p:txBody>
            <a:bodyPr wrap="square" lIns="0" tIns="0" rIns="0" bIns="0" rtlCol="0"/>
            <a:lstStyle/>
            <a:p>
              <a:endParaRPr/>
            </a:p>
          </p:txBody>
        </p:sp>
        <p:sp>
          <p:nvSpPr>
            <p:cNvPr id="12" name="object 12"/>
            <p:cNvSpPr/>
            <p:nvPr/>
          </p:nvSpPr>
          <p:spPr>
            <a:xfrm>
              <a:off x="298875"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3"/>
                  </a:lnTo>
                  <a:lnTo>
                    <a:pt x="4511127" y="632266"/>
                  </a:lnTo>
                  <a:lnTo>
                    <a:pt x="3740226" y="1263510"/>
                  </a:lnTo>
                  <a:close/>
                </a:path>
              </a:pathLst>
            </a:custGeom>
            <a:solidFill>
              <a:schemeClr val="bg2">
                <a:lumMod val="75000"/>
              </a:schemeClr>
            </a:solidFill>
          </p:spPr>
          <p:txBody>
            <a:bodyPr wrap="square" lIns="0" tIns="0" rIns="0" bIns="0" rtlCol="0"/>
            <a:lstStyle/>
            <a:p>
              <a:endParaRPr/>
            </a:p>
          </p:txBody>
        </p:sp>
      </p:grpSp>
      <p:sp>
        <p:nvSpPr>
          <p:cNvPr id="2" name="object 9">
            <a:extLst>
              <a:ext uri="{FF2B5EF4-FFF2-40B4-BE49-F238E27FC236}">
                <a16:creationId xmlns:a16="http://schemas.microsoft.com/office/drawing/2014/main" id="{EC24F3A7-D227-6C73-6829-ABEFA5F222C3}"/>
              </a:ext>
            </a:extLst>
          </p:cNvPr>
          <p:cNvSpPr txBox="1"/>
          <p:nvPr/>
        </p:nvSpPr>
        <p:spPr>
          <a:xfrm>
            <a:off x="5603200" y="509677"/>
            <a:ext cx="2832735" cy="412934"/>
          </a:xfrm>
          <a:prstGeom prst="rect">
            <a:avLst/>
          </a:prstGeom>
        </p:spPr>
        <p:txBody>
          <a:bodyPr vert="horz" wrap="square" lIns="0" tIns="12700" rIns="0" bIns="0" rtlCol="0">
            <a:spAutoFit/>
          </a:bodyPr>
          <a:lstStyle/>
          <a:p>
            <a:pPr marL="12700" algn="ctr">
              <a:lnSpc>
                <a:spcPct val="100000"/>
              </a:lnSpc>
              <a:spcBef>
                <a:spcPts val="100"/>
              </a:spcBef>
            </a:pPr>
            <a:r>
              <a:rPr lang="fr-FR" sz="2600" b="1" dirty="0">
                <a:solidFill>
                  <a:schemeClr val="bg2">
                    <a:lumMod val="25000"/>
                  </a:schemeClr>
                </a:solidFill>
                <a:latin typeface="Agency FB" panose="020B0503020202020204" pitchFamily="34" charset="0"/>
                <a:cs typeface="Arial"/>
              </a:rPr>
              <a:t>Architecture de l’ Agent</a:t>
            </a:r>
            <a:endParaRPr sz="2600" b="1" dirty="0">
              <a:solidFill>
                <a:schemeClr val="bg2">
                  <a:lumMod val="25000"/>
                </a:schemeClr>
              </a:solidFill>
              <a:latin typeface="Agency FB" panose="020B0503020202020204" pitchFamily="34" charset="0"/>
              <a:cs typeface="Arial"/>
            </a:endParaRPr>
          </a:p>
        </p:txBody>
      </p:sp>
      <p:sp>
        <p:nvSpPr>
          <p:cNvPr id="3" name="object 10">
            <a:extLst>
              <a:ext uri="{FF2B5EF4-FFF2-40B4-BE49-F238E27FC236}">
                <a16:creationId xmlns:a16="http://schemas.microsoft.com/office/drawing/2014/main" id="{17389A43-F7B9-6C15-A165-9D973CCBCAD8}"/>
              </a:ext>
            </a:extLst>
          </p:cNvPr>
          <p:cNvSpPr txBox="1"/>
          <p:nvPr/>
        </p:nvSpPr>
        <p:spPr>
          <a:xfrm>
            <a:off x="9852066" y="469218"/>
            <a:ext cx="3217544" cy="426655"/>
          </a:xfrm>
          <a:prstGeom prst="rect">
            <a:avLst/>
          </a:prstGeom>
        </p:spPr>
        <p:txBody>
          <a:bodyPr vert="horz" wrap="square" lIns="0" tIns="12700" rIns="0" bIns="0" rtlCol="0">
            <a:spAutoFit/>
          </a:bodyPr>
          <a:lstStyle/>
          <a:p>
            <a:pPr marL="981710" marR="5080" indent="-969644" algn="ctr">
              <a:lnSpc>
                <a:spcPct val="115399"/>
              </a:lnSpc>
              <a:spcBef>
                <a:spcPts val="100"/>
              </a:spcBef>
            </a:pPr>
            <a:r>
              <a:rPr lang="fr-FR" sz="2600" b="1" spc="-10" dirty="0">
                <a:solidFill>
                  <a:schemeClr val="bg2">
                    <a:lumMod val="25000"/>
                  </a:schemeClr>
                </a:solidFill>
                <a:latin typeface="Agency FB" panose="020B0503020202020204" pitchFamily="34" charset="0"/>
                <a:cs typeface="Arial"/>
              </a:rPr>
              <a:t>Environnement</a:t>
            </a:r>
            <a:r>
              <a:rPr lang="fr-FR" sz="2600" b="1" spc="-125" dirty="0">
                <a:solidFill>
                  <a:schemeClr val="bg2">
                    <a:lumMod val="25000"/>
                  </a:schemeClr>
                </a:solidFill>
                <a:latin typeface="Agency FB" panose="020B0503020202020204" pitchFamily="34" charset="0"/>
                <a:cs typeface="Arial"/>
              </a:rPr>
              <a:t> </a:t>
            </a:r>
            <a:r>
              <a:rPr lang="fr-FR" sz="2600" b="1" spc="-25" dirty="0">
                <a:solidFill>
                  <a:schemeClr val="bg2">
                    <a:lumMod val="25000"/>
                  </a:schemeClr>
                </a:solidFill>
                <a:latin typeface="Agency FB" panose="020B0503020202020204" pitchFamily="34" charset="0"/>
                <a:cs typeface="Arial"/>
              </a:rPr>
              <a:t>du </a:t>
            </a:r>
            <a:r>
              <a:rPr lang="fr-FR" sz="2600" b="1" spc="-10" dirty="0">
                <a:solidFill>
                  <a:schemeClr val="bg2">
                    <a:lumMod val="25000"/>
                  </a:schemeClr>
                </a:solidFill>
                <a:latin typeface="Agency FB" panose="020B0503020202020204" pitchFamily="34" charset="0"/>
                <a:cs typeface="Arial"/>
              </a:rPr>
              <a:t>travail</a:t>
            </a:r>
            <a:endParaRPr lang="fr-FR" sz="2600" b="1" dirty="0">
              <a:solidFill>
                <a:schemeClr val="bg2">
                  <a:lumMod val="25000"/>
                </a:schemeClr>
              </a:solidFill>
              <a:latin typeface="Agency FB" panose="020B0503020202020204" pitchFamily="34" charset="0"/>
              <a:cs typeface="Arial"/>
            </a:endParaRPr>
          </a:p>
        </p:txBody>
      </p:sp>
      <p:sp>
        <p:nvSpPr>
          <p:cNvPr id="4" name="object 11">
            <a:extLst>
              <a:ext uri="{FF2B5EF4-FFF2-40B4-BE49-F238E27FC236}">
                <a16:creationId xmlns:a16="http://schemas.microsoft.com/office/drawing/2014/main" id="{1D3CB4E9-A278-A2C5-ABE8-D4A2E862B130}"/>
              </a:ext>
            </a:extLst>
          </p:cNvPr>
          <p:cNvSpPr txBox="1"/>
          <p:nvPr/>
        </p:nvSpPr>
        <p:spPr>
          <a:xfrm>
            <a:off x="14362881" y="515693"/>
            <a:ext cx="3217545" cy="433837"/>
          </a:xfrm>
          <a:prstGeom prst="rect">
            <a:avLst/>
          </a:prstGeom>
        </p:spPr>
        <p:txBody>
          <a:bodyPr vert="horz" wrap="square" lIns="0" tIns="12700" rIns="0" bIns="0" rtlCol="0">
            <a:spAutoFit/>
          </a:bodyPr>
          <a:lstStyle/>
          <a:p>
            <a:pPr marL="12700" marR="5080" indent="274320">
              <a:lnSpc>
                <a:spcPct val="115399"/>
              </a:lnSpc>
              <a:spcBef>
                <a:spcPts val="100"/>
              </a:spcBef>
            </a:pPr>
            <a:r>
              <a:rPr lang="fr-FR" sz="2600" b="1" dirty="0">
                <a:solidFill>
                  <a:schemeClr val="bg2">
                    <a:lumMod val="25000"/>
                  </a:schemeClr>
                </a:solidFill>
                <a:latin typeface="Agency FB" panose="020B0503020202020204" pitchFamily="34" charset="0"/>
                <a:cs typeface="Arial"/>
              </a:rPr>
              <a:t>Démonstration</a:t>
            </a:r>
            <a:endParaRPr sz="2600" dirty="0">
              <a:solidFill>
                <a:schemeClr val="bg2">
                  <a:lumMod val="25000"/>
                </a:schemeClr>
              </a:solidFill>
              <a:latin typeface="Agency FB" panose="020B0503020202020204" pitchFamily="34" charset="0"/>
              <a:cs typeface="Arial"/>
            </a:endParaRPr>
          </a:p>
        </p:txBody>
      </p:sp>
      <p:sp>
        <p:nvSpPr>
          <p:cNvPr id="5" name="ZoneTexte 4">
            <a:extLst>
              <a:ext uri="{FF2B5EF4-FFF2-40B4-BE49-F238E27FC236}">
                <a16:creationId xmlns:a16="http://schemas.microsoft.com/office/drawing/2014/main" id="{FADC0078-506C-9439-8C4C-A81377D09551}"/>
              </a:ext>
            </a:extLst>
          </p:cNvPr>
          <p:cNvSpPr txBox="1"/>
          <p:nvPr/>
        </p:nvSpPr>
        <p:spPr>
          <a:xfrm>
            <a:off x="711585" y="496697"/>
            <a:ext cx="3657600" cy="492443"/>
          </a:xfrm>
          <a:prstGeom prst="rect">
            <a:avLst/>
          </a:prstGeom>
          <a:noFill/>
        </p:spPr>
        <p:txBody>
          <a:bodyPr wrap="square">
            <a:spAutoFit/>
          </a:bodyPr>
          <a:lstStyle/>
          <a:p>
            <a:pPr algn="ctr"/>
            <a:r>
              <a:rPr lang="fr-FR" sz="2600" b="1" i="0" u="none" strike="noStrike" dirty="0">
                <a:solidFill>
                  <a:schemeClr val="bg2">
                    <a:lumMod val="25000"/>
                  </a:schemeClr>
                </a:solidFill>
                <a:effectLst/>
                <a:latin typeface="Agency FB" panose="020B0503020202020204" pitchFamily="34" charset="0"/>
              </a:rPr>
              <a:t>Spécification des besoins</a:t>
            </a:r>
            <a:endParaRPr lang="fr-FR" sz="2600" b="1" dirty="0">
              <a:solidFill>
                <a:schemeClr val="bg2">
                  <a:lumMod val="25000"/>
                </a:schemeClr>
              </a:solidFill>
              <a:latin typeface="Agency FB" panose="020B0503020202020204" pitchFamily="34" charset="0"/>
            </a:endParaRPr>
          </a:p>
        </p:txBody>
      </p:sp>
      <p:sp>
        <p:nvSpPr>
          <p:cNvPr id="6" name="Google Shape;2137;p41">
            <a:extLst>
              <a:ext uri="{FF2B5EF4-FFF2-40B4-BE49-F238E27FC236}">
                <a16:creationId xmlns:a16="http://schemas.microsoft.com/office/drawing/2014/main" id="{3A7F6A7A-F481-C878-2115-89B1F85DAA15}"/>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A497795-6AB1-5D29-22EA-A055FDEBC59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E859DC4-B81B-B54E-6590-3A41ACA10F7A}"/>
              </a:ext>
            </a:extLst>
          </p:cNvPr>
          <p:cNvSpPr txBox="1">
            <a:spLocks noGrp="1"/>
          </p:cNvSpPr>
          <p:nvPr>
            <p:ph type="title"/>
          </p:nvPr>
        </p:nvSpPr>
        <p:spPr>
          <a:xfrm>
            <a:off x="4470240" y="3972619"/>
            <a:ext cx="10464959" cy="1124026"/>
          </a:xfrm>
          <a:prstGeom prst="rect">
            <a:avLst/>
          </a:prstGeom>
        </p:spPr>
        <p:txBody>
          <a:bodyPr vert="horz" wrap="square" lIns="0" tIns="15875" rIns="0" bIns="0" rtlCol="0">
            <a:spAutoFit/>
          </a:bodyPr>
          <a:lstStyle/>
          <a:p>
            <a:pPr marL="12700">
              <a:lnSpc>
                <a:spcPct val="100000"/>
              </a:lnSpc>
              <a:spcBef>
                <a:spcPts val="125"/>
              </a:spcBef>
            </a:pPr>
            <a:r>
              <a:rPr lang="fr-FR" sz="7200" i="1" dirty="0">
                <a:solidFill>
                  <a:schemeClr val="bg2">
                    <a:lumMod val="25000"/>
                  </a:schemeClr>
                </a:solidFill>
                <a:latin typeface="Times New Roman"/>
                <a:cs typeface="Times New Roman"/>
              </a:rPr>
              <a:t>Conclusion</a:t>
            </a:r>
            <a:r>
              <a:rPr lang="fr-FR" sz="7200" i="1" spc="-35" dirty="0">
                <a:solidFill>
                  <a:schemeClr val="bg2">
                    <a:lumMod val="25000"/>
                  </a:schemeClr>
                </a:solidFill>
                <a:latin typeface="Times New Roman"/>
                <a:cs typeface="Times New Roman"/>
              </a:rPr>
              <a:t> </a:t>
            </a:r>
            <a:r>
              <a:rPr lang="fr-FR" sz="7200" i="1" spc="140" dirty="0">
                <a:solidFill>
                  <a:schemeClr val="bg2">
                    <a:lumMod val="25000"/>
                  </a:schemeClr>
                </a:solidFill>
                <a:latin typeface="Times New Roman"/>
                <a:cs typeface="Times New Roman"/>
              </a:rPr>
              <a:t>et</a:t>
            </a:r>
            <a:r>
              <a:rPr lang="fr-FR" sz="7200" i="1" spc="-30" dirty="0">
                <a:solidFill>
                  <a:schemeClr val="bg2">
                    <a:lumMod val="25000"/>
                  </a:schemeClr>
                </a:solidFill>
                <a:latin typeface="Times New Roman"/>
                <a:cs typeface="Times New Roman"/>
              </a:rPr>
              <a:t> </a:t>
            </a:r>
            <a:r>
              <a:rPr lang="fr-FR" sz="7200" i="1" spc="-10" dirty="0">
                <a:solidFill>
                  <a:schemeClr val="bg2">
                    <a:lumMod val="25000"/>
                  </a:schemeClr>
                </a:solidFill>
                <a:latin typeface="Times New Roman"/>
                <a:cs typeface="Times New Roman"/>
              </a:rPr>
              <a:t>perspectives</a:t>
            </a:r>
            <a:endParaRPr sz="7200" dirty="0">
              <a:solidFill>
                <a:schemeClr val="bg2">
                  <a:lumMod val="25000"/>
                </a:schemeClr>
              </a:solidFill>
              <a:latin typeface="Times New Roman"/>
              <a:cs typeface="Times New Roman"/>
            </a:endParaRPr>
          </a:p>
        </p:txBody>
      </p:sp>
      <p:sp>
        <p:nvSpPr>
          <p:cNvPr id="3" name="object 3">
            <a:extLst>
              <a:ext uri="{FF2B5EF4-FFF2-40B4-BE49-F238E27FC236}">
                <a16:creationId xmlns:a16="http://schemas.microsoft.com/office/drawing/2014/main" id="{57FC7B04-0239-2B45-2199-E63F028EA564}"/>
              </a:ext>
            </a:extLst>
          </p:cNvPr>
          <p:cNvSpPr/>
          <p:nvPr/>
        </p:nvSpPr>
        <p:spPr>
          <a:xfrm>
            <a:off x="4482941" y="5554822"/>
            <a:ext cx="10147459" cy="45878"/>
          </a:xfrm>
          <a:custGeom>
            <a:avLst/>
            <a:gdLst/>
            <a:ahLst/>
            <a:cxnLst/>
            <a:rect l="l" t="t" r="r" b="b"/>
            <a:pathLst>
              <a:path w="9322435">
                <a:moveTo>
                  <a:pt x="0" y="0"/>
                </a:moveTo>
                <a:lnTo>
                  <a:pt x="9322116" y="0"/>
                </a:lnTo>
              </a:path>
            </a:pathLst>
          </a:custGeom>
          <a:ln w="34925">
            <a:solidFill>
              <a:schemeClr val="tx1"/>
            </a:solidFill>
          </a:ln>
        </p:spPr>
        <p:txBody>
          <a:bodyPr wrap="square" lIns="0" tIns="0" rIns="0" bIns="0" rtlCol="0"/>
          <a:lstStyle/>
          <a:p>
            <a:endParaRPr/>
          </a:p>
        </p:txBody>
      </p:sp>
    </p:spTree>
    <p:extLst>
      <p:ext uri="{BB962C8B-B14F-4D97-AF65-F5344CB8AC3E}">
        <p14:creationId xmlns:p14="http://schemas.microsoft.com/office/powerpoint/2010/main" val="336620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4085972"/>
            <a:ext cx="5837771" cy="1228541"/>
          </a:xfrm>
          <a:prstGeom prst="rect">
            <a:avLst/>
          </a:prstGeom>
        </p:spPr>
        <p:txBody>
          <a:bodyPr vert="horz" wrap="square" lIns="0" tIns="12700" rIns="0" bIns="0" rtlCol="0">
            <a:spAutoFit/>
          </a:bodyPr>
          <a:lstStyle/>
          <a:p>
            <a:pPr marL="12700">
              <a:lnSpc>
                <a:spcPct val="100000"/>
              </a:lnSpc>
              <a:spcBef>
                <a:spcPts val="100"/>
              </a:spcBef>
            </a:pPr>
            <a:r>
              <a:rPr lang="fr-FR" sz="7900" i="1" spc="145" dirty="0">
                <a:solidFill>
                  <a:srgbClr val="452918"/>
                </a:solidFill>
                <a:latin typeface="Times New Roman" panose="02020603050405020304" pitchFamily="18" charset="0"/>
                <a:ea typeface="Cambria" panose="02040503050406030204" pitchFamily="18" charset="0"/>
                <a:cs typeface="Times New Roman" panose="02020603050405020304" pitchFamily="18" charset="0"/>
              </a:rPr>
              <a:t>SOMMAIRE</a:t>
            </a:r>
            <a:endParaRPr lang="fr-FR" sz="7900" dirty="0">
              <a:solidFill>
                <a:srgbClr val="452918"/>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object 3"/>
          <p:cNvSpPr txBox="1"/>
          <p:nvPr/>
        </p:nvSpPr>
        <p:spPr>
          <a:xfrm>
            <a:off x="9981490" y="2947301"/>
            <a:ext cx="660400" cy="787400"/>
          </a:xfrm>
          <a:prstGeom prst="rect">
            <a:avLst/>
          </a:prstGeom>
        </p:spPr>
        <p:txBody>
          <a:bodyPr vert="horz" wrap="square" lIns="0" tIns="12700" rIns="0" bIns="0" rtlCol="0">
            <a:spAutoFit/>
          </a:bodyPr>
          <a:lstStyle/>
          <a:p>
            <a:pPr marL="12700">
              <a:lnSpc>
                <a:spcPct val="100000"/>
              </a:lnSpc>
              <a:spcBef>
                <a:spcPts val="100"/>
              </a:spcBef>
            </a:pPr>
            <a:r>
              <a:rPr sz="5000" b="1" spc="-25" dirty="0">
                <a:solidFill>
                  <a:srgbClr val="452918"/>
                </a:solidFill>
                <a:latin typeface="Times New Roman"/>
                <a:cs typeface="Times New Roman"/>
              </a:rPr>
              <a:t>01</a:t>
            </a:r>
            <a:endParaRPr sz="5000" dirty="0">
              <a:solidFill>
                <a:srgbClr val="452918"/>
              </a:solidFill>
              <a:latin typeface="Times New Roman"/>
              <a:cs typeface="Times New Roman"/>
            </a:endParaRPr>
          </a:p>
        </p:txBody>
      </p:sp>
      <p:sp>
        <p:nvSpPr>
          <p:cNvPr id="4" name="object 4"/>
          <p:cNvSpPr txBox="1"/>
          <p:nvPr/>
        </p:nvSpPr>
        <p:spPr>
          <a:xfrm>
            <a:off x="10033708" y="5647586"/>
            <a:ext cx="660400" cy="787400"/>
          </a:xfrm>
          <a:prstGeom prst="rect">
            <a:avLst/>
          </a:prstGeom>
        </p:spPr>
        <p:txBody>
          <a:bodyPr vert="horz" wrap="square" lIns="0" tIns="12700" rIns="0" bIns="0" rtlCol="0">
            <a:spAutoFit/>
          </a:bodyPr>
          <a:lstStyle/>
          <a:p>
            <a:pPr marL="12700">
              <a:lnSpc>
                <a:spcPct val="100000"/>
              </a:lnSpc>
              <a:spcBef>
                <a:spcPts val="100"/>
              </a:spcBef>
            </a:pPr>
            <a:r>
              <a:rPr lang="fr-FR" sz="5000" b="1" spc="-25" dirty="0">
                <a:solidFill>
                  <a:srgbClr val="452918"/>
                </a:solidFill>
                <a:latin typeface="Times New Roman"/>
                <a:cs typeface="Times New Roman"/>
              </a:rPr>
              <a:t>03</a:t>
            </a:r>
            <a:endParaRPr sz="5000" dirty="0">
              <a:solidFill>
                <a:srgbClr val="452918"/>
              </a:solidFill>
              <a:latin typeface="Times New Roman"/>
              <a:cs typeface="Times New Roman"/>
            </a:endParaRPr>
          </a:p>
        </p:txBody>
      </p:sp>
      <p:sp>
        <p:nvSpPr>
          <p:cNvPr id="5" name="object 5"/>
          <p:cNvSpPr txBox="1"/>
          <p:nvPr/>
        </p:nvSpPr>
        <p:spPr>
          <a:xfrm>
            <a:off x="9989511" y="4306543"/>
            <a:ext cx="660400" cy="787400"/>
          </a:xfrm>
          <a:prstGeom prst="rect">
            <a:avLst/>
          </a:prstGeom>
        </p:spPr>
        <p:txBody>
          <a:bodyPr vert="horz" wrap="square" lIns="0" tIns="12700" rIns="0" bIns="0" rtlCol="0">
            <a:spAutoFit/>
          </a:bodyPr>
          <a:lstStyle/>
          <a:p>
            <a:pPr marL="12700">
              <a:lnSpc>
                <a:spcPct val="100000"/>
              </a:lnSpc>
              <a:spcBef>
                <a:spcPts val="100"/>
              </a:spcBef>
            </a:pPr>
            <a:r>
              <a:rPr sz="5000" b="1" spc="-25" dirty="0">
                <a:solidFill>
                  <a:srgbClr val="452918"/>
                </a:solidFill>
                <a:latin typeface="Times New Roman"/>
                <a:cs typeface="Times New Roman"/>
              </a:rPr>
              <a:t>02</a:t>
            </a:r>
            <a:endParaRPr sz="5000" dirty="0">
              <a:solidFill>
                <a:srgbClr val="452918"/>
              </a:solidFill>
              <a:latin typeface="Times New Roman"/>
              <a:cs typeface="Times New Roman"/>
            </a:endParaRPr>
          </a:p>
        </p:txBody>
      </p:sp>
      <p:sp>
        <p:nvSpPr>
          <p:cNvPr id="6" name="object 6"/>
          <p:cNvSpPr txBox="1"/>
          <p:nvPr/>
        </p:nvSpPr>
        <p:spPr>
          <a:xfrm>
            <a:off x="10033708" y="6900521"/>
            <a:ext cx="660400" cy="787400"/>
          </a:xfrm>
          <a:prstGeom prst="rect">
            <a:avLst/>
          </a:prstGeom>
        </p:spPr>
        <p:txBody>
          <a:bodyPr vert="horz" wrap="square" lIns="0" tIns="12700" rIns="0" bIns="0" rtlCol="0">
            <a:spAutoFit/>
          </a:bodyPr>
          <a:lstStyle/>
          <a:p>
            <a:pPr marL="12700">
              <a:lnSpc>
                <a:spcPct val="100000"/>
              </a:lnSpc>
              <a:spcBef>
                <a:spcPts val="100"/>
              </a:spcBef>
            </a:pPr>
            <a:r>
              <a:rPr sz="5000" b="1" spc="-25" dirty="0">
                <a:solidFill>
                  <a:srgbClr val="452918"/>
                </a:solidFill>
                <a:latin typeface="Times New Roman"/>
                <a:cs typeface="Times New Roman"/>
              </a:rPr>
              <a:t>04</a:t>
            </a:r>
            <a:endParaRPr sz="5000" dirty="0">
              <a:solidFill>
                <a:srgbClr val="452918"/>
              </a:solidFill>
              <a:latin typeface="Times New Roman"/>
              <a:cs typeface="Times New Roman"/>
            </a:endParaRPr>
          </a:p>
        </p:txBody>
      </p:sp>
      <p:sp>
        <p:nvSpPr>
          <p:cNvPr id="7" name="object 7"/>
          <p:cNvSpPr txBox="1"/>
          <p:nvPr/>
        </p:nvSpPr>
        <p:spPr>
          <a:xfrm>
            <a:off x="11125200" y="3162300"/>
            <a:ext cx="3910329" cy="862416"/>
          </a:xfrm>
          <a:prstGeom prst="rect">
            <a:avLst/>
          </a:prstGeom>
        </p:spPr>
        <p:txBody>
          <a:bodyPr vert="horz" wrap="square" lIns="0" tIns="15875" rIns="0" bIns="0" rtlCol="0">
            <a:spAutoFit/>
          </a:bodyPr>
          <a:lstStyle/>
          <a:p>
            <a:pPr marL="12700">
              <a:lnSpc>
                <a:spcPct val="100000"/>
              </a:lnSpc>
              <a:spcBef>
                <a:spcPts val="125"/>
              </a:spcBef>
            </a:pPr>
            <a:r>
              <a:rPr lang="fr-FR" sz="2750" i="1" spc="90" dirty="0">
                <a:latin typeface="Times New Roman"/>
                <a:cs typeface="Times New Roman"/>
              </a:rPr>
              <a:t>CONTEXTE</a:t>
            </a:r>
            <a:r>
              <a:rPr lang="fr-FR" sz="2750" i="1" spc="-5" dirty="0">
                <a:latin typeface="Times New Roman"/>
                <a:cs typeface="Times New Roman"/>
              </a:rPr>
              <a:t> </a:t>
            </a:r>
            <a:r>
              <a:rPr lang="fr-FR" sz="2750" i="1" dirty="0">
                <a:latin typeface="Times New Roman"/>
                <a:cs typeface="Times New Roman"/>
              </a:rPr>
              <a:t>GÉNÉRAL DU</a:t>
            </a:r>
            <a:r>
              <a:rPr lang="fr-FR" sz="2750" i="1" spc="-5" dirty="0">
                <a:latin typeface="Times New Roman"/>
                <a:cs typeface="Times New Roman"/>
              </a:rPr>
              <a:t> </a:t>
            </a:r>
            <a:r>
              <a:rPr lang="fr-FR" sz="2750" i="1" spc="-10" dirty="0">
                <a:latin typeface="Times New Roman"/>
                <a:cs typeface="Times New Roman"/>
              </a:rPr>
              <a:t>PROJET</a:t>
            </a:r>
            <a:endParaRPr lang="fr-FR" sz="2750" dirty="0">
              <a:latin typeface="Times New Roman"/>
              <a:cs typeface="Times New Roman"/>
            </a:endParaRPr>
          </a:p>
        </p:txBody>
      </p:sp>
      <p:sp>
        <p:nvSpPr>
          <p:cNvPr id="8" name="object 8"/>
          <p:cNvSpPr txBox="1"/>
          <p:nvPr/>
        </p:nvSpPr>
        <p:spPr>
          <a:xfrm>
            <a:off x="11221616" y="4522379"/>
            <a:ext cx="3910329" cy="439223"/>
          </a:xfrm>
          <a:prstGeom prst="rect">
            <a:avLst/>
          </a:prstGeom>
        </p:spPr>
        <p:txBody>
          <a:bodyPr vert="horz" wrap="square" lIns="0" tIns="15875" rIns="0" bIns="0" rtlCol="0">
            <a:spAutoFit/>
          </a:bodyPr>
          <a:lstStyle/>
          <a:p>
            <a:pPr marL="12700">
              <a:lnSpc>
                <a:spcPct val="100000"/>
              </a:lnSpc>
              <a:spcBef>
                <a:spcPts val="125"/>
              </a:spcBef>
            </a:pPr>
            <a:r>
              <a:rPr lang="fr-FR" sz="2750" i="1" spc="60" dirty="0">
                <a:latin typeface="Times New Roman"/>
                <a:cs typeface="Times New Roman"/>
              </a:rPr>
              <a:t>ÉTAT</a:t>
            </a:r>
            <a:r>
              <a:rPr lang="fr-FR" sz="2750" i="1" spc="-5" dirty="0">
                <a:latin typeface="Times New Roman"/>
                <a:cs typeface="Times New Roman"/>
              </a:rPr>
              <a:t> </a:t>
            </a:r>
            <a:r>
              <a:rPr lang="fr-FR" sz="2750" i="1" dirty="0">
                <a:latin typeface="Times New Roman"/>
                <a:cs typeface="Times New Roman"/>
              </a:rPr>
              <a:t>DE</a:t>
            </a:r>
            <a:r>
              <a:rPr lang="fr-FR" sz="2750" i="1" spc="10" dirty="0">
                <a:latin typeface="Times New Roman"/>
                <a:cs typeface="Times New Roman"/>
              </a:rPr>
              <a:t> </a:t>
            </a:r>
            <a:r>
              <a:rPr lang="fr-FR" sz="2750" i="1" spc="-10" dirty="0">
                <a:latin typeface="Times New Roman"/>
                <a:cs typeface="Times New Roman"/>
              </a:rPr>
              <a:t>L’ART</a:t>
            </a:r>
            <a:endParaRPr lang="fr-FR" sz="2750" dirty="0">
              <a:latin typeface="Times New Roman"/>
              <a:cs typeface="Times New Roman"/>
            </a:endParaRPr>
          </a:p>
        </p:txBody>
      </p:sp>
      <p:sp>
        <p:nvSpPr>
          <p:cNvPr id="9" name="object 9"/>
          <p:cNvSpPr txBox="1"/>
          <p:nvPr/>
        </p:nvSpPr>
        <p:spPr>
          <a:xfrm>
            <a:off x="11221616" y="5862585"/>
            <a:ext cx="2888822" cy="439223"/>
          </a:xfrm>
          <a:prstGeom prst="rect">
            <a:avLst/>
          </a:prstGeom>
        </p:spPr>
        <p:txBody>
          <a:bodyPr vert="horz" wrap="square" lIns="0" tIns="15875" rIns="0" bIns="0" rtlCol="0">
            <a:spAutoFit/>
          </a:bodyPr>
          <a:lstStyle/>
          <a:p>
            <a:pPr marL="12700">
              <a:lnSpc>
                <a:spcPct val="100000"/>
              </a:lnSpc>
              <a:spcBef>
                <a:spcPts val="125"/>
              </a:spcBef>
            </a:pPr>
            <a:r>
              <a:rPr lang="fr-FR" sz="2750" i="1" spc="100" dirty="0">
                <a:latin typeface="Times New Roman"/>
                <a:cs typeface="Times New Roman"/>
              </a:rPr>
              <a:t>MISE</a:t>
            </a:r>
            <a:r>
              <a:rPr lang="fr-FR" sz="2750" i="1" spc="5" dirty="0">
                <a:latin typeface="Times New Roman"/>
                <a:cs typeface="Times New Roman"/>
              </a:rPr>
              <a:t> </a:t>
            </a:r>
            <a:r>
              <a:rPr lang="fr-FR" sz="2750" i="1" dirty="0">
                <a:latin typeface="Times New Roman"/>
                <a:cs typeface="Times New Roman"/>
              </a:rPr>
              <a:t>EN</a:t>
            </a:r>
            <a:r>
              <a:rPr lang="fr-FR" sz="2750" i="1" spc="10" dirty="0">
                <a:latin typeface="Times New Roman"/>
                <a:cs typeface="Times New Roman"/>
              </a:rPr>
              <a:t> </a:t>
            </a:r>
            <a:r>
              <a:rPr lang="fr-FR" sz="2750" i="1" spc="-25" dirty="0">
                <a:latin typeface="Times New Roman"/>
                <a:cs typeface="Times New Roman"/>
              </a:rPr>
              <a:t>ŒUVRE</a:t>
            </a:r>
            <a:endParaRPr lang="fr-FR" sz="2750" dirty="0">
              <a:latin typeface="Times New Roman"/>
              <a:cs typeface="Times New Roman"/>
            </a:endParaRPr>
          </a:p>
        </p:txBody>
      </p:sp>
      <p:sp>
        <p:nvSpPr>
          <p:cNvPr id="10" name="object 10"/>
          <p:cNvSpPr txBox="1"/>
          <p:nvPr/>
        </p:nvSpPr>
        <p:spPr>
          <a:xfrm>
            <a:off x="11221616" y="7116357"/>
            <a:ext cx="5370966" cy="439223"/>
          </a:xfrm>
          <a:prstGeom prst="rect">
            <a:avLst/>
          </a:prstGeom>
        </p:spPr>
        <p:txBody>
          <a:bodyPr vert="horz" wrap="square" lIns="0" tIns="15875" rIns="0" bIns="0" rtlCol="0">
            <a:spAutoFit/>
          </a:bodyPr>
          <a:lstStyle/>
          <a:p>
            <a:pPr marL="12700">
              <a:lnSpc>
                <a:spcPct val="100000"/>
              </a:lnSpc>
              <a:spcBef>
                <a:spcPts val="125"/>
              </a:spcBef>
            </a:pPr>
            <a:r>
              <a:rPr lang="fr-FR" sz="2750" i="1" dirty="0">
                <a:latin typeface="Times New Roman"/>
                <a:cs typeface="Times New Roman"/>
              </a:rPr>
              <a:t>CONCLUSION</a:t>
            </a:r>
            <a:r>
              <a:rPr lang="fr-FR" sz="2750" i="1" spc="55" dirty="0">
                <a:latin typeface="Times New Roman"/>
                <a:cs typeface="Times New Roman"/>
              </a:rPr>
              <a:t> </a:t>
            </a:r>
            <a:r>
              <a:rPr lang="fr-FR" sz="2750" i="1" spc="70" dirty="0">
                <a:latin typeface="Times New Roman"/>
                <a:cs typeface="Times New Roman"/>
              </a:rPr>
              <a:t>ET</a:t>
            </a:r>
            <a:r>
              <a:rPr lang="fr-FR" sz="2750" i="1" spc="55" dirty="0">
                <a:latin typeface="Times New Roman"/>
                <a:cs typeface="Times New Roman"/>
              </a:rPr>
              <a:t> </a:t>
            </a:r>
            <a:r>
              <a:rPr lang="fr-FR" sz="2750" i="1" spc="-10" dirty="0">
                <a:latin typeface="Times New Roman"/>
                <a:cs typeface="Times New Roman"/>
              </a:rPr>
              <a:t>PERSPECTIVES</a:t>
            </a:r>
            <a:endParaRPr lang="fr-FR" sz="275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1000"/>
                                        <p:tgtEl>
                                          <p:spTgt spid="8">
                                            <p:txEl>
                                              <p:pRg st="0" end="0"/>
                                            </p:txEl>
                                          </p:spTgt>
                                        </p:tgtEl>
                                      </p:cBhvr>
                                    </p:animEffect>
                                    <p:anim calcmode="lin" valueType="num">
                                      <p:cBhvr>
                                        <p:cTn id="2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1000"/>
                                        <p:tgtEl>
                                          <p:spTgt spid="4">
                                            <p:txEl>
                                              <p:pRg st="0" end="0"/>
                                            </p:txEl>
                                          </p:spTgt>
                                        </p:tgtEl>
                                      </p:cBhvr>
                                    </p:animEffect>
                                    <p:anim calcmode="lin" valueType="num">
                                      <p:cBhvr>
                                        <p:cTn id="3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animEffect transition="in" filter="fade">
                                      <p:cBhvr>
                                        <p:cTn id="36" dur="1000"/>
                                        <p:tgtEl>
                                          <p:spTgt spid="9">
                                            <p:txEl>
                                              <p:pRg st="0" end="0"/>
                                            </p:txEl>
                                          </p:spTgt>
                                        </p:tgtEl>
                                      </p:cBhvr>
                                    </p:animEffect>
                                    <p:anim calcmode="lin" valueType="num">
                                      <p:cBhvr>
                                        <p:cTn id="3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fade">
                                      <p:cBhvr>
                                        <p:cTn id="43" dur="1000"/>
                                        <p:tgtEl>
                                          <p:spTgt spid="6">
                                            <p:txEl>
                                              <p:pRg st="0" end="0"/>
                                            </p:txEl>
                                          </p:spTgt>
                                        </p:tgtEl>
                                      </p:cBhvr>
                                    </p:animEffect>
                                    <p:anim calcmode="lin" valueType="num">
                                      <p:cBhvr>
                                        <p:cTn id="4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xEl>
                                              <p:pRg st="0" end="0"/>
                                            </p:txEl>
                                          </p:spTgt>
                                        </p:tgtEl>
                                        <p:attrNameLst>
                                          <p:attrName>style.visibility</p:attrName>
                                        </p:attrNameLst>
                                      </p:cBhvr>
                                      <p:to>
                                        <p:strVal val="visible"/>
                                      </p:to>
                                    </p:set>
                                    <p:animEffect transition="in" filter="fade">
                                      <p:cBhvr>
                                        <p:cTn id="48" dur="1000"/>
                                        <p:tgtEl>
                                          <p:spTgt spid="10">
                                            <p:txEl>
                                              <p:pRg st="0" end="0"/>
                                            </p:txEl>
                                          </p:spTgt>
                                        </p:tgtEl>
                                      </p:cBhvr>
                                    </p:animEffect>
                                    <p:anim calcmode="lin" valueType="num">
                                      <p:cBhvr>
                                        <p:cTn id="4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6" grpId="0" build="allAtOnce"/>
      <p:bldP spid="7" grpId="0" build="allAtOnce"/>
      <p:bldP spid="8" grpId="0" build="allAtOnce"/>
      <p:bldP spid="9" grpId="0" build="allAtOnce"/>
      <p:bldP spid="10"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85969" y="4745815"/>
            <a:ext cx="9115425" cy="1027430"/>
          </a:xfrm>
          <a:prstGeom prst="rect">
            <a:avLst/>
          </a:prstGeom>
        </p:spPr>
        <p:txBody>
          <a:bodyPr vert="horz" wrap="square" lIns="0" tIns="15875" rIns="0" bIns="0" rtlCol="0">
            <a:spAutoFit/>
          </a:bodyPr>
          <a:lstStyle/>
          <a:p>
            <a:pPr marL="12700">
              <a:lnSpc>
                <a:spcPct val="100000"/>
              </a:lnSpc>
              <a:spcBef>
                <a:spcPts val="125"/>
              </a:spcBef>
            </a:pPr>
            <a:r>
              <a:rPr sz="6550" i="1" dirty="0">
                <a:solidFill>
                  <a:schemeClr val="bg2">
                    <a:lumMod val="25000"/>
                  </a:schemeClr>
                </a:solidFill>
                <a:latin typeface="Times New Roman"/>
                <a:cs typeface="Times New Roman"/>
              </a:rPr>
              <a:t>Merci</a:t>
            </a:r>
            <a:r>
              <a:rPr sz="6550" i="1" spc="-85" dirty="0">
                <a:solidFill>
                  <a:schemeClr val="bg2">
                    <a:lumMod val="25000"/>
                  </a:schemeClr>
                </a:solidFill>
                <a:latin typeface="Times New Roman"/>
                <a:cs typeface="Times New Roman"/>
              </a:rPr>
              <a:t> </a:t>
            </a:r>
            <a:r>
              <a:rPr sz="6550" i="1" dirty="0">
                <a:solidFill>
                  <a:schemeClr val="bg2">
                    <a:lumMod val="25000"/>
                  </a:schemeClr>
                </a:solidFill>
                <a:latin typeface="Times New Roman"/>
                <a:cs typeface="Times New Roman"/>
              </a:rPr>
              <a:t>pour</a:t>
            </a:r>
            <a:r>
              <a:rPr sz="6550" i="1" spc="-80" dirty="0">
                <a:solidFill>
                  <a:schemeClr val="bg2">
                    <a:lumMod val="25000"/>
                  </a:schemeClr>
                </a:solidFill>
                <a:latin typeface="Times New Roman"/>
                <a:cs typeface="Times New Roman"/>
              </a:rPr>
              <a:t> </a:t>
            </a:r>
            <a:r>
              <a:rPr sz="6550" i="1" dirty="0">
                <a:solidFill>
                  <a:schemeClr val="bg2">
                    <a:lumMod val="25000"/>
                  </a:schemeClr>
                </a:solidFill>
                <a:latin typeface="Times New Roman"/>
                <a:cs typeface="Times New Roman"/>
              </a:rPr>
              <a:t>votre</a:t>
            </a:r>
            <a:r>
              <a:rPr sz="6550" i="1" spc="-85" dirty="0">
                <a:solidFill>
                  <a:schemeClr val="bg2">
                    <a:lumMod val="25000"/>
                  </a:schemeClr>
                </a:solidFill>
                <a:latin typeface="Times New Roman"/>
                <a:cs typeface="Times New Roman"/>
              </a:rPr>
              <a:t> </a:t>
            </a:r>
            <a:r>
              <a:rPr sz="6550" i="1" spc="-10" dirty="0">
                <a:solidFill>
                  <a:schemeClr val="bg2">
                    <a:lumMod val="25000"/>
                  </a:schemeClr>
                </a:solidFill>
                <a:latin typeface="Times New Roman"/>
                <a:cs typeface="Times New Roman"/>
              </a:rPr>
              <a:t>attention</a:t>
            </a:r>
            <a:endParaRPr sz="6550" dirty="0">
              <a:solidFill>
                <a:schemeClr val="bg2">
                  <a:lumMod val="25000"/>
                </a:schemeClr>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0240" y="3972619"/>
            <a:ext cx="10464959" cy="1124026"/>
          </a:xfrm>
          <a:prstGeom prst="rect">
            <a:avLst/>
          </a:prstGeom>
        </p:spPr>
        <p:txBody>
          <a:bodyPr vert="horz" wrap="square" lIns="0" tIns="15875" rIns="0" bIns="0" rtlCol="0">
            <a:spAutoFit/>
          </a:bodyPr>
          <a:lstStyle/>
          <a:p>
            <a:pPr marL="12700">
              <a:lnSpc>
                <a:spcPct val="100000"/>
              </a:lnSpc>
              <a:spcBef>
                <a:spcPts val="125"/>
              </a:spcBef>
            </a:pPr>
            <a:r>
              <a:rPr sz="7200" i="1" spc="180" dirty="0">
                <a:solidFill>
                  <a:schemeClr val="bg2">
                    <a:lumMod val="25000"/>
                  </a:schemeClr>
                </a:solidFill>
                <a:latin typeface="Times New Roman"/>
                <a:cs typeface="Times New Roman"/>
              </a:rPr>
              <a:t>Contexte</a:t>
            </a:r>
            <a:r>
              <a:rPr sz="7200" i="1" spc="-114" dirty="0">
                <a:solidFill>
                  <a:schemeClr val="bg2">
                    <a:lumMod val="25000"/>
                  </a:schemeClr>
                </a:solidFill>
                <a:latin typeface="Times New Roman"/>
                <a:cs typeface="Times New Roman"/>
              </a:rPr>
              <a:t> </a:t>
            </a:r>
            <a:r>
              <a:rPr sz="7200" i="1" spc="-35" dirty="0">
                <a:solidFill>
                  <a:schemeClr val="bg2">
                    <a:lumMod val="25000"/>
                  </a:schemeClr>
                </a:solidFill>
                <a:latin typeface="Times New Roman"/>
                <a:cs typeface="Times New Roman"/>
              </a:rPr>
              <a:t>général</a:t>
            </a:r>
            <a:r>
              <a:rPr sz="7200" i="1" spc="-110" dirty="0">
                <a:solidFill>
                  <a:schemeClr val="bg2">
                    <a:lumMod val="25000"/>
                  </a:schemeClr>
                </a:solidFill>
                <a:latin typeface="Times New Roman"/>
                <a:cs typeface="Times New Roman"/>
              </a:rPr>
              <a:t> </a:t>
            </a:r>
            <a:r>
              <a:rPr sz="7200" i="1" dirty="0">
                <a:solidFill>
                  <a:schemeClr val="bg2">
                    <a:lumMod val="25000"/>
                  </a:schemeClr>
                </a:solidFill>
                <a:latin typeface="Times New Roman"/>
                <a:cs typeface="Times New Roman"/>
              </a:rPr>
              <a:t>du</a:t>
            </a:r>
            <a:r>
              <a:rPr sz="7200" i="1" spc="-114" dirty="0">
                <a:solidFill>
                  <a:schemeClr val="bg2">
                    <a:lumMod val="25000"/>
                  </a:schemeClr>
                </a:solidFill>
                <a:latin typeface="Times New Roman"/>
                <a:cs typeface="Times New Roman"/>
              </a:rPr>
              <a:t> </a:t>
            </a:r>
            <a:r>
              <a:rPr sz="7200" i="1" spc="-10" dirty="0">
                <a:solidFill>
                  <a:schemeClr val="bg2">
                    <a:lumMod val="25000"/>
                  </a:schemeClr>
                </a:solidFill>
                <a:latin typeface="Times New Roman"/>
                <a:cs typeface="Times New Roman"/>
              </a:rPr>
              <a:t>projet</a:t>
            </a:r>
            <a:endParaRPr sz="7200" dirty="0">
              <a:solidFill>
                <a:schemeClr val="bg2">
                  <a:lumMod val="25000"/>
                </a:schemeClr>
              </a:solidFill>
              <a:latin typeface="Times New Roman"/>
              <a:cs typeface="Times New Roman"/>
            </a:endParaRPr>
          </a:p>
        </p:txBody>
      </p:sp>
      <p:sp>
        <p:nvSpPr>
          <p:cNvPr id="3" name="object 3"/>
          <p:cNvSpPr/>
          <p:nvPr/>
        </p:nvSpPr>
        <p:spPr>
          <a:xfrm>
            <a:off x="4482941" y="5554822"/>
            <a:ext cx="10147459" cy="45878"/>
          </a:xfrm>
          <a:custGeom>
            <a:avLst/>
            <a:gdLst/>
            <a:ahLst/>
            <a:cxnLst/>
            <a:rect l="l" t="t" r="r" b="b"/>
            <a:pathLst>
              <a:path w="9322435">
                <a:moveTo>
                  <a:pt x="0" y="0"/>
                </a:moveTo>
                <a:lnTo>
                  <a:pt x="9322116" y="0"/>
                </a:lnTo>
              </a:path>
            </a:pathLst>
          </a:custGeom>
          <a:ln w="34925">
            <a:solidFill>
              <a:schemeClr val="tx1"/>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04B6468-11E4-8BCE-1249-0201BD0A79FF}"/>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39C3DF36-1E63-B1ED-1DDC-A22EFE96C2FF}"/>
              </a:ext>
            </a:extLst>
          </p:cNvPr>
          <p:cNvGrpSpPr/>
          <p:nvPr/>
        </p:nvGrpSpPr>
        <p:grpSpPr>
          <a:xfrm>
            <a:off x="262800" y="367200"/>
            <a:ext cx="17683200" cy="813900"/>
            <a:chOff x="298875" y="396945"/>
            <a:chExt cx="17689830" cy="1263650"/>
          </a:xfrm>
        </p:grpSpPr>
        <p:sp>
          <p:nvSpPr>
            <p:cNvPr id="7" name="object 7">
              <a:extLst>
                <a:ext uri="{FF2B5EF4-FFF2-40B4-BE49-F238E27FC236}">
                  <a16:creationId xmlns:a16="http://schemas.microsoft.com/office/drawing/2014/main" id="{58CA9881-8F3B-AE26-9025-8B123C9F3B3E}"/>
                </a:ext>
              </a:extLst>
            </p:cNvPr>
            <p:cNvSpPr/>
            <p:nvPr/>
          </p:nvSpPr>
          <p:spPr>
            <a:xfrm>
              <a:off x="4775771" y="396950"/>
              <a:ext cx="13213080" cy="1263650"/>
            </a:xfrm>
            <a:custGeom>
              <a:avLst/>
              <a:gdLst/>
              <a:ahLst/>
              <a:cxnLst/>
              <a:rect l="l" t="t" r="r" b="b"/>
              <a:pathLst>
                <a:path w="13213080" h="1263650">
                  <a:moveTo>
                    <a:pt x="4511116" y="631240"/>
                  </a:moveTo>
                  <a:lnTo>
                    <a:pt x="3740226" y="0"/>
                  </a:lnTo>
                  <a:lnTo>
                    <a:pt x="0" y="0"/>
                  </a:lnTo>
                  <a:lnTo>
                    <a:pt x="771525" y="631761"/>
                  </a:lnTo>
                  <a:lnTo>
                    <a:pt x="0" y="1263510"/>
                  </a:lnTo>
                  <a:lnTo>
                    <a:pt x="3740226" y="1263510"/>
                  </a:lnTo>
                  <a:lnTo>
                    <a:pt x="4511116" y="632269"/>
                  </a:lnTo>
                  <a:lnTo>
                    <a:pt x="4511116" y="631240"/>
                  </a:lnTo>
                  <a:close/>
                </a:path>
                <a:path w="13213080" h="1263650">
                  <a:moveTo>
                    <a:pt x="8969743" y="631240"/>
                  </a:moveTo>
                  <a:lnTo>
                    <a:pt x="8198853" y="0"/>
                  </a:lnTo>
                  <a:lnTo>
                    <a:pt x="4458627" y="0"/>
                  </a:lnTo>
                  <a:lnTo>
                    <a:pt x="5230152" y="631761"/>
                  </a:lnTo>
                  <a:lnTo>
                    <a:pt x="4458627" y="1263510"/>
                  </a:lnTo>
                  <a:lnTo>
                    <a:pt x="8198853" y="1263510"/>
                  </a:lnTo>
                  <a:lnTo>
                    <a:pt x="8969743" y="632269"/>
                  </a:lnTo>
                  <a:lnTo>
                    <a:pt x="8969743" y="631240"/>
                  </a:lnTo>
                  <a:close/>
                </a:path>
                <a:path w="13213080" h="1263650">
                  <a:moveTo>
                    <a:pt x="13212725" y="631240"/>
                  </a:moveTo>
                  <a:lnTo>
                    <a:pt x="12441822" y="0"/>
                  </a:lnTo>
                  <a:lnTo>
                    <a:pt x="8701595" y="0"/>
                  </a:lnTo>
                  <a:lnTo>
                    <a:pt x="9473120" y="631761"/>
                  </a:lnTo>
                  <a:lnTo>
                    <a:pt x="8701595" y="1263510"/>
                  </a:lnTo>
                  <a:lnTo>
                    <a:pt x="12441822" y="1263510"/>
                  </a:lnTo>
                  <a:lnTo>
                    <a:pt x="13212725" y="632269"/>
                  </a:lnTo>
                  <a:lnTo>
                    <a:pt x="13212725" y="631240"/>
                  </a:lnTo>
                  <a:close/>
                </a:path>
              </a:pathLst>
            </a:custGeom>
            <a:solidFill>
              <a:schemeClr val="bg2">
                <a:lumMod val="75000"/>
              </a:schemeClr>
            </a:solidFill>
          </p:spPr>
          <p:txBody>
            <a:bodyPr wrap="square" lIns="0" tIns="0" rIns="0" bIns="0" rtlCol="0"/>
            <a:lstStyle/>
            <a:p>
              <a:endParaRPr/>
            </a:p>
          </p:txBody>
        </p:sp>
        <p:sp>
          <p:nvSpPr>
            <p:cNvPr id="8" name="object 8">
              <a:extLst>
                <a:ext uri="{FF2B5EF4-FFF2-40B4-BE49-F238E27FC236}">
                  <a16:creationId xmlns:a16="http://schemas.microsoft.com/office/drawing/2014/main" id="{EE6D9523-6E31-93B7-594B-17E056731797}"/>
                </a:ext>
              </a:extLst>
            </p:cNvPr>
            <p:cNvSpPr/>
            <p:nvPr/>
          </p:nvSpPr>
          <p:spPr>
            <a:xfrm>
              <a:off x="298875"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3"/>
                  </a:lnTo>
                  <a:lnTo>
                    <a:pt x="4511127" y="632266"/>
                  </a:lnTo>
                  <a:lnTo>
                    <a:pt x="3740226" y="1263510"/>
                  </a:lnTo>
                  <a:close/>
                </a:path>
              </a:pathLst>
            </a:custGeom>
            <a:solidFill>
              <a:schemeClr val="bg2">
                <a:lumMod val="90000"/>
              </a:schemeClr>
            </a:solidFill>
          </p:spPr>
          <p:txBody>
            <a:bodyPr wrap="square" lIns="0" tIns="0" rIns="0" bIns="0" rtlCol="0"/>
            <a:lstStyle/>
            <a:p>
              <a:endParaRPr/>
            </a:p>
          </p:txBody>
        </p:sp>
      </p:grpSp>
      <p:sp>
        <p:nvSpPr>
          <p:cNvPr id="2" name="object 14">
            <a:extLst>
              <a:ext uri="{FF2B5EF4-FFF2-40B4-BE49-F238E27FC236}">
                <a16:creationId xmlns:a16="http://schemas.microsoft.com/office/drawing/2014/main" id="{4CFC766A-3598-0022-95C2-776B63BB7C7F}"/>
              </a:ext>
            </a:extLst>
          </p:cNvPr>
          <p:cNvSpPr txBox="1"/>
          <p:nvPr/>
        </p:nvSpPr>
        <p:spPr>
          <a:xfrm>
            <a:off x="5462284" y="471260"/>
            <a:ext cx="2907142" cy="505267"/>
          </a:xfrm>
          <a:prstGeom prst="rect">
            <a:avLst/>
          </a:prstGeom>
        </p:spPr>
        <p:txBody>
          <a:bodyPr vert="horz" wrap="square" lIns="0" tIns="12700" rIns="0" bIns="0" rtlCol="0">
            <a:spAutoFit/>
          </a:bodyPr>
          <a:lstStyle/>
          <a:p>
            <a:pPr marL="12700" algn="ctr">
              <a:lnSpc>
                <a:spcPct val="100000"/>
              </a:lnSpc>
              <a:spcBef>
                <a:spcPts val="100"/>
              </a:spcBef>
            </a:pPr>
            <a:r>
              <a:rPr sz="3200" b="1" spc="-10" dirty="0">
                <a:solidFill>
                  <a:schemeClr val="bg2">
                    <a:lumMod val="25000"/>
                  </a:schemeClr>
                </a:solidFill>
                <a:latin typeface="Agency FB" panose="020B0503020202020204" pitchFamily="34" charset="0"/>
                <a:cs typeface="Arial"/>
              </a:rPr>
              <a:t>Problématique</a:t>
            </a:r>
            <a:endParaRPr sz="3200" b="1" dirty="0">
              <a:solidFill>
                <a:schemeClr val="bg2">
                  <a:lumMod val="25000"/>
                </a:schemeClr>
              </a:solidFill>
              <a:latin typeface="Agency FB" panose="020B0503020202020204" pitchFamily="34" charset="0"/>
              <a:cs typeface="Arial"/>
            </a:endParaRPr>
          </a:p>
        </p:txBody>
      </p:sp>
      <p:sp>
        <p:nvSpPr>
          <p:cNvPr id="3" name="object 15">
            <a:extLst>
              <a:ext uri="{FF2B5EF4-FFF2-40B4-BE49-F238E27FC236}">
                <a16:creationId xmlns:a16="http://schemas.microsoft.com/office/drawing/2014/main" id="{AB36451F-15B8-EF51-C9FA-8DC179F6EBCF}"/>
              </a:ext>
            </a:extLst>
          </p:cNvPr>
          <p:cNvSpPr txBox="1"/>
          <p:nvPr/>
        </p:nvSpPr>
        <p:spPr>
          <a:xfrm>
            <a:off x="14910917" y="471261"/>
            <a:ext cx="1830359" cy="505267"/>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chemeClr val="bg2">
                    <a:lumMod val="25000"/>
                  </a:schemeClr>
                </a:solidFill>
                <a:latin typeface="Agency FB" panose="020B0503020202020204" pitchFamily="34" charset="0"/>
                <a:cs typeface="Arial"/>
              </a:rPr>
              <a:t>Objectifs</a:t>
            </a:r>
            <a:endParaRPr sz="3200" b="1" dirty="0">
              <a:solidFill>
                <a:schemeClr val="bg2">
                  <a:lumMod val="25000"/>
                </a:schemeClr>
              </a:solidFill>
              <a:latin typeface="Agency FB" panose="020B0503020202020204" pitchFamily="34" charset="0"/>
              <a:cs typeface="Arial"/>
            </a:endParaRPr>
          </a:p>
        </p:txBody>
      </p:sp>
      <p:sp>
        <p:nvSpPr>
          <p:cNvPr id="4" name="object 16">
            <a:extLst>
              <a:ext uri="{FF2B5EF4-FFF2-40B4-BE49-F238E27FC236}">
                <a16:creationId xmlns:a16="http://schemas.microsoft.com/office/drawing/2014/main" id="{3C91E43C-165A-092F-EDA9-D6143FC76A52}"/>
              </a:ext>
            </a:extLst>
          </p:cNvPr>
          <p:cNvSpPr txBox="1"/>
          <p:nvPr/>
        </p:nvSpPr>
        <p:spPr>
          <a:xfrm>
            <a:off x="9906142" y="435834"/>
            <a:ext cx="3141570" cy="529312"/>
          </a:xfrm>
          <a:prstGeom prst="rect">
            <a:avLst/>
          </a:prstGeom>
        </p:spPr>
        <p:txBody>
          <a:bodyPr vert="horz" wrap="square" lIns="0" tIns="12700" rIns="0" bIns="0" rtlCol="0">
            <a:spAutoFit/>
          </a:bodyPr>
          <a:lstStyle/>
          <a:p>
            <a:pPr marL="440690" marR="5080" indent="-428625">
              <a:lnSpc>
                <a:spcPct val="115199"/>
              </a:lnSpc>
              <a:spcBef>
                <a:spcPts val="100"/>
              </a:spcBef>
            </a:pPr>
            <a:r>
              <a:rPr lang="fr-FR" sz="3200" b="1" spc="-10" dirty="0">
                <a:solidFill>
                  <a:srgbClr val="FFFFFF"/>
                </a:solidFill>
                <a:latin typeface="Arial"/>
                <a:cs typeface="Arial"/>
              </a:rPr>
              <a:t>    </a:t>
            </a:r>
            <a:r>
              <a:rPr lang="fr-FR" sz="3200" b="1" spc="-10" dirty="0">
                <a:solidFill>
                  <a:schemeClr val="bg2">
                    <a:lumMod val="25000"/>
                  </a:schemeClr>
                </a:solidFill>
                <a:latin typeface="Agency FB" panose="020B0503020202020204" pitchFamily="34" charset="0"/>
                <a:cs typeface="Arial"/>
              </a:rPr>
              <a:t>Etude de l’</a:t>
            </a:r>
            <a:r>
              <a:rPr lang="fr-FR" sz="3200" b="1" spc="-10" dirty="0" err="1">
                <a:solidFill>
                  <a:schemeClr val="bg2">
                    <a:lumMod val="25000"/>
                  </a:schemeClr>
                </a:solidFill>
                <a:latin typeface="Agency FB" panose="020B0503020202020204" pitchFamily="34" charset="0"/>
                <a:cs typeface="Arial"/>
              </a:rPr>
              <a:t>éxistant</a:t>
            </a:r>
            <a:endParaRPr sz="3200" b="1" dirty="0">
              <a:solidFill>
                <a:schemeClr val="bg2">
                  <a:lumMod val="25000"/>
                </a:schemeClr>
              </a:solidFill>
              <a:latin typeface="Agency FB" panose="020B0503020202020204" pitchFamily="34" charset="0"/>
              <a:cs typeface="Arial"/>
            </a:endParaRPr>
          </a:p>
        </p:txBody>
      </p:sp>
      <p:sp>
        <p:nvSpPr>
          <p:cNvPr id="5" name="object 17">
            <a:extLst>
              <a:ext uri="{FF2B5EF4-FFF2-40B4-BE49-F238E27FC236}">
                <a16:creationId xmlns:a16="http://schemas.microsoft.com/office/drawing/2014/main" id="{E6CAB981-AEEF-D3A9-D703-FC18927EBB46}"/>
              </a:ext>
            </a:extLst>
          </p:cNvPr>
          <p:cNvSpPr txBox="1">
            <a:spLocks/>
          </p:cNvSpPr>
          <p:nvPr/>
        </p:nvSpPr>
        <p:spPr>
          <a:xfrm>
            <a:off x="1163489" y="439424"/>
            <a:ext cx="2971996" cy="522131"/>
          </a:xfrm>
          <a:prstGeom prst="rect">
            <a:avLst/>
          </a:prstGeom>
        </p:spPr>
        <p:txBody>
          <a:bodyPr vert="horz" wrap="square" lIns="0" tIns="12700" rIns="0" bIns="0" rtlCol="0">
            <a:spAutoFit/>
          </a:bodyPr>
          <a:lstStyle>
            <a:lvl1pPr>
              <a:defRPr>
                <a:latin typeface="+mj-lt"/>
                <a:ea typeface="+mj-ea"/>
                <a:cs typeface="+mj-cs"/>
              </a:defRPr>
            </a:lvl1pPr>
          </a:lstStyle>
          <a:p>
            <a:pPr marL="266065" marR="5080" indent="-254000" algn="l">
              <a:lnSpc>
                <a:spcPct val="115199"/>
              </a:lnSpc>
              <a:spcBef>
                <a:spcPts val="100"/>
              </a:spcBef>
            </a:pPr>
            <a:r>
              <a:rPr lang="fr-FR" sz="3200" b="1" spc="-50" dirty="0">
                <a:solidFill>
                  <a:schemeClr val="bg2">
                    <a:lumMod val="25000"/>
                  </a:schemeClr>
                </a:solidFill>
                <a:latin typeface="Agency FB" panose="020B0503020202020204" pitchFamily="34" charset="0"/>
              </a:rPr>
              <a:t>L’organisme </a:t>
            </a:r>
            <a:r>
              <a:rPr lang="fr-FR" sz="3200" b="1" spc="-10" dirty="0">
                <a:solidFill>
                  <a:schemeClr val="bg2">
                    <a:lumMod val="25000"/>
                  </a:schemeClr>
                </a:solidFill>
                <a:latin typeface="Agency FB" panose="020B0503020202020204" pitchFamily="34" charset="0"/>
              </a:rPr>
              <a:t>d’accueil</a:t>
            </a:r>
            <a:endParaRPr lang="fr-FR" sz="3200" b="1" dirty="0">
              <a:solidFill>
                <a:schemeClr val="bg2">
                  <a:lumMod val="25000"/>
                </a:schemeClr>
              </a:solidFill>
              <a:latin typeface="Agency FB" panose="020B0503020202020204" pitchFamily="34" charset="0"/>
            </a:endParaRPr>
          </a:p>
        </p:txBody>
      </p:sp>
      <p:sp>
        <p:nvSpPr>
          <p:cNvPr id="12" name="Google Shape;2137;p41">
            <a:extLst>
              <a:ext uri="{FF2B5EF4-FFF2-40B4-BE49-F238E27FC236}">
                <a16:creationId xmlns:a16="http://schemas.microsoft.com/office/drawing/2014/main" id="{299C6221-7496-62BD-8A35-760A13967347}"/>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grpSp>
        <p:nvGrpSpPr>
          <p:cNvPr id="44" name="Group 2">
            <a:extLst>
              <a:ext uri="{FF2B5EF4-FFF2-40B4-BE49-F238E27FC236}">
                <a16:creationId xmlns:a16="http://schemas.microsoft.com/office/drawing/2014/main" id="{7839E663-DE06-D433-E408-77E7924687BD}"/>
              </a:ext>
            </a:extLst>
          </p:cNvPr>
          <p:cNvGrpSpPr/>
          <p:nvPr/>
        </p:nvGrpSpPr>
        <p:grpSpPr>
          <a:xfrm>
            <a:off x="9400159" y="2447289"/>
            <a:ext cx="4663270" cy="1205368"/>
            <a:chOff x="0" y="0"/>
            <a:chExt cx="4073017" cy="1447165"/>
          </a:xfrm>
        </p:grpSpPr>
        <p:sp>
          <p:nvSpPr>
            <p:cNvPr id="71" name="Freeform 3">
              <a:extLst>
                <a:ext uri="{FF2B5EF4-FFF2-40B4-BE49-F238E27FC236}">
                  <a16:creationId xmlns:a16="http://schemas.microsoft.com/office/drawing/2014/main" id="{B2C19E66-E4A9-B343-BE4A-E6F78B5C3EA2}"/>
                </a:ext>
              </a:extLst>
            </p:cNvPr>
            <p:cNvSpPr/>
            <p:nvPr/>
          </p:nvSpPr>
          <p:spPr>
            <a:xfrm>
              <a:off x="0" y="0"/>
              <a:ext cx="4073017" cy="1447165"/>
            </a:xfrm>
            <a:custGeom>
              <a:avLst/>
              <a:gdLst/>
              <a:ahLst/>
              <a:cxnLst/>
              <a:rect l="l" t="t" r="r" b="b"/>
              <a:pathLst>
                <a:path w="4073017" h="1447165">
                  <a:moveTo>
                    <a:pt x="3349244" y="0"/>
                  </a:moveTo>
                  <a:cubicBezTo>
                    <a:pt x="0" y="0"/>
                    <a:pt x="0" y="0"/>
                    <a:pt x="0" y="0"/>
                  </a:cubicBezTo>
                  <a:cubicBezTo>
                    <a:pt x="0" y="1447165"/>
                    <a:pt x="0" y="1447165"/>
                    <a:pt x="0" y="1447165"/>
                  </a:cubicBezTo>
                  <a:cubicBezTo>
                    <a:pt x="3349244" y="1447165"/>
                    <a:pt x="3349244" y="1447165"/>
                    <a:pt x="3349244" y="1447165"/>
                  </a:cubicBezTo>
                  <a:cubicBezTo>
                    <a:pt x="3747897" y="1447165"/>
                    <a:pt x="4073017" y="1122172"/>
                    <a:pt x="4073017" y="723519"/>
                  </a:cubicBezTo>
                  <a:cubicBezTo>
                    <a:pt x="4073017" y="324866"/>
                    <a:pt x="3747897" y="0"/>
                    <a:pt x="3349244" y="0"/>
                  </a:cubicBezTo>
                  <a:close/>
                </a:path>
              </a:pathLst>
            </a:custGeom>
            <a:solidFill>
              <a:srgbClr val="F2F2F2"/>
            </a:solidFill>
          </p:spPr>
          <p:txBody>
            <a:bodyPr/>
            <a:lstStyle/>
            <a:p>
              <a:endParaRPr lang="fr-FR"/>
            </a:p>
          </p:txBody>
        </p:sp>
      </p:grpSp>
      <p:grpSp>
        <p:nvGrpSpPr>
          <p:cNvPr id="45" name="Group 4">
            <a:extLst>
              <a:ext uri="{FF2B5EF4-FFF2-40B4-BE49-F238E27FC236}">
                <a16:creationId xmlns:a16="http://schemas.microsoft.com/office/drawing/2014/main" id="{7F12A71E-7F8D-9D95-1A5D-1B107F3E5690}"/>
              </a:ext>
            </a:extLst>
          </p:cNvPr>
          <p:cNvGrpSpPr/>
          <p:nvPr/>
        </p:nvGrpSpPr>
        <p:grpSpPr>
          <a:xfrm>
            <a:off x="7924357" y="2031856"/>
            <a:ext cx="1834097" cy="1711528"/>
            <a:chOff x="0" y="0"/>
            <a:chExt cx="2056384" cy="2054860"/>
          </a:xfrm>
        </p:grpSpPr>
        <p:sp>
          <p:nvSpPr>
            <p:cNvPr id="70" name="Freeform 5">
              <a:extLst>
                <a:ext uri="{FF2B5EF4-FFF2-40B4-BE49-F238E27FC236}">
                  <a16:creationId xmlns:a16="http://schemas.microsoft.com/office/drawing/2014/main" id="{3F32E095-FF32-537D-1274-F8BA7DF0378D}"/>
                </a:ext>
              </a:extLst>
            </p:cNvPr>
            <p:cNvSpPr/>
            <p:nvPr/>
          </p:nvSpPr>
          <p:spPr>
            <a:xfrm>
              <a:off x="0" y="0"/>
              <a:ext cx="2056384" cy="2054860"/>
            </a:xfrm>
            <a:custGeom>
              <a:avLst/>
              <a:gdLst/>
              <a:ahLst/>
              <a:cxnLst/>
              <a:rect l="l" t="t" r="r" b="b"/>
              <a:pathLst>
                <a:path w="2056384" h="2054860">
                  <a:moveTo>
                    <a:pt x="0" y="1027430"/>
                  </a:moveTo>
                  <a:cubicBezTo>
                    <a:pt x="0" y="459994"/>
                    <a:pt x="460375" y="0"/>
                    <a:pt x="1028192" y="0"/>
                  </a:cubicBezTo>
                  <a:cubicBezTo>
                    <a:pt x="1596009" y="0"/>
                    <a:pt x="2056384" y="459994"/>
                    <a:pt x="2056384" y="1027430"/>
                  </a:cubicBezTo>
                  <a:cubicBezTo>
                    <a:pt x="2056384" y="1594866"/>
                    <a:pt x="1596009" y="2054860"/>
                    <a:pt x="1028192" y="2054860"/>
                  </a:cubicBezTo>
                  <a:cubicBezTo>
                    <a:pt x="460375" y="2054860"/>
                    <a:pt x="0" y="1594866"/>
                    <a:pt x="0" y="1027430"/>
                  </a:cubicBezTo>
                  <a:close/>
                </a:path>
              </a:pathLst>
            </a:custGeom>
            <a:solidFill>
              <a:srgbClr val="C4BD97"/>
            </a:solidFill>
          </p:spPr>
          <p:txBody>
            <a:bodyPr/>
            <a:lstStyle/>
            <a:p>
              <a:endParaRPr lang="fr-FR"/>
            </a:p>
          </p:txBody>
        </p:sp>
      </p:grpSp>
      <p:grpSp>
        <p:nvGrpSpPr>
          <p:cNvPr id="46" name="Group 6">
            <a:extLst>
              <a:ext uri="{FF2B5EF4-FFF2-40B4-BE49-F238E27FC236}">
                <a16:creationId xmlns:a16="http://schemas.microsoft.com/office/drawing/2014/main" id="{28D1BBB0-C79D-E028-4AF0-B148C184F59D}"/>
              </a:ext>
            </a:extLst>
          </p:cNvPr>
          <p:cNvGrpSpPr/>
          <p:nvPr/>
        </p:nvGrpSpPr>
        <p:grpSpPr>
          <a:xfrm>
            <a:off x="10427516" y="4198193"/>
            <a:ext cx="3635913" cy="1207166"/>
            <a:chOff x="0" y="0"/>
            <a:chExt cx="4076573" cy="1449324"/>
          </a:xfrm>
        </p:grpSpPr>
        <p:sp>
          <p:nvSpPr>
            <p:cNvPr id="69" name="Freeform 7">
              <a:extLst>
                <a:ext uri="{FF2B5EF4-FFF2-40B4-BE49-F238E27FC236}">
                  <a16:creationId xmlns:a16="http://schemas.microsoft.com/office/drawing/2014/main" id="{DB715E84-F7C7-D968-466D-7B25A2C2CEB4}"/>
                </a:ext>
              </a:extLst>
            </p:cNvPr>
            <p:cNvSpPr/>
            <p:nvPr/>
          </p:nvSpPr>
          <p:spPr>
            <a:xfrm>
              <a:off x="0" y="0"/>
              <a:ext cx="4076573" cy="1449324"/>
            </a:xfrm>
            <a:custGeom>
              <a:avLst/>
              <a:gdLst/>
              <a:ahLst/>
              <a:cxnLst/>
              <a:rect l="l" t="t" r="r" b="b"/>
              <a:pathLst>
                <a:path w="4076573" h="1449324">
                  <a:moveTo>
                    <a:pt x="3352165" y="0"/>
                  </a:moveTo>
                  <a:cubicBezTo>
                    <a:pt x="0" y="0"/>
                    <a:pt x="0" y="0"/>
                    <a:pt x="0" y="0"/>
                  </a:cubicBezTo>
                  <a:cubicBezTo>
                    <a:pt x="0" y="1449324"/>
                    <a:pt x="0" y="1449324"/>
                    <a:pt x="0" y="1449324"/>
                  </a:cubicBezTo>
                  <a:cubicBezTo>
                    <a:pt x="3352165" y="1449324"/>
                    <a:pt x="3352165" y="1449324"/>
                    <a:pt x="3352165" y="1449324"/>
                  </a:cubicBezTo>
                  <a:cubicBezTo>
                    <a:pt x="3751199" y="1449324"/>
                    <a:pt x="4076573" y="1123823"/>
                    <a:pt x="4076573" y="724662"/>
                  </a:cubicBezTo>
                  <a:cubicBezTo>
                    <a:pt x="4076573" y="325501"/>
                    <a:pt x="3751199" y="0"/>
                    <a:pt x="3352165" y="0"/>
                  </a:cubicBezTo>
                  <a:close/>
                </a:path>
              </a:pathLst>
            </a:custGeom>
            <a:solidFill>
              <a:srgbClr val="F2F2F2"/>
            </a:solidFill>
          </p:spPr>
          <p:txBody>
            <a:bodyPr/>
            <a:lstStyle/>
            <a:p>
              <a:endParaRPr lang="fr-FR"/>
            </a:p>
          </p:txBody>
        </p:sp>
      </p:grpSp>
      <p:grpSp>
        <p:nvGrpSpPr>
          <p:cNvPr id="47" name="Group 8">
            <a:extLst>
              <a:ext uri="{FF2B5EF4-FFF2-40B4-BE49-F238E27FC236}">
                <a16:creationId xmlns:a16="http://schemas.microsoft.com/office/drawing/2014/main" id="{2F79AFEF-0D18-5EC4-F761-8214B18A4D50}"/>
              </a:ext>
            </a:extLst>
          </p:cNvPr>
          <p:cNvGrpSpPr/>
          <p:nvPr/>
        </p:nvGrpSpPr>
        <p:grpSpPr>
          <a:xfrm>
            <a:off x="8948223" y="3692084"/>
            <a:ext cx="1835910" cy="1713432"/>
            <a:chOff x="0" y="0"/>
            <a:chExt cx="2058416" cy="2057146"/>
          </a:xfrm>
        </p:grpSpPr>
        <p:sp>
          <p:nvSpPr>
            <p:cNvPr id="68" name="Freeform 9">
              <a:extLst>
                <a:ext uri="{FF2B5EF4-FFF2-40B4-BE49-F238E27FC236}">
                  <a16:creationId xmlns:a16="http://schemas.microsoft.com/office/drawing/2014/main" id="{E5AA5A10-66F4-8803-D412-09E69A79F730}"/>
                </a:ext>
              </a:extLst>
            </p:cNvPr>
            <p:cNvSpPr/>
            <p:nvPr/>
          </p:nvSpPr>
          <p:spPr>
            <a:xfrm>
              <a:off x="0" y="0"/>
              <a:ext cx="2058416" cy="2057146"/>
            </a:xfrm>
            <a:custGeom>
              <a:avLst/>
              <a:gdLst/>
              <a:ahLst/>
              <a:cxnLst/>
              <a:rect l="l" t="t" r="r" b="b"/>
              <a:pathLst>
                <a:path w="2058416" h="2057146">
                  <a:moveTo>
                    <a:pt x="0" y="1028573"/>
                  </a:moveTo>
                  <a:cubicBezTo>
                    <a:pt x="0" y="460502"/>
                    <a:pt x="460756" y="0"/>
                    <a:pt x="1029208" y="0"/>
                  </a:cubicBezTo>
                  <a:cubicBezTo>
                    <a:pt x="1597660" y="0"/>
                    <a:pt x="2058416" y="460502"/>
                    <a:pt x="2058416" y="1028573"/>
                  </a:cubicBezTo>
                  <a:cubicBezTo>
                    <a:pt x="2058416" y="1596644"/>
                    <a:pt x="1597660" y="2057146"/>
                    <a:pt x="1029208" y="2057146"/>
                  </a:cubicBezTo>
                  <a:cubicBezTo>
                    <a:pt x="460756" y="2057146"/>
                    <a:pt x="0" y="1596517"/>
                    <a:pt x="0" y="1028573"/>
                  </a:cubicBezTo>
                  <a:close/>
                </a:path>
              </a:pathLst>
            </a:custGeom>
            <a:solidFill>
              <a:srgbClr val="C4BD97"/>
            </a:solidFill>
          </p:spPr>
          <p:txBody>
            <a:bodyPr/>
            <a:lstStyle/>
            <a:p>
              <a:endParaRPr lang="fr-FR"/>
            </a:p>
          </p:txBody>
        </p:sp>
      </p:grpSp>
      <p:grpSp>
        <p:nvGrpSpPr>
          <p:cNvPr id="48" name="Group 10">
            <a:extLst>
              <a:ext uri="{FF2B5EF4-FFF2-40B4-BE49-F238E27FC236}">
                <a16:creationId xmlns:a16="http://schemas.microsoft.com/office/drawing/2014/main" id="{5DD6AD82-ED20-09EA-4660-5BAF6DB8E7B2}"/>
              </a:ext>
            </a:extLst>
          </p:cNvPr>
          <p:cNvGrpSpPr/>
          <p:nvPr/>
        </p:nvGrpSpPr>
        <p:grpSpPr>
          <a:xfrm>
            <a:off x="11717958" y="5818144"/>
            <a:ext cx="3635234" cy="1206003"/>
            <a:chOff x="0" y="0"/>
            <a:chExt cx="4075811" cy="1447927"/>
          </a:xfrm>
        </p:grpSpPr>
        <p:sp>
          <p:nvSpPr>
            <p:cNvPr id="67" name="Freeform 11">
              <a:extLst>
                <a:ext uri="{FF2B5EF4-FFF2-40B4-BE49-F238E27FC236}">
                  <a16:creationId xmlns:a16="http://schemas.microsoft.com/office/drawing/2014/main" id="{0C8E58B2-B67E-3001-99DB-8D671FA688F3}"/>
                </a:ext>
              </a:extLst>
            </p:cNvPr>
            <p:cNvSpPr/>
            <p:nvPr/>
          </p:nvSpPr>
          <p:spPr>
            <a:xfrm>
              <a:off x="0" y="0"/>
              <a:ext cx="4075811" cy="1447927"/>
            </a:xfrm>
            <a:custGeom>
              <a:avLst/>
              <a:gdLst/>
              <a:ahLst/>
              <a:cxnLst/>
              <a:rect l="l" t="t" r="r" b="b"/>
              <a:pathLst>
                <a:path w="4075811" h="1447927">
                  <a:moveTo>
                    <a:pt x="3351530" y="0"/>
                  </a:moveTo>
                  <a:cubicBezTo>
                    <a:pt x="0" y="0"/>
                    <a:pt x="0" y="0"/>
                    <a:pt x="0" y="0"/>
                  </a:cubicBezTo>
                  <a:cubicBezTo>
                    <a:pt x="0" y="1447927"/>
                    <a:pt x="0" y="1447927"/>
                    <a:pt x="0" y="1447927"/>
                  </a:cubicBezTo>
                  <a:cubicBezTo>
                    <a:pt x="3351530" y="1447927"/>
                    <a:pt x="3351530" y="1447927"/>
                    <a:pt x="3351530" y="1447927"/>
                  </a:cubicBezTo>
                  <a:cubicBezTo>
                    <a:pt x="3750564" y="1447927"/>
                    <a:pt x="4075811" y="1122807"/>
                    <a:pt x="4075811" y="724027"/>
                  </a:cubicBezTo>
                  <a:cubicBezTo>
                    <a:pt x="4075811" y="325247"/>
                    <a:pt x="3750564" y="0"/>
                    <a:pt x="3351530" y="0"/>
                  </a:cubicBezTo>
                  <a:close/>
                </a:path>
              </a:pathLst>
            </a:custGeom>
            <a:solidFill>
              <a:srgbClr val="F2F2F2"/>
            </a:solidFill>
          </p:spPr>
          <p:txBody>
            <a:bodyPr/>
            <a:lstStyle/>
            <a:p>
              <a:endParaRPr lang="fr-FR"/>
            </a:p>
          </p:txBody>
        </p:sp>
      </p:grpSp>
      <p:grpSp>
        <p:nvGrpSpPr>
          <p:cNvPr id="49" name="Group 12">
            <a:extLst>
              <a:ext uri="{FF2B5EF4-FFF2-40B4-BE49-F238E27FC236}">
                <a16:creationId xmlns:a16="http://schemas.microsoft.com/office/drawing/2014/main" id="{A03739A1-2201-E778-2744-F574BDAE1FBE}"/>
              </a:ext>
            </a:extLst>
          </p:cNvPr>
          <p:cNvGrpSpPr/>
          <p:nvPr/>
        </p:nvGrpSpPr>
        <p:grpSpPr>
          <a:xfrm>
            <a:off x="10105004" y="5309623"/>
            <a:ext cx="1833418" cy="1712162"/>
            <a:chOff x="0" y="0"/>
            <a:chExt cx="2055622" cy="2055622"/>
          </a:xfrm>
        </p:grpSpPr>
        <p:sp>
          <p:nvSpPr>
            <p:cNvPr id="66" name="Freeform 13">
              <a:extLst>
                <a:ext uri="{FF2B5EF4-FFF2-40B4-BE49-F238E27FC236}">
                  <a16:creationId xmlns:a16="http://schemas.microsoft.com/office/drawing/2014/main" id="{59BCA27A-2BE0-2D79-9CAF-C37A8B116FB0}"/>
                </a:ext>
              </a:extLst>
            </p:cNvPr>
            <p:cNvSpPr/>
            <p:nvPr/>
          </p:nvSpPr>
          <p:spPr>
            <a:xfrm>
              <a:off x="0" y="0"/>
              <a:ext cx="2055622" cy="2055622"/>
            </a:xfrm>
            <a:custGeom>
              <a:avLst/>
              <a:gdLst/>
              <a:ahLst/>
              <a:cxnLst/>
              <a:rect l="l" t="t" r="r" b="b"/>
              <a:pathLst>
                <a:path w="2055622" h="2055622">
                  <a:moveTo>
                    <a:pt x="0" y="1027811"/>
                  </a:moveTo>
                  <a:cubicBezTo>
                    <a:pt x="0" y="460121"/>
                    <a:pt x="460121" y="0"/>
                    <a:pt x="1027811" y="0"/>
                  </a:cubicBezTo>
                  <a:cubicBezTo>
                    <a:pt x="1595501" y="0"/>
                    <a:pt x="2055622" y="460121"/>
                    <a:pt x="2055622" y="1027811"/>
                  </a:cubicBezTo>
                  <a:cubicBezTo>
                    <a:pt x="2055622" y="1595501"/>
                    <a:pt x="1595501" y="2055622"/>
                    <a:pt x="1027811" y="2055622"/>
                  </a:cubicBezTo>
                  <a:cubicBezTo>
                    <a:pt x="460121" y="2055622"/>
                    <a:pt x="0" y="1595501"/>
                    <a:pt x="0" y="1027811"/>
                  </a:cubicBezTo>
                  <a:close/>
                </a:path>
              </a:pathLst>
            </a:custGeom>
            <a:solidFill>
              <a:srgbClr val="C4BD97"/>
            </a:solidFill>
          </p:spPr>
          <p:txBody>
            <a:bodyPr/>
            <a:lstStyle/>
            <a:p>
              <a:endParaRPr lang="fr-FR"/>
            </a:p>
          </p:txBody>
        </p:sp>
      </p:grpSp>
      <p:grpSp>
        <p:nvGrpSpPr>
          <p:cNvPr id="50" name="Group 14">
            <a:extLst>
              <a:ext uri="{FF2B5EF4-FFF2-40B4-BE49-F238E27FC236}">
                <a16:creationId xmlns:a16="http://schemas.microsoft.com/office/drawing/2014/main" id="{D3D3A6E6-C1EF-6644-1904-7BEE6B157533}"/>
              </a:ext>
            </a:extLst>
          </p:cNvPr>
          <p:cNvGrpSpPr/>
          <p:nvPr/>
        </p:nvGrpSpPr>
        <p:grpSpPr>
          <a:xfrm>
            <a:off x="12738435" y="7649326"/>
            <a:ext cx="3633987" cy="1205368"/>
            <a:chOff x="0" y="0"/>
            <a:chExt cx="4074414" cy="1447165"/>
          </a:xfrm>
        </p:grpSpPr>
        <p:sp>
          <p:nvSpPr>
            <p:cNvPr id="65" name="Freeform 15">
              <a:extLst>
                <a:ext uri="{FF2B5EF4-FFF2-40B4-BE49-F238E27FC236}">
                  <a16:creationId xmlns:a16="http://schemas.microsoft.com/office/drawing/2014/main" id="{24CE86E7-DE49-0EDA-949A-95FDCE46AC70}"/>
                </a:ext>
              </a:extLst>
            </p:cNvPr>
            <p:cNvSpPr/>
            <p:nvPr/>
          </p:nvSpPr>
          <p:spPr>
            <a:xfrm>
              <a:off x="0" y="0"/>
              <a:ext cx="4074414" cy="1447165"/>
            </a:xfrm>
            <a:custGeom>
              <a:avLst/>
              <a:gdLst/>
              <a:ahLst/>
              <a:cxnLst/>
              <a:rect l="l" t="t" r="r" b="b"/>
              <a:pathLst>
                <a:path w="4074414" h="1447165">
                  <a:moveTo>
                    <a:pt x="3350387" y="0"/>
                  </a:moveTo>
                  <a:cubicBezTo>
                    <a:pt x="0" y="0"/>
                    <a:pt x="0" y="0"/>
                    <a:pt x="0" y="0"/>
                  </a:cubicBezTo>
                  <a:cubicBezTo>
                    <a:pt x="0" y="1447165"/>
                    <a:pt x="0" y="1447165"/>
                    <a:pt x="0" y="1447165"/>
                  </a:cubicBezTo>
                  <a:cubicBezTo>
                    <a:pt x="3350387" y="1447165"/>
                    <a:pt x="3350387" y="1447165"/>
                    <a:pt x="3350387" y="1447165"/>
                  </a:cubicBezTo>
                  <a:cubicBezTo>
                    <a:pt x="3749294" y="1447165"/>
                    <a:pt x="4074414" y="1122172"/>
                    <a:pt x="4074414" y="723519"/>
                  </a:cubicBezTo>
                  <a:cubicBezTo>
                    <a:pt x="4074414" y="324866"/>
                    <a:pt x="3749294" y="0"/>
                    <a:pt x="3350387" y="0"/>
                  </a:cubicBezTo>
                  <a:close/>
                </a:path>
              </a:pathLst>
            </a:custGeom>
            <a:solidFill>
              <a:srgbClr val="F2F2F2"/>
            </a:solidFill>
          </p:spPr>
          <p:txBody>
            <a:bodyPr/>
            <a:lstStyle/>
            <a:p>
              <a:endParaRPr lang="fr-FR"/>
            </a:p>
          </p:txBody>
        </p:sp>
      </p:grpSp>
      <p:grpSp>
        <p:nvGrpSpPr>
          <p:cNvPr id="51" name="Group 16">
            <a:extLst>
              <a:ext uri="{FF2B5EF4-FFF2-40B4-BE49-F238E27FC236}">
                <a16:creationId xmlns:a16="http://schemas.microsoft.com/office/drawing/2014/main" id="{25274376-EFB2-94FC-05CB-DF57B96CEB66}"/>
              </a:ext>
            </a:extLst>
          </p:cNvPr>
          <p:cNvGrpSpPr/>
          <p:nvPr/>
        </p:nvGrpSpPr>
        <p:grpSpPr>
          <a:xfrm>
            <a:off x="11200162" y="7141417"/>
            <a:ext cx="1832738" cy="1713432"/>
            <a:chOff x="0" y="0"/>
            <a:chExt cx="2054860" cy="2057146"/>
          </a:xfrm>
        </p:grpSpPr>
        <p:sp>
          <p:nvSpPr>
            <p:cNvPr id="64" name="Freeform 17">
              <a:extLst>
                <a:ext uri="{FF2B5EF4-FFF2-40B4-BE49-F238E27FC236}">
                  <a16:creationId xmlns:a16="http://schemas.microsoft.com/office/drawing/2014/main" id="{A5E870D3-1139-2D0B-25DD-1A555EB21FD6}"/>
                </a:ext>
              </a:extLst>
            </p:cNvPr>
            <p:cNvSpPr/>
            <p:nvPr/>
          </p:nvSpPr>
          <p:spPr>
            <a:xfrm>
              <a:off x="0" y="0"/>
              <a:ext cx="2054860" cy="2057146"/>
            </a:xfrm>
            <a:custGeom>
              <a:avLst/>
              <a:gdLst/>
              <a:ahLst/>
              <a:cxnLst/>
              <a:rect l="l" t="t" r="r" b="b"/>
              <a:pathLst>
                <a:path w="2054860" h="2057146">
                  <a:moveTo>
                    <a:pt x="0" y="1028573"/>
                  </a:moveTo>
                  <a:cubicBezTo>
                    <a:pt x="0" y="460502"/>
                    <a:pt x="459994" y="0"/>
                    <a:pt x="1027430" y="0"/>
                  </a:cubicBezTo>
                  <a:cubicBezTo>
                    <a:pt x="1594866" y="0"/>
                    <a:pt x="2054860" y="460502"/>
                    <a:pt x="2054860" y="1028573"/>
                  </a:cubicBezTo>
                  <a:cubicBezTo>
                    <a:pt x="2054860" y="1596644"/>
                    <a:pt x="1594866" y="2057146"/>
                    <a:pt x="1027430" y="2057146"/>
                  </a:cubicBezTo>
                  <a:cubicBezTo>
                    <a:pt x="459994" y="2057146"/>
                    <a:pt x="0" y="1596517"/>
                    <a:pt x="0" y="1028573"/>
                  </a:cubicBezTo>
                  <a:close/>
                </a:path>
              </a:pathLst>
            </a:custGeom>
            <a:solidFill>
              <a:srgbClr val="C4BD97"/>
            </a:solidFill>
          </p:spPr>
          <p:txBody>
            <a:bodyPr/>
            <a:lstStyle/>
            <a:p>
              <a:endParaRPr lang="fr-FR" dirty="0"/>
            </a:p>
          </p:txBody>
        </p:sp>
      </p:grpSp>
      <p:sp>
        <p:nvSpPr>
          <p:cNvPr id="52" name="Freeform 18">
            <a:extLst>
              <a:ext uri="{FF2B5EF4-FFF2-40B4-BE49-F238E27FC236}">
                <a16:creationId xmlns:a16="http://schemas.microsoft.com/office/drawing/2014/main" id="{DADF69FC-09B9-A4E5-AA78-2EB0EDBDCCA5}"/>
              </a:ext>
            </a:extLst>
          </p:cNvPr>
          <p:cNvSpPr/>
          <p:nvPr/>
        </p:nvSpPr>
        <p:spPr>
          <a:xfrm>
            <a:off x="10460897" y="5684728"/>
            <a:ext cx="1106222" cy="847110"/>
          </a:xfrm>
          <a:custGeom>
            <a:avLst/>
            <a:gdLst/>
            <a:ahLst/>
            <a:cxnLst/>
            <a:rect l="l" t="t" r="r" b="b"/>
            <a:pathLst>
              <a:path w="1366146" h="1120240">
                <a:moveTo>
                  <a:pt x="0" y="0"/>
                </a:moveTo>
                <a:lnTo>
                  <a:pt x="1366146" y="0"/>
                </a:lnTo>
                <a:lnTo>
                  <a:pt x="1366146" y="1120240"/>
                </a:lnTo>
                <a:lnTo>
                  <a:pt x="0" y="11202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53" name="Freeform 19">
            <a:extLst>
              <a:ext uri="{FF2B5EF4-FFF2-40B4-BE49-F238E27FC236}">
                <a16:creationId xmlns:a16="http://schemas.microsoft.com/office/drawing/2014/main" id="{944EB3D5-9B52-3001-E2EC-08B961BF0C42}"/>
              </a:ext>
            </a:extLst>
          </p:cNvPr>
          <p:cNvSpPr/>
          <p:nvPr/>
        </p:nvSpPr>
        <p:spPr>
          <a:xfrm>
            <a:off x="8404385" y="2276049"/>
            <a:ext cx="852617" cy="1078866"/>
          </a:xfrm>
          <a:custGeom>
            <a:avLst/>
            <a:gdLst/>
            <a:ahLst/>
            <a:cxnLst/>
            <a:rect l="l" t="t" r="r" b="b"/>
            <a:pathLst>
              <a:path w="1075074" h="1424797">
                <a:moveTo>
                  <a:pt x="0" y="0"/>
                </a:moveTo>
                <a:lnTo>
                  <a:pt x="1075074" y="0"/>
                </a:lnTo>
                <a:lnTo>
                  <a:pt x="1075074" y="1424797"/>
                </a:lnTo>
                <a:lnTo>
                  <a:pt x="0" y="14247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54" name="Freeform 20">
            <a:extLst>
              <a:ext uri="{FF2B5EF4-FFF2-40B4-BE49-F238E27FC236}">
                <a16:creationId xmlns:a16="http://schemas.microsoft.com/office/drawing/2014/main" id="{F1A0FA2F-FDDE-5A0D-E015-0CF2D09B2327}"/>
              </a:ext>
            </a:extLst>
          </p:cNvPr>
          <p:cNvSpPr/>
          <p:nvPr/>
        </p:nvSpPr>
        <p:spPr>
          <a:xfrm>
            <a:off x="11603765" y="7415648"/>
            <a:ext cx="916354" cy="911690"/>
          </a:xfrm>
          <a:custGeom>
            <a:avLst/>
            <a:gdLst/>
            <a:ahLst/>
            <a:cxnLst/>
            <a:rect l="l" t="t" r="r" b="b"/>
            <a:pathLst>
              <a:path w="1131666" h="1205642">
                <a:moveTo>
                  <a:pt x="0" y="0"/>
                </a:moveTo>
                <a:lnTo>
                  <a:pt x="1131666" y="0"/>
                </a:lnTo>
                <a:lnTo>
                  <a:pt x="1131666" y="1205642"/>
                </a:lnTo>
                <a:lnTo>
                  <a:pt x="0" y="12056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55" name="Freeform 21">
            <a:extLst>
              <a:ext uri="{FF2B5EF4-FFF2-40B4-BE49-F238E27FC236}">
                <a16:creationId xmlns:a16="http://schemas.microsoft.com/office/drawing/2014/main" id="{704E3B0E-69D3-403A-1A7B-DB445832EF13}"/>
              </a:ext>
            </a:extLst>
          </p:cNvPr>
          <p:cNvSpPr/>
          <p:nvPr/>
        </p:nvSpPr>
        <p:spPr>
          <a:xfrm>
            <a:off x="9257002" y="4035211"/>
            <a:ext cx="1218352" cy="937243"/>
          </a:xfrm>
          <a:custGeom>
            <a:avLst/>
            <a:gdLst/>
            <a:ahLst/>
            <a:cxnLst/>
            <a:rect l="l" t="t" r="r" b="b"/>
            <a:pathLst>
              <a:path w="1504623" h="1239434">
                <a:moveTo>
                  <a:pt x="0" y="0"/>
                </a:moveTo>
                <a:lnTo>
                  <a:pt x="1504623" y="0"/>
                </a:lnTo>
                <a:lnTo>
                  <a:pt x="1504623" y="1239433"/>
                </a:lnTo>
                <a:lnTo>
                  <a:pt x="0" y="1239433"/>
                </a:lnTo>
                <a:lnTo>
                  <a:pt x="0" y="0"/>
                </a:lnTo>
                <a:close/>
              </a:path>
            </a:pathLst>
          </a:custGeom>
          <a:blipFill>
            <a:blip r:embed="rId8"/>
            <a:stretch>
              <a:fillRect/>
            </a:stretch>
          </a:blipFill>
        </p:spPr>
        <p:txBody>
          <a:bodyPr/>
          <a:lstStyle/>
          <a:p>
            <a:endParaRPr lang="fr-FR"/>
          </a:p>
        </p:txBody>
      </p:sp>
      <p:sp>
        <p:nvSpPr>
          <p:cNvPr id="56" name="TextBox 22">
            <a:extLst>
              <a:ext uri="{FF2B5EF4-FFF2-40B4-BE49-F238E27FC236}">
                <a16:creationId xmlns:a16="http://schemas.microsoft.com/office/drawing/2014/main" id="{C0F6511A-F018-8DBB-B278-D46A43E7E75B}"/>
              </a:ext>
            </a:extLst>
          </p:cNvPr>
          <p:cNvSpPr txBox="1"/>
          <p:nvPr/>
        </p:nvSpPr>
        <p:spPr>
          <a:xfrm>
            <a:off x="13449068" y="7858729"/>
            <a:ext cx="2212719" cy="78656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3231"/>
              </a:lnSpc>
            </a:pPr>
            <a:r>
              <a:rPr lang="en-US" sz="2341" b="1" spc="229" dirty="0" err="1">
                <a:solidFill>
                  <a:srgbClr val="231F20"/>
                </a:solidFill>
                <a:latin typeface="Open Sauce Bold"/>
                <a:ea typeface="Open Sauce Bold"/>
                <a:cs typeface="Open Sauce Bold"/>
                <a:sym typeface="Open Sauce Bold"/>
              </a:rPr>
              <a:t>Présent</a:t>
            </a:r>
            <a:r>
              <a:rPr lang="en-US" sz="2341" b="1" spc="229" dirty="0">
                <a:solidFill>
                  <a:srgbClr val="231F20"/>
                </a:solidFill>
                <a:latin typeface="Open Sauce Bold"/>
                <a:ea typeface="Open Sauce Bold"/>
                <a:cs typeface="Open Sauce Bold"/>
                <a:sym typeface="Open Sauce Bold"/>
              </a:rPr>
              <a:t> dans +25 pays</a:t>
            </a:r>
          </a:p>
        </p:txBody>
      </p:sp>
      <p:sp>
        <p:nvSpPr>
          <p:cNvPr id="57" name="TextBox 23">
            <a:extLst>
              <a:ext uri="{FF2B5EF4-FFF2-40B4-BE49-F238E27FC236}">
                <a16:creationId xmlns:a16="http://schemas.microsoft.com/office/drawing/2014/main" id="{C947DF60-57AE-41D7-A56B-B10686770E3C}"/>
              </a:ext>
            </a:extLst>
          </p:cNvPr>
          <p:cNvSpPr txBox="1"/>
          <p:nvPr/>
        </p:nvSpPr>
        <p:spPr>
          <a:xfrm>
            <a:off x="12138004" y="5964807"/>
            <a:ext cx="3303802" cy="92333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indent="0" algn="l">
              <a:spcBef>
                <a:spcPct val="0"/>
              </a:spcBef>
            </a:pPr>
            <a:r>
              <a:rPr lang="en-US" sz="2000" b="1" spc="229" dirty="0">
                <a:solidFill>
                  <a:srgbClr val="231F20"/>
                </a:solidFill>
                <a:latin typeface="Open Sauce Bold"/>
                <a:ea typeface="Open Sauce Bold"/>
                <a:cs typeface="Open Sauce Bold"/>
                <a:sym typeface="Open Sauce Bold"/>
              </a:rPr>
              <a:t>Domaine </a:t>
            </a:r>
            <a:r>
              <a:rPr lang="en-US" sz="2000" b="1" spc="229" dirty="0" err="1">
                <a:solidFill>
                  <a:srgbClr val="231F20"/>
                </a:solidFill>
                <a:latin typeface="Open Sauce Bold"/>
                <a:ea typeface="Open Sauce Bold"/>
                <a:cs typeface="Open Sauce Bold"/>
                <a:sym typeface="Open Sauce Bold"/>
              </a:rPr>
              <a:t>d’activité</a:t>
            </a:r>
            <a:r>
              <a:rPr lang="en-US" sz="2000" b="1" spc="229" dirty="0">
                <a:solidFill>
                  <a:srgbClr val="231F20"/>
                </a:solidFill>
                <a:latin typeface="Open Sauce Bold"/>
                <a:ea typeface="Open Sauce Bold"/>
                <a:cs typeface="Open Sauce Bold"/>
                <a:sym typeface="Open Sauce Bold"/>
              </a:rPr>
              <a:t> </a:t>
            </a:r>
            <a:r>
              <a:rPr lang="en-US" sz="2000" spc="229" dirty="0">
                <a:solidFill>
                  <a:srgbClr val="231F20"/>
                </a:solidFill>
                <a:latin typeface="Open Sauce Bold"/>
                <a:ea typeface="Open Sauce Bold"/>
                <a:cs typeface="Open Sauce Bold"/>
                <a:sym typeface="Open Sauce Bold"/>
              </a:rPr>
              <a:t>Banque Assurance Finance</a:t>
            </a:r>
            <a:endParaRPr lang="en-US" sz="2000" u="none" spc="229" dirty="0">
              <a:solidFill>
                <a:srgbClr val="231F20"/>
              </a:solidFill>
              <a:latin typeface="Open Sauce Bold"/>
              <a:ea typeface="Open Sauce Bold"/>
              <a:cs typeface="Open Sauce Bold"/>
              <a:sym typeface="Open Sauce Bold"/>
            </a:endParaRPr>
          </a:p>
        </p:txBody>
      </p:sp>
      <p:sp>
        <p:nvSpPr>
          <p:cNvPr id="58" name="TextBox 24">
            <a:extLst>
              <a:ext uri="{FF2B5EF4-FFF2-40B4-BE49-F238E27FC236}">
                <a16:creationId xmlns:a16="http://schemas.microsoft.com/office/drawing/2014/main" id="{77D91EB4-5EB1-ACAE-EC08-A110750D12CC}"/>
              </a:ext>
            </a:extLst>
          </p:cNvPr>
          <p:cNvSpPr txBox="1"/>
          <p:nvPr/>
        </p:nvSpPr>
        <p:spPr>
          <a:xfrm>
            <a:off x="11069355" y="4307438"/>
            <a:ext cx="2554798" cy="92333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indent="0" algn="l">
              <a:spcBef>
                <a:spcPct val="0"/>
              </a:spcBef>
            </a:pPr>
            <a:r>
              <a:rPr lang="en-US" sz="2000" b="1" u="none" spc="229" dirty="0">
                <a:solidFill>
                  <a:srgbClr val="231F20"/>
                </a:solidFill>
                <a:latin typeface="Open Sauce Bold"/>
                <a:ea typeface="Open Sauce Bold"/>
                <a:cs typeface="Open Sauce Bold"/>
                <a:sym typeface="Open Sauce Bold"/>
              </a:rPr>
              <a:t>Premier </a:t>
            </a:r>
            <a:r>
              <a:rPr lang="en-US" sz="2000" b="1" spc="229" dirty="0">
                <a:solidFill>
                  <a:srgbClr val="231F20"/>
                </a:solidFill>
                <a:latin typeface="Open Sauce Bold"/>
                <a:ea typeface="Open Sauce Bold"/>
                <a:cs typeface="Open Sauce Bold"/>
                <a:sym typeface="Open Sauce Bold"/>
              </a:rPr>
              <a:t>G</a:t>
            </a:r>
            <a:r>
              <a:rPr lang="en-US" sz="2000" b="1" u="none" spc="229" dirty="0">
                <a:solidFill>
                  <a:srgbClr val="231F20"/>
                </a:solidFill>
                <a:latin typeface="Open Sauce Bold"/>
                <a:ea typeface="Open Sauce Bold"/>
                <a:cs typeface="Open Sauce Bold"/>
                <a:sym typeface="Open Sauce Bold"/>
              </a:rPr>
              <a:t>roupe </a:t>
            </a:r>
            <a:r>
              <a:rPr lang="en-US" sz="2000" b="1" spc="229" dirty="0" err="1">
                <a:solidFill>
                  <a:srgbClr val="231F20"/>
                </a:solidFill>
                <a:latin typeface="Open Sauce Bold"/>
                <a:ea typeface="Open Sauce Bold"/>
                <a:cs typeface="Open Sauce Bold"/>
                <a:sym typeface="Open Sauce Bold"/>
              </a:rPr>
              <a:t>B</a:t>
            </a:r>
            <a:r>
              <a:rPr lang="en-US" sz="2000" b="1" u="none" spc="229" dirty="0" err="1">
                <a:solidFill>
                  <a:srgbClr val="231F20"/>
                </a:solidFill>
                <a:latin typeface="Open Sauce Bold"/>
                <a:ea typeface="Open Sauce Bold"/>
                <a:cs typeface="Open Sauce Bold"/>
                <a:sym typeface="Open Sauce Bold"/>
              </a:rPr>
              <a:t>anquaire</a:t>
            </a:r>
            <a:r>
              <a:rPr lang="en-US" sz="2000" b="1" u="none" spc="229" dirty="0">
                <a:solidFill>
                  <a:srgbClr val="231F20"/>
                </a:solidFill>
                <a:latin typeface="Open Sauce Bold"/>
                <a:ea typeface="Open Sauce Bold"/>
                <a:cs typeface="Open Sauce Bold"/>
                <a:sym typeface="Open Sauce Bold"/>
              </a:rPr>
              <a:t> </a:t>
            </a:r>
            <a:r>
              <a:rPr lang="en-US" sz="2000" b="1" u="none" spc="229" dirty="0" err="1">
                <a:solidFill>
                  <a:srgbClr val="231F20"/>
                </a:solidFill>
                <a:latin typeface="Open Sauce Bold"/>
                <a:ea typeface="Open Sauce Bold"/>
                <a:cs typeface="Open Sauce Bold"/>
                <a:sym typeface="Open Sauce Bold"/>
              </a:rPr>
              <a:t>en</a:t>
            </a:r>
            <a:r>
              <a:rPr lang="en-US" sz="2000" b="1" u="none" spc="229" dirty="0">
                <a:solidFill>
                  <a:srgbClr val="231F20"/>
                </a:solidFill>
                <a:latin typeface="Open Sauce Bold"/>
                <a:ea typeface="Open Sauce Bold"/>
                <a:cs typeface="Open Sauce Bold"/>
                <a:sym typeface="Open Sauce Bold"/>
              </a:rPr>
              <a:t> Afrique du Nord</a:t>
            </a:r>
          </a:p>
        </p:txBody>
      </p:sp>
      <p:sp>
        <p:nvSpPr>
          <p:cNvPr id="59" name="TextBox 25">
            <a:extLst>
              <a:ext uri="{FF2B5EF4-FFF2-40B4-BE49-F238E27FC236}">
                <a16:creationId xmlns:a16="http://schemas.microsoft.com/office/drawing/2014/main" id="{5F993955-5B18-B5F2-C0A4-5C749A4140F8}"/>
              </a:ext>
            </a:extLst>
          </p:cNvPr>
          <p:cNvSpPr txBox="1"/>
          <p:nvPr/>
        </p:nvSpPr>
        <p:spPr>
          <a:xfrm>
            <a:off x="10037881" y="2584370"/>
            <a:ext cx="3387826" cy="92333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indent="0" algn="l">
              <a:spcBef>
                <a:spcPct val="0"/>
              </a:spcBef>
            </a:pPr>
            <a:r>
              <a:rPr lang="en-US" sz="2000" u="none" spc="229" dirty="0">
                <a:solidFill>
                  <a:srgbClr val="231F20"/>
                </a:solidFill>
                <a:latin typeface="Open Sauce Bold"/>
                <a:ea typeface="Open Sauce Bold"/>
                <a:cs typeface="Open Sauce Bold"/>
                <a:sym typeface="Open Sauce Bold"/>
              </a:rPr>
              <a:t>Née </a:t>
            </a:r>
            <a:r>
              <a:rPr lang="en-US" sz="2000" u="none" spc="229" dirty="0" err="1">
                <a:solidFill>
                  <a:srgbClr val="231F20"/>
                </a:solidFill>
                <a:latin typeface="Open Sauce Bold"/>
                <a:ea typeface="Open Sauce Bold"/>
                <a:cs typeface="Open Sauce Bold"/>
                <a:sym typeface="Open Sauce Bold"/>
              </a:rPr>
              <a:t>en</a:t>
            </a:r>
            <a:r>
              <a:rPr lang="en-US" sz="2000" u="none" spc="229" dirty="0">
                <a:solidFill>
                  <a:srgbClr val="231F20"/>
                </a:solidFill>
                <a:latin typeface="Open Sauce Bold"/>
                <a:ea typeface="Open Sauce Bold"/>
                <a:cs typeface="Open Sauce Bold"/>
                <a:sym typeface="Open Sauce Bold"/>
              </a:rPr>
              <a:t> 2003 de la fusion de </a:t>
            </a:r>
            <a:r>
              <a:rPr lang="en-US" sz="2000" b="1" u="none" spc="229" dirty="0">
                <a:solidFill>
                  <a:srgbClr val="231F20"/>
                </a:solidFill>
                <a:latin typeface="Open Sauce Bold"/>
                <a:ea typeface="Open Sauce Bold"/>
                <a:cs typeface="Open Sauce Bold"/>
                <a:sym typeface="Open Sauce Bold"/>
              </a:rPr>
              <a:t>Banque Commerciale au Maroc </a:t>
            </a:r>
            <a:r>
              <a:rPr lang="en-US" sz="2000" u="none" spc="229" dirty="0">
                <a:solidFill>
                  <a:srgbClr val="231F20"/>
                </a:solidFill>
                <a:latin typeface="Open Sauce Bold"/>
                <a:ea typeface="Open Sauce Bold"/>
                <a:cs typeface="Open Sauce Bold"/>
                <a:sym typeface="Open Sauce Bold"/>
              </a:rPr>
              <a:t>et </a:t>
            </a:r>
            <a:r>
              <a:rPr lang="en-US" sz="2000" b="1" u="none" spc="229" dirty="0" err="1">
                <a:solidFill>
                  <a:srgbClr val="231F20"/>
                </a:solidFill>
                <a:latin typeface="Open Sauce Bold"/>
                <a:ea typeface="Open Sauce Bold"/>
                <a:cs typeface="Open Sauce Bold"/>
                <a:sym typeface="Open Sauce Bold"/>
              </a:rPr>
              <a:t>wafabank</a:t>
            </a:r>
            <a:endParaRPr lang="en-US" sz="2000" b="1" u="none" spc="229" dirty="0">
              <a:solidFill>
                <a:srgbClr val="231F20"/>
              </a:solidFill>
              <a:latin typeface="Open Sauce Bold"/>
              <a:ea typeface="Open Sauce Bold"/>
              <a:cs typeface="Open Sauce Bold"/>
              <a:sym typeface="Open Sauce Bold"/>
            </a:endParaRPr>
          </a:p>
        </p:txBody>
      </p:sp>
      <p:pic>
        <p:nvPicPr>
          <p:cNvPr id="72" name="Picture 6" descr="logo de Attijariwafa Bank">
            <a:extLst>
              <a:ext uri="{FF2B5EF4-FFF2-40B4-BE49-F238E27FC236}">
                <a16:creationId xmlns:a16="http://schemas.microsoft.com/office/drawing/2014/main" id="{34640E0F-99D7-6A9E-B434-C03A38C6FB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1383" y="4349582"/>
            <a:ext cx="5741109" cy="1860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80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63947" y="367334"/>
            <a:ext cx="17683200" cy="813600"/>
            <a:chOff x="298875" y="396945"/>
            <a:chExt cx="17689830" cy="1263650"/>
          </a:xfrm>
        </p:grpSpPr>
        <p:sp>
          <p:nvSpPr>
            <p:cNvPr id="3" name="object 3"/>
            <p:cNvSpPr/>
            <p:nvPr/>
          </p:nvSpPr>
          <p:spPr>
            <a:xfrm>
              <a:off x="4775771"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3"/>
                  </a:lnTo>
                  <a:lnTo>
                    <a:pt x="4511127" y="632266"/>
                  </a:lnTo>
                  <a:lnTo>
                    <a:pt x="3740226" y="1263510"/>
                  </a:lnTo>
                  <a:close/>
                </a:path>
              </a:pathLst>
            </a:custGeom>
            <a:solidFill>
              <a:schemeClr val="bg2">
                <a:lumMod val="90000"/>
              </a:schemeClr>
            </a:solidFill>
          </p:spPr>
          <p:txBody>
            <a:bodyPr wrap="square" lIns="0" tIns="0" rIns="0" bIns="0" rtlCol="0"/>
            <a:lstStyle/>
            <a:p>
              <a:endParaRPr/>
            </a:p>
          </p:txBody>
        </p:sp>
        <p:sp>
          <p:nvSpPr>
            <p:cNvPr id="4" name="object 4"/>
            <p:cNvSpPr/>
            <p:nvPr/>
          </p:nvSpPr>
          <p:spPr>
            <a:xfrm>
              <a:off x="298869" y="396950"/>
              <a:ext cx="17689830" cy="1263650"/>
            </a:xfrm>
            <a:custGeom>
              <a:avLst/>
              <a:gdLst/>
              <a:ahLst/>
              <a:cxnLst/>
              <a:rect l="l" t="t" r="r" b="b"/>
              <a:pathLst>
                <a:path w="17689830" h="1263650">
                  <a:moveTo>
                    <a:pt x="4511129" y="631240"/>
                  </a:moveTo>
                  <a:lnTo>
                    <a:pt x="3740226" y="0"/>
                  </a:lnTo>
                  <a:lnTo>
                    <a:pt x="0" y="0"/>
                  </a:lnTo>
                  <a:lnTo>
                    <a:pt x="771525" y="631761"/>
                  </a:lnTo>
                  <a:lnTo>
                    <a:pt x="0" y="1263510"/>
                  </a:lnTo>
                  <a:lnTo>
                    <a:pt x="3740226" y="1263510"/>
                  </a:lnTo>
                  <a:lnTo>
                    <a:pt x="4511129" y="632269"/>
                  </a:lnTo>
                  <a:lnTo>
                    <a:pt x="4511129" y="631240"/>
                  </a:lnTo>
                  <a:close/>
                </a:path>
                <a:path w="17689830" h="1263650">
                  <a:moveTo>
                    <a:pt x="13446646" y="631240"/>
                  </a:moveTo>
                  <a:lnTo>
                    <a:pt x="12675756" y="0"/>
                  </a:lnTo>
                  <a:lnTo>
                    <a:pt x="8935529" y="0"/>
                  </a:lnTo>
                  <a:lnTo>
                    <a:pt x="9707054" y="631761"/>
                  </a:lnTo>
                  <a:lnTo>
                    <a:pt x="8935529" y="1263510"/>
                  </a:lnTo>
                  <a:lnTo>
                    <a:pt x="12675756" y="1263510"/>
                  </a:lnTo>
                  <a:lnTo>
                    <a:pt x="13446646" y="632269"/>
                  </a:lnTo>
                  <a:lnTo>
                    <a:pt x="13446646" y="631240"/>
                  </a:lnTo>
                  <a:close/>
                </a:path>
                <a:path w="17689830" h="1263650">
                  <a:moveTo>
                    <a:pt x="17689627" y="631240"/>
                  </a:moveTo>
                  <a:lnTo>
                    <a:pt x="16918724" y="0"/>
                  </a:lnTo>
                  <a:lnTo>
                    <a:pt x="13178498" y="0"/>
                  </a:lnTo>
                  <a:lnTo>
                    <a:pt x="13950023" y="631761"/>
                  </a:lnTo>
                  <a:lnTo>
                    <a:pt x="13178498" y="1263510"/>
                  </a:lnTo>
                  <a:lnTo>
                    <a:pt x="16918724" y="1263510"/>
                  </a:lnTo>
                  <a:lnTo>
                    <a:pt x="17689627" y="632269"/>
                  </a:lnTo>
                  <a:lnTo>
                    <a:pt x="17689627" y="631240"/>
                  </a:lnTo>
                  <a:close/>
                </a:path>
              </a:pathLst>
            </a:custGeom>
            <a:solidFill>
              <a:schemeClr val="bg2">
                <a:lumMod val="75000"/>
              </a:schemeClr>
            </a:solidFill>
          </p:spPr>
          <p:txBody>
            <a:bodyPr wrap="square" lIns="0" tIns="0" rIns="0" bIns="0" rtlCol="0"/>
            <a:lstStyle/>
            <a:p>
              <a:endParaRPr/>
            </a:p>
          </p:txBody>
        </p:sp>
      </p:grpSp>
      <p:sp>
        <p:nvSpPr>
          <p:cNvPr id="11" name="object 11"/>
          <p:cNvSpPr txBox="1"/>
          <p:nvPr/>
        </p:nvSpPr>
        <p:spPr>
          <a:xfrm>
            <a:off x="4135485" y="4316062"/>
            <a:ext cx="16002000" cy="3749167"/>
          </a:xfrm>
          <a:prstGeom prst="rect">
            <a:avLst/>
          </a:prstGeom>
        </p:spPr>
        <p:txBody>
          <a:bodyPr vert="horz" wrap="square" lIns="0" tIns="14604" rIns="0" bIns="0" rtlCol="0">
            <a:spAutoFit/>
          </a:bodyPr>
          <a:lstStyle/>
          <a:p>
            <a:pPr>
              <a:lnSpc>
                <a:spcPct val="100000"/>
              </a:lnSpc>
              <a:spcBef>
                <a:spcPts val="919"/>
              </a:spcBef>
            </a:pPr>
            <a:endParaRPr sz="2200" dirty="0">
              <a:latin typeface="Arial MT"/>
              <a:cs typeface="Arial MT"/>
            </a:endParaRPr>
          </a:p>
          <a:p>
            <a:pPr marL="833755" marR="3814445" indent="-342900">
              <a:lnSpc>
                <a:spcPct val="200000"/>
              </a:lnSpc>
              <a:buFont typeface="Wingdings" panose="05000000000000000000" pitchFamily="2" charset="2"/>
              <a:buChar char="ü"/>
            </a:pPr>
            <a:r>
              <a:rPr lang="fr-FR" sz="2400" dirty="0"/>
              <a:t>Absence de conservation du contexte des échanges.</a:t>
            </a:r>
          </a:p>
          <a:p>
            <a:pPr marL="833755" marR="3814445" indent="-342900">
              <a:lnSpc>
                <a:spcPct val="200000"/>
              </a:lnSpc>
              <a:buFont typeface="Wingdings" panose="05000000000000000000" pitchFamily="2" charset="2"/>
              <a:buChar char="ü"/>
            </a:pPr>
            <a:r>
              <a:rPr lang="fr-FR" sz="2400" dirty="0"/>
              <a:t>Pas d'historique des échanges pour un même utilisateur.</a:t>
            </a:r>
          </a:p>
          <a:p>
            <a:pPr marL="833755" marR="3814445" indent="-342900">
              <a:lnSpc>
                <a:spcPct val="200000"/>
              </a:lnSpc>
              <a:buFont typeface="Wingdings" panose="05000000000000000000" pitchFamily="2" charset="2"/>
              <a:buChar char="ü"/>
            </a:pPr>
            <a:r>
              <a:rPr lang="fr-FR" sz="2400" dirty="0"/>
              <a:t>Réponses isolées, sans enrichissement par des échanges précédents ou connaissances internes.</a:t>
            </a:r>
          </a:p>
          <a:p>
            <a:pPr marL="490855" marR="3814445">
              <a:lnSpc>
                <a:spcPct val="133500"/>
              </a:lnSpc>
            </a:pPr>
            <a:endParaRPr lang="fr-FR" sz="2400" dirty="0"/>
          </a:p>
        </p:txBody>
      </p:sp>
      <p:sp>
        <p:nvSpPr>
          <p:cNvPr id="18" name="object 18"/>
          <p:cNvSpPr txBox="1"/>
          <p:nvPr/>
        </p:nvSpPr>
        <p:spPr>
          <a:xfrm>
            <a:off x="938904" y="2684036"/>
            <a:ext cx="16620490" cy="1404231"/>
          </a:xfrm>
          <a:prstGeom prst="rect">
            <a:avLst/>
          </a:prstGeom>
          <a:ln w="38097">
            <a:solidFill>
              <a:schemeClr val="bg2">
                <a:lumMod val="50000"/>
              </a:schemeClr>
            </a:solidFill>
          </a:ln>
        </p:spPr>
        <p:txBody>
          <a:bodyPr vert="horz" wrap="square" lIns="0" tIns="49530" rIns="0" bIns="0" rtlCol="0">
            <a:spAutoFit/>
          </a:bodyPr>
          <a:lstStyle/>
          <a:p>
            <a:pPr>
              <a:lnSpc>
                <a:spcPct val="100000"/>
              </a:lnSpc>
              <a:spcBef>
                <a:spcPts val="390"/>
              </a:spcBef>
            </a:pPr>
            <a:endParaRPr sz="2200" dirty="0">
              <a:latin typeface="Times New Roman"/>
              <a:cs typeface="Times New Roman"/>
            </a:endParaRPr>
          </a:p>
          <a:p>
            <a:pPr marL="324485">
              <a:lnSpc>
                <a:spcPct val="100000"/>
              </a:lnSpc>
            </a:pPr>
            <a:r>
              <a:rPr lang="fr-FR" sz="2200" b="1" dirty="0">
                <a:latin typeface="Arial MT"/>
              </a:rPr>
              <a:t>Comment intégrer un Agent IA dans l'application existante afin de conserver le contexte et l’historique des conversations clients, tout en garantissant une amélioration de la qualité des réponses et de l’expérience utilisateur ?</a:t>
            </a:r>
          </a:p>
          <a:p>
            <a:pPr marL="324485">
              <a:lnSpc>
                <a:spcPct val="100000"/>
              </a:lnSpc>
            </a:pPr>
            <a:endParaRPr sz="2200" dirty="0">
              <a:latin typeface="Arial MT"/>
              <a:cs typeface="Arial MT"/>
            </a:endParaRPr>
          </a:p>
        </p:txBody>
      </p:sp>
      <p:sp>
        <p:nvSpPr>
          <p:cNvPr id="17" name="Google Shape;2137;p41">
            <a:extLst>
              <a:ext uri="{FF2B5EF4-FFF2-40B4-BE49-F238E27FC236}">
                <a16:creationId xmlns:a16="http://schemas.microsoft.com/office/drawing/2014/main" id="{FFA1C0F2-3F6F-8EAB-3839-556BFBC15BE2}"/>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sp>
        <p:nvSpPr>
          <p:cNvPr id="22" name="object 14">
            <a:extLst>
              <a:ext uri="{FF2B5EF4-FFF2-40B4-BE49-F238E27FC236}">
                <a16:creationId xmlns:a16="http://schemas.microsoft.com/office/drawing/2014/main" id="{231B754B-79C2-3EA5-C2FF-DE7E98CD33D6}"/>
              </a:ext>
            </a:extLst>
          </p:cNvPr>
          <p:cNvSpPr txBox="1"/>
          <p:nvPr/>
        </p:nvSpPr>
        <p:spPr>
          <a:xfrm>
            <a:off x="5462284" y="471260"/>
            <a:ext cx="2907142" cy="505267"/>
          </a:xfrm>
          <a:prstGeom prst="rect">
            <a:avLst/>
          </a:prstGeom>
        </p:spPr>
        <p:txBody>
          <a:bodyPr vert="horz" wrap="square" lIns="0" tIns="12700" rIns="0" bIns="0" rtlCol="0">
            <a:spAutoFit/>
          </a:bodyPr>
          <a:lstStyle/>
          <a:p>
            <a:pPr marL="12700" algn="ctr">
              <a:lnSpc>
                <a:spcPct val="100000"/>
              </a:lnSpc>
              <a:spcBef>
                <a:spcPts val="100"/>
              </a:spcBef>
            </a:pPr>
            <a:r>
              <a:rPr sz="3200" b="1" spc="-10" dirty="0">
                <a:solidFill>
                  <a:schemeClr val="bg2">
                    <a:lumMod val="25000"/>
                  </a:schemeClr>
                </a:solidFill>
                <a:latin typeface="Agency FB" panose="020B0503020202020204" pitchFamily="34" charset="0"/>
                <a:cs typeface="Arial"/>
              </a:rPr>
              <a:t>Problématique</a:t>
            </a:r>
            <a:endParaRPr sz="3200" b="1" dirty="0">
              <a:solidFill>
                <a:schemeClr val="bg2">
                  <a:lumMod val="25000"/>
                </a:schemeClr>
              </a:solidFill>
              <a:latin typeface="Agency FB" panose="020B0503020202020204" pitchFamily="34" charset="0"/>
              <a:cs typeface="Arial"/>
            </a:endParaRPr>
          </a:p>
        </p:txBody>
      </p:sp>
      <p:sp>
        <p:nvSpPr>
          <p:cNvPr id="23" name="object 15">
            <a:extLst>
              <a:ext uri="{FF2B5EF4-FFF2-40B4-BE49-F238E27FC236}">
                <a16:creationId xmlns:a16="http://schemas.microsoft.com/office/drawing/2014/main" id="{706634EC-CC1E-6649-A59A-362F69E60163}"/>
              </a:ext>
            </a:extLst>
          </p:cNvPr>
          <p:cNvSpPr txBox="1"/>
          <p:nvPr/>
        </p:nvSpPr>
        <p:spPr>
          <a:xfrm>
            <a:off x="14910917" y="471261"/>
            <a:ext cx="1830359" cy="505267"/>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chemeClr val="bg2">
                    <a:lumMod val="25000"/>
                  </a:schemeClr>
                </a:solidFill>
                <a:latin typeface="Agency FB" panose="020B0503020202020204" pitchFamily="34" charset="0"/>
                <a:cs typeface="Arial"/>
              </a:rPr>
              <a:t>Objectifs</a:t>
            </a:r>
            <a:endParaRPr sz="3200" b="1" dirty="0">
              <a:solidFill>
                <a:schemeClr val="bg2">
                  <a:lumMod val="25000"/>
                </a:schemeClr>
              </a:solidFill>
              <a:latin typeface="Agency FB" panose="020B0503020202020204" pitchFamily="34" charset="0"/>
              <a:cs typeface="Arial"/>
            </a:endParaRPr>
          </a:p>
        </p:txBody>
      </p:sp>
      <p:sp>
        <p:nvSpPr>
          <p:cNvPr id="24" name="object 16">
            <a:extLst>
              <a:ext uri="{FF2B5EF4-FFF2-40B4-BE49-F238E27FC236}">
                <a16:creationId xmlns:a16="http://schemas.microsoft.com/office/drawing/2014/main" id="{5E9E6B40-3441-A7B8-2A29-19CE25B31673}"/>
              </a:ext>
            </a:extLst>
          </p:cNvPr>
          <p:cNvSpPr txBox="1"/>
          <p:nvPr/>
        </p:nvSpPr>
        <p:spPr>
          <a:xfrm>
            <a:off x="9906142" y="435834"/>
            <a:ext cx="3141570" cy="529312"/>
          </a:xfrm>
          <a:prstGeom prst="rect">
            <a:avLst/>
          </a:prstGeom>
        </p:spPr>
        <p:txBody>
          <a:bodyPr vert="horz" wrap="square" lIns="0" tIns="12700" rIns="0" bIns="0" rtlCol="0">
            <a:spAutoFit/>
          </a:bodyPr>
          <a:lstStyle/>
          <a:p>
            <a:pPr marL="440690" marR="5080" indent="-428625">
              <a:lnSpc>
                <a:spcPct val="115199"/>
              </a:lnSpc>
              <a:spcBef>
                <a:spcPts val="100"/>
              </a:spcBef>
            </a:pPr>
            <a:r>
              <a:rPr lang="fr-FR" sz="3200" b="1" spc="-10" dirty="0">
                <a:solidFill>
                  <a:srgbClr val="FFFFFF"/>
                </a:solidFill>
                <a:latin typeface="Arial"/>
                <a:cs typeface="Arial"/>
              </a:rPr>
              <a:t>    </a:t>
            </a:r>
            <a:r>
              <a:rPr lang="fr-FR" sz="3200" b="1" spc="-10" dirty="0">
                <a:solidFill>
                  <a:schemeClr val="bg2">
                    <a:lumMod val="25000"/>
                  </a:schemeClr>
                </a:solidFill>
                <a:latin typeface="Agency FB" panose="020B0503020202020204" pitchFamily="34" charset="0"/>
                <a:cs typeface="Arial"/>
              </a:rPr>
              <a:t>Etude de l’</a:t>
            </a:r>
            <a:r>
              <a:rPr lang="fr-FR" sz="3200" b="1" spc="-10" dirty="0" err="1">
                <a:solidFill>
                  <a:schemeClr val="bg2">
                    <a:lumMod val="25000"/>
                  </a:schemeClr>
                </a:solidFill>
                <a:latin typeface="Agency FB" panose="020B0503020202020204" pitchFamily="34" charset="0"/>
                <a:cs typeface="Arial"/>
              </a:rPr>
              <a:t>éxistant</a:t>
            </a:r>
            <a:endParaRPr sz="3200" b="1" dirty="0">
              <a:solidFill>
                <a:schemeClr val="bg2">
                  <a:lumMod val="25000"/>
                </a:schemeClr>
              </a:solidFill>
              <a:latin typeface="Agency FB" panose="020B0503020202020204" pitchFamily="34" charset="0"/>
              <a:cs typeface="Arial"/>
            </a:endParaRPr>
          </a:p>
        </p:txBody>
      </p:sp>
      <p:sp>
        <p:nvSpPr>
          <p:cNvPr id="25" name="object 17">
            <a:extLst>
              <a:ext uri="{FF2B5EF4-FFF2-40B4-BE49-F238E27FC236}">
                <a16:creationId xmlns:a16="http://schemas.microsoft.com/office/drawing/2014/main" id="{2C9FFA72-F249-DC23-9F3C-5BDC63E7A8DE}"/>
              </a:ext>
            </a:extLst>
          </p:cNvPr>
          <p:cNvSpPr txBox="1">
            <a:spLocks noGrp="1"/>
          </p:cNvSpPr>
          <p:nvPr>
            <p:ph type="title"/>
          </p:nvPr>
        </p:nvSpPr>
        <p:spPr>
          <a:xfrm>
            <a:off x="1163489" y="439424"/>
            <a:ext cx="2971996" cy="522131"/>
          </a:xfrm>
          <a:prstGeom prst="rect">
            <a:avLst/>
          </a:prstGeom>
        </p:spPr>
        <p:txBody>
          <a:bodyPr vert="horz" wrap="square" lIns="0" tIns="12700" rIns="0" bIns="0" rtlCol="0">
            <a:spAutoFit/>
          </a:bodyPr>
          <a:lstStyle/>
          <a:p>
            <a:pPr marL="266065" marR="5080" indent="-254000" algn="l">
              <a:lnSpc>
                <a:spcPct val="115199"/>
              </a:lnSpc>
              <a:spcBef>
                <a:spcPts val="100"/>
              </a:spcBef>
            </a:pPr>
            <a:r>
              <a:rPr sz="3200" spc="-50" dirty="0">
                <a:solidFill>
                  <a:schemeClr val="bg2">
                    <a:lumMod val="25000"/>
                  </a:schemeClr>
                </a:solidFill>
                <a:latin typeface="Agency FB" panose="020B0503020202020204" pitchFamily="34" charset="0"/>
              </a:rPr>
              <a:t>L’organisme </a:t>
            </a:r>
            <a:r>
              <a:rPr sz="3200" spc="-10" dirty="0">
                <a:solidFill>
                  <a:schemeClr val="bg2">
                    <a:lumMod val="25000"/>
                  </a:schemeClr>
                </a:solidFill>
                <a:latin typeface="Agency FB" panose="020B0503020202020204" pitchFamily="34" charset="0"/>
              </a:rPr>
              <a:t>d’accueil</a:t>
            </a:r>
            <a:endParaRPr sz="3200" dirty="0">
              <a:solidFill>
                <a:schemeClr val="bg2">
                  <a:lumMod val="25000"/>
                </a:schemeClr>
              </a:solidFill>
              <a:latin typeface="Agency FB" panose="020B05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62800" y="367200"/>
            <a:ext cx="17683904" cy="813600"/>
            <a:chOff x="298875" y="396945"/>
            <a:chExt cx="17689830" cy="1263650"/>
          </a:xfrm>
        </p:grpSpPr>
        <p:sp>
          <p:nvSpPr>
            <p:cNvPr id="3" name="object 3"/>
            <p:cNvSpPr/>
            <p:nvPr/>
          </p:nvSpPr>
          <p:spPr>
            <a:xfrm>
              <a:off x="4775771"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3"/>
                  </a:lnTo>
                  <a:lnTo>
                    <a:pt x="4511127" y="632266"/>
                  </a:lnTo>
                  <a:lnTo>
                    <a:pt x="3740226" y="1263510"/>
                  </a:lnTo>
                  <a:close/>
                </a:path>
              </a:pathLst>
            </a:custGeom>
            <a:solidFill>
              <a:schemeClr val="bg2">
                <a:lumMod val="75000"/>
              </a:schemeClr>
            </a:solidFill>
          </p:spPr>
          <p:txBody>
            <a:bodyPr wrap="square" lIns="0" tIns="0" rIns="0" bIns="0" rtlCol="0"/>
            <a:lstStyle/>
            <a:p>
              <a:endParaRPr/>
            </a:p>
          </p:txBody>
        </p:sp>
        <p:sp>
          <p:nvSpPr>
            <p:cNvPr id="4" name="object 4"/>
            <p:cNvSpPr/>
            <p:nvPr/>
          </p:nvSpPr>
          <p:spPr>
            <a:xfrm>
              <a:off x="9234399" y="396945"/>
              <a:ext cx="4511675" cy="1263650"/>
            </a:xfrm>
            <a:custGeom>
              <a:avLst/>
              <a:gdLst/>
              <a:ahLst/>
              <a:cxnLst/>
              <a:rect l="l" t="t" r="r" b="b"/>
              <a:pathLst>
                <a:path w="4511675" h="1263650">
                  <a:moveTo>
                    <a:pt x="3740227" y="1263510"/>
                  </a:moveTo>
                  <a:lnTo>
                    <a:pt x="0" y="1263510"/>
                  </a:lnTo>
                  <a:lnTo>
                    <a:pt x="771525" y="631755"/>
                  </a:lnTo>
                  <a:lnTo>
                    <a:pt x="0" y="0"/>
                  </a:lnTo>
                  <a:lnTo>
                    <a:pt x="3740227" y="0"/>
                  </a:lnTo>
                  <a:lnTo>
                    <a:pt x="4511127" y="631243"/>
                  </a:lnTo>
                  <a:lnTo>
                    <a:pt x="4511127" y="632267"/>
                  </a:lnTo>
                  <a:lnTo>
                    <a:pt x="3740227" y="1263510"/>
                  </a:lnTo>
                  <a:close/>
                </a:path>
              </a:pathLst>
            </a:custGeom>
            <a:solidFill>
              <a:schemeClr val="bg2">
                <a:lumMod val="90000"/>
              </a:schemeClr>
            </a:solidFill>
          </p:spPr>
          <p:txBody>
            <a:bodyPr wrap="square" lIns="0" tIns="0" rIns="0" bIns="0" rtlCol="0"/>
            <a:lstStyle/>
            <a:p>
              <a:endParaRPr/>
            </a:p>
          </p:txBody>
        </p:sp>
        <p:sp>
          <p:nvSpPr>
            <p:cNvPr id="5" name="object 5"/>
            <p:cNvSpPr/>
            <p:nvPr/>
          </p:nvSpPr>
          <p:spPr>
            <a:xfrm>
              <a:off x="298869" y="396950"/>
              <a:ext cx="17689830" cy="1263650"/>
            </a:xfrm>
            <a:custGeom>
              <a:avLst/>
              <a:gdLst/>
              <a:ahLst/>
              <a:cxnLst/>
              <a:rect l="l" t="t" r="r" b="b"/>
              <a:pathLst>
                <a:path w="17689830" h="1263650">
                  <a:moveTo>
                    <a:pt x="4511129" y="631240"/>
                  </a:moveTo>
                  <a:lnTo>
                    <a:pt x="3740226" y="0"/>
                  </a:lnTo>
                  <a:lnTo>
                    <a:pt x="0" y="0"/>
                  </a:lnTo>
                  <a:lnTo>
                    <a:pt x="771525" y="631761"/>
                  </a:lnTo>
                  <a:lnTo>
                    <a:pt x="0" y="1263510"/>
                  </a:lnTo>
                  <a:lnTo>
                    <a:pt x="3740226" y="1263510"/>
                  </a:lnTo>
                  <a:lnTo>
                    <a:pt x="4511129" y="632269"/>
                  </a:lnTo>
                  <a:lnTo>
                    <a:pt x="4511129" y="631240"/>
                  </a:lnTo>
                  <a:close/>
                </a:path>
                <a:path w="17689830" h="1263650">
                  <a:moveTo>
                    <a:pt x="17689627" y="631240"/>
                  </a:moveTo>
                  <a:lnTo>
                    <a:pt x="16918724" y="0"/>
                  </a:lnTo>
                  <a:lnTo>
                    <a:pt x="13178498" y="0"/>
                  </a:lnTo>
                  <a:lnTo>
                    <a:pt x="13950023" y="631761"/>
                  </a:lnTo>
                  <a:lnTo>
                    <a:pt x="13178498" y="1263510"/>
                  </a:lnTo>
                  <a:lnTo>
                    <a:pt x="16918724" y="1263510"/>
                  </a:lnTo>
                  <a:lnTo>
                    <a:pt x="17689627" y="632269"/>
                  </a:lnTo>
                  <a:lnTo>
                    <a:pt x="17689627" y="631240"/>
                  </a:lnTo>
                  <a:close/>
                </a:path>
              </a:pathLst>
            </a:custGeom>
            <a:solidFill>
              <a:schemeClr val="bg2">
                <a:lumMod val="75000"/>
              </a:schemeClr>
            </a:solidFill>
          </p:spPr>
          <p:txBody>
            <a:bodyPr wrap="square" lIns="0" tIns="0" rIns="0" bIns="0" rtlCol="0"/>
            <a:lstStyle/>
            <a:p>
              <a:endParaRPr/>
            </a:p>
          </p:txBody>
        </p:sp>
      </p:grpSp>
      <p:sp>
        <p:nvSpPr>
          <p:cNvPr id="14" name="object 14"/>
          <p:cNvSpPr txBox="1"/>
          <p:nvPr/>
        </p:nvSpPr>
        <p:spPr>
          <a:xfrm>
            <a:off x="5462284" y="471260"/>
            <a:ext cx="2907142" cy="505267"/>
          </a:xfrm>
          <a:prstGeom prst="rect">
            <a:avLst/>
          </a:prstGeom>
        </p:spPr>
        <p:txBody>
          <a:bodyPr vert="horz" wrap="square" lIns="0" tIns="12700" rIns="0" bIns="0" rtlCol="0">
            <a:spAutoFit/>
          </a:bodyPr>
          <a:lstStyle/>
          <a:p>
            <a:pPr marL="12700" algn="ctr">
              <a:lnSpc>
                <a:spcPct val="100000"/>
              </a:lnSpc>
              <a:spcBef>
                <a:spcPts val="100"/>
              </a:spcBef>
            </a:pPr>
            <a:r>
              <a:rPr sz="3200" b="1" spc="-10" dirty="0">
                <a:solidFill>
                  <a:schemeClr val="bg2">
                    <a:lumMod val="25000"/>
                  </a:schemeClr>
                </a:solidFill>
                <a:latin typeface="Agency FB" panose="020B0503020202020204" pitchFamily="34" charset="0"/>
                <a:cs typeface="Arial"/>
              </a:rPr>
              <a:t>Problématique</a:t>
            </a:r>
            <a:endParaRPr sz="3200" b="1" dirty="0">
              <a:solidFill>
                <a:schemeClr val="bg2">
                  <a:lumMod val="25000"/>
                </a:schemeClr>
              </a:solidFill>
              <a:latin typeface="Agency FB" panose="020B0503020202020204" pitchFamily="34" charset="0"/>
              <a:cs typeface="Arial"/>
            </a:endParaRPr>
          </a:p>
        </p:txBody>
      </p:sp>
      <p:sp>
        <p:nvSpPr>
          <p:cNvPr id="15" name="object 15"/>
          <p:cNvSpPr txBox="1"/>
          <p:nvPr/>
        </p:nvSpPr>
        <p:spPr>
          <a:xfrm>
            <a:off x="14910917" y="471261"/>
            <a:ext cx="1830359" cy="505267"/>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chemeClr val="bg2">
                    <a:lumMod val="25000"/>
                  </a:schemeClr>
                </a:solidFill>
                <a:latin typeface="Agency FB" panose="020B0503020202020204" pitchFamily="34" charset="0"/>
                <a:cs typeface="Arial"/>
              </a:rPr>
              <a:t>Objectifs</a:t>
            </a:r>
            <a:endParaRPr sz="3200" b="1" dirty="0">
              <a:solidFill>
                <a:schemeClr val="bg2">
                  <a:lumMod val="25000"/>
                </a:schemeClr>
              </a:solidFill>
              <a:latin typeface="Agency FB" panose="020B0503020202020204" pitchFamily="34" charset="0"/>
              <a:cs typeface="Arial"/>
            </a:endParaRPr>
          </a:p>
        </p:txBody>
      </p:sp>
      <p:sp>
        <p:nvSpPr>
          <p:cNvPr id="16" name="object 16"/>
          <p:cNvSpPr txBox="1"/>
          <p:nvPr/>
        </p:nvSpPr>
        <p:spPr>
          <a:xfrm>
            <a:off x="9906142" y="435834"/>
            <a:ext cx="3141570" cy="529312"/>
          </a:xfrm>
          <a:prstGeom prst="rect">
            <a:avLst/>
          </a:prstGeom>
        </p:spPr>
        <p:txBody>
          <a:bodyPr vert="horz" wrap="square" lIns="0" tIns="12700" rIns="0" bIns="0" rtlCol="0">
            <a:spAutoFit/>
          </a:bodyPr>
          <a:lstStyle/>
          <a:p>
            <a:pPr marL="440690" marR="5080" indent="-428625">
              <a:lnSpc>
                <a:spcPct val="115199"/>
              </a:lnSpc>
              <a:spcBef>
                <a:spcPts val="100"/>
              </a:spcBef>
            </a:pPr>
            <a:r>
              <a:rPr lang="fr-FR" sz="3200" b="1" spc="-10" dirty="0">
                <a:solidFill>
                  <a:srgbClr val="FFFFFF"/>
                </a:solidFill>
                <a:latin typeface="Arial"/>
                <a:cs typeface="Arial"/>
              </a:rPr>
              <a:t>    </a:t>
            </a:r>
            <a:r>
              <a:rPr lang="fr-FR" sz="3200" b="1" spc="-10" dirty="0">
                <a:solidFill>
                  <a:schemeClr val="bg2">
                    <a:lumMod val="25000"/>
                  </a:schemeClr>
                </a:solidFill>
                <a:latin typeface="Agency FB" panose="020B0503020202020204" pitchFamily="34" charset="0"/>
                <a:cs typeface="Arial"/>
              </a:rPr>
              <a:t>Etude de l’</a:t>
            </a:r>
            <a:r>
              <a:rPr lang="fr-FR" sz="3200" b="1" spc="-10" dirty="0" err="1">
                <a:solidFill>
                  <a:schemeClr val="bg2">
                    <a:lumMod val="25000"/>
                  </a:schemeClr>
                </a:solidFill>
                <a:latin typeface="Agency FB" panose="020B0503020202020204" pitchFamily="34" charset="0"/>
                <a:cs typeface="Arial"/>
              </a:rPr>
              <a:t>éxistant</a:t>
            </a:r>
            <a:endParaRPr sz="3200" b="1" dirty="0">
              <a:solidFill>
                <a:schemeClr val="bg2">
                  <a:lumMod val="25000"/>
                </a:schemeClr>
              </a:solidFill>
              <a:latin typeface="Agency FB" panose="020B0503020202020204" pitchFamily="34" charset="0"/>
              <a:cs typeface="Arial"/>
            </a:endParaRPr>
          </a:p>
        </p:txBody>
      </p:sp>
      <p:sp>
        <p:nvSpPr>
          <p:cNvPr id="17" name="object 17"/>
          <p:cNvSpPr txBox="1">
            <a:spLocks noGrp="1"/>
          </p:cNvSpPr>
          <p:nvPr>
            <p:ph type="title"/>
          </p:nvPr>
        </p:nvSpPr>
        <p:spPr>
          <a:xfrm>
            <a:off x="1163489" y="439424"/>
            <a:ext cx="2971996" cy="522131"/>
          </a:xfrm>
          <a:prstGeom prst="rect">
            <a:avLst/>
          </a:prstGeom>
        </p:spPr>
        <p:txBody>
          <a:bodyPr vert="horz" wrap="square" lIns="0" tIns="12700" rIns="0" bIns="0" rtlCol="0">
            <a:spAutoFit/>
          </a:bodyPr>
          <a:lstStyle/>
          <a:p>
            <a:pPr marL="266065" marR="5080" indent="-254000" algn="l">
              <a:lnSpc>
                <a:spcPct val="115199"/>
              </a:lnSpc>
              <a:spcBef>
                <a:spcPts val="100"/>
              </a:spcBef>
            </a:pPr>
            <a:r>
              <a:rPr sz="3200" spc="-50" dirty="0">
                <a:solidFill>
                  <a:schemeClr val="bg2">
                    <a:lumMod val="25000"/>
                  </a:schemeClr>
                </a:solidFill>
                <a:latin typeface="Agency FB" panose="020B0503020202020204" pitchFamily="34" charset="0"/>
              </a:rPr>
              <a:t>L’organisme </a:t>
            </a:r>
            <a:r>
              <a:rPr sz="3200" spc="-10" dirty="0">
                <a:solidFill>
                  <a:schemeClr val="bg2">
                    <a:lumMod val="25000"/>
                  </a:schemeClr>
                </a:solidFill>
                <a:latin typeface="Agency FB" panose="020B0503020202020204" pitchFamily="34" charset="0"/>
              </a:rPr>
              <a:t>d’accueil</a:t>
            </a:r>
            <a:endParaRPr sz="3200" dirty="0">
              <a:solidFill>
                <a:schemeClr val="bg2">
                  <a:lumMod val="25000"/>
                </a:schemeClr>
              </a:solidFill>
              <a:latin typeface="Agency FB" panose="020B0503020202020204" pitchFamily="34" charset="0"/>
            </a:endParaRPr>
          </a:p>
        </p:txBody>
      </p:sp>
      <p:sp>
        <p:nvSpPr>
          <p:cNvPr id="8" name="Google Shape;2137;p41">
            <a:extLst>
              <a:ext uri="{FF2B5EF4-FFF2-40B4-BE49-F238E27FC236}">
                <a16:creationId xmlns:a16="http://schemas.microsoft.com/office/drawing/2014/main" id="{02E91B08-FC8D-F3E1-A0CA-AF196903B266}"/>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grpSp>
        <p:nvGrpSpPr>
          <p:cNvPr id="6" name="Group 2">
            <a:extLst>
              <a:ext uri="{FF2B5EF4-FFF2-40B4-BE49-F238E27FC236}">
                <a16:creationId xmlns:a16="http://schemas.microsoft.com/office/drawing/2014/main" id="{FAF109DE-8A20-A7BC-84A9-5255011E12C5}"/>
              </a:ext>
            </a:extLst>
          </p:cNvPr>
          <p:cNvGrpSpPr/>
          <p:nvPr/>
        </p:nvGrpSpPr>
        <p:grpSpPr>
          <a:xfrm>
            <a:off x="-3446326" y="2157665"/>
            <a:ext cx="6824690" cy="6824690"/>
            <a:chOff x="0" y="0"/>
            <a:chExt cx="812800" cy="812800"/>
          </a:xfrm>
        </p:grpSpPr>
        <p:sp>
          <p:nvSpPr>
            <p:cNvPr id="7" name="Freeform 3">
              <a:extLst>
                <a:ext uri="{FF2B5EF4-FFF2-40B4-BE49-F238E27FC236}">
                  <a16:creationId xmlns:a16="http://schemas.microsoft.com/office/drawing/2014/main" id="{5C62B66E-2834-23FA-9FCC-A9BC2CB401D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C1A37F"/>
              </a:solidFill>
              <a:prstDash val="solid"/>
              <a:miter/>
            </a:ln>
          </p:spPr>
          <p:txBody>
            <a:bodyPr/>
            <a:lstStyle/>
            <a:p>
              <a:endParaRPr lang="fr-FR"/>
            </a:p>
          </p:txBody>
        </p:sp>
        <p:sp>
          <p:nvSpPr>
            <p:cNvPr id="9" name="TextBox 4">
              <a:extLst>
                <a:ext uri="{FF2B5EF4-FFF2-40B4-BE49-F238E27FC236}">
                  <a16:creationId xmlns:a16="http://schemas.microsoft.com/office/drawing/2014/main" id="{91186D8A-DF1B-BFCA-9892-E4D7771784E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5">
            <a:extLst>
              <a:ext uri="{FF2B5EF4-FFF2-40B4-BE49-F238E27FC236}">
                <a16:creationId xmlns:a16="http://schemas.microsoft.com/office/drawing/2014/main" id="{4E858E59-6047-34DE-8EF1-1980D24A873E}"/>
              </a:ext>
            </a:extLst>
          </p:cNvPr>
          <p:cNvSpPr/>
          <p:nvPr/>
        </p:nvSpPr>
        <p:spPr>
          <a:xfrm>
            <a:off x="3298977" y="2533978"/>
            <a:ext cx="1424256" cy="1424256"/>
          </a:xfrm>
          <a:custGeom>
            <a:avLst/>
            <a:gdLst/>
            <a:ahLst/>
            <a:cxnLst/>
            <a:rect l="l" t="t" r="r" b="b"/>
            <a:pathLst>
              <a:path w="1424256" h="1424256">
                <a:moveTo>
                  <a:pt x="0" y="0"/>
                </a:moveTo>
                <a:lnTo>
                  <a:pt x="1424255" y="0"/>
                </a:lnTo>
                <a:lnTo>
                  <a:pt x="1424255"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fr-FR"/>
          </a:p>
        </p:txBody>
      </p:sp>
      <p:sp>
        <p:nvSpPr>
          <p:cNvPr id="11" name="Freeform 6">
            <a:extLst>
              <a:ext uri="{FF2B5EF4-FFF2-40B4-BE49-F238E27FC236}">
                <a16:creationId xmlns:a16="http://schemas.microsoft.com/office/drawing/2014/main" id="{E3844843-523C-F679-4394-2CBBC6C0FC45}"/>
              </a:ext>
            </a:extLst>
          </p:cNvPr>
          <p:cNvSpPr/>
          <p:nvPr/>
        </p:nvSpPr>
        <p:spPr>
          <a:xfrm>
            <a:off x="4119577" y="4582543"/>
            <a:ext cx="1424256" cy="1424256"/>
          </a:xfrm>
          <a:custGeom>
            <a:avLst/>
            <a:gdLst/>
            <a:ahLst/>
            <a:cxnLst/>
            <a:rect l="l" t="t" r="r" b="b"/>
            <a:pathLst>
              <a:path w="1424256" h="1424256">
                <a:moveTo>
                  <a:pt x="0" y="0"/>
                </a:moveTo>
                <a:lnTo>
                  <a:pt x="1424255" y="0"/>
                </a:lnTo>
                <a:lnTo>
                  <a:pt x="1424255" y="1424255"/>
                </a:lnTo>
                <a:lnTo>
                  <a:pt x="0" y="142425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fr-FR"/>
          </a:p>
        </p:txBody>
      </p:sp>
      <p:sp>
        <p:nvSpPr>
          <p:cNvPr id="12" name="Freeform 7">
            <a:extLst>
              <a:ext uri="{FF2B5EF4-FFF2-40B4-BE49-F238E27FC236}">
                <a16:creationId xmlns:a16="http://schemas.microsoft.com/office/drawing/2014/main" id="{A1C9C9D6-0B90-05B9-B1E0-CD589A4035F1}"/>
              </a:ext>
            </a:extLst>
          </p:cNvPr>
          <p:cNvSpPr/>
          <p:nvPr/>
        </p:nvSpPr>
        <p:spPr>
          <a:xfrm>
            <a:off x="3378364" y="6891941"/>
            <a:ext cx="1424256" cy="1424256"/>
          </a:xfrm>
          <a:custGeom>
            <a:avLst/>
            <a:gdLst/>
            <a:ahLst/>
            <a:cxnLst/>
            <a:rect l="l" t="t" r="r" b="b"/>
            <a:pathLst>
              <a:path w="1424256" h="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fr-FR" dirty="0"/>
          </a:p>
        </p:txBody>
      </p:sp>
      <p:grpSp>
        <p:nvGrpSpPr>
          <p:cNvPr id="13" name="Group 8">
            <a:extLst>
              <a:ext uri="{FF2B5EF4-FFF2-40B4-BE49-F238E27FC236}">
                <a16:creationId xmlns:a16="http://schemas.microsoft.com/office/drawing/2014/main" id="{87F32A7B-07F3-E63B-9804-F0CBF0E62837}"/>
              </a:ext>
            </a:extLst>
          </p:cNvPr>
          <p:cNvGrpSpPr/>
          <p:nvPr/>
        </p:nvGrpSpPr>
        <p:grpSpPr>
          <a:xfrm>
            <a:off x="2467256" y="3262854"/>
            <a:ext cx="373607" cy="373607"/>
            <a:chOff x="0" y="0"/>
            <a:chExt cx="812800" cy="812800"/>
          </a:xfrm>
        </p:grpSpPr>
        <p:sp>
          <p:nvSpPr>
            <p:cNvPr id="18" name="Freeform 9">
              <a:extLst>
                <a:ext uri="{FF2B5EF4-FFF2-40B4-BE49-F238E27FC236}">
                  <a16:creationId xmlns:a16="http://schemas.microsoft.com/office/drawing/2014/main" id="{2163DB85-2CDA-F9E8-FAAC-F43F507FA33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C1A37F"/>
              </a:solidFill>
              <a:prstDash val="solid"/>
              <a:miter/>
            </a:ln>
          </p:spPr>
          <p:txBody>
            <a:bodyPr/>
            <a:lstStyle/>
            <a:p>
              <a:endParaRPr lang="fr-FR"/>
            </a:p>
          </p:txBody>
        </p:sp>
        <p:sp>
          <p:nvSpPr>
            <p:cNvPr id="19" name="TextBox 10">
              <a:extLst>
                <a:ext uri="{FF2B5EF4-FFF2-40B4-BE49-F238E27FC236}">
                  <a16:creationId xmlns:a16="http://schemas.microsoft.com/office/drawing/2014/main" id="{5B171676-C2C1-8F43-1DF0-FA77BF71E880}"/>
                </a:ext>
              </a:extLst>
            </p:cNvPr>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0" name="Group 11">
            <a:extLst>
              <a:ext uri="{FF2B5EF4-FFF2-40B4-BE49-F238E27FC236}">
                <a16:creationId xmlns:a16="http://schemas.microsoft.com/office/drawing/2014/main" id="{F7FB0762-1BD5-D668-8789-0B728477F14D}"/>
              </a:ext>
            </a:extLst>
          </p:cNvPr>
          <p:cNvGrpSpPr/>
          <p:nvPr/>
        </p:nvGrpSpPr>
        <p:grpSpPr>
          <a:xfrm>
            <a:off x="3191561" y="5196403"/>
            <a:ext cx="373607" cy="373607"/>
            <a:chOff x="0" y="0"/>
            <a:chExt cx="812800" cy="812800"/>
          </a:xfrm>
        </p:grpSpPr>
        <p:sp>
          <p:nvSpPr>
            <p:cNvPr id="21" name="Freeform 12">
              <a:extLst>
                <a:ext uri="{FF2B5EF4-FFF2-40B4-BE49-F238E27FC236}">
                  <a16:creationId xmlns:a16="http://schemas.microsoft.com/office/drawing/2014/main" id="{082BE097-0CC1-59B7-079C-149ECD2A5C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C1A37F"/>
              </a:solidFill>
              <a:prstDash val="solid"/>
              <a:miter/>
            </a:ln>
          </p:spPr>
          <p:txBody>
            <a:bodyPr/>
            <a:lstStyle/>
            <a:p>
              <a:endParaRPr lang="fr-FR"/>
            </a:p>
          </p:txBody>
        </p:sp>
        <p:sp>
          <p:nvSpPr>
            <p:cNvPr id="22" name="TextBox 13">
              <a:extLst>
                <a:ext uri="{FF2B5EF4-FFF2-40B4-BE49-F238E27FC236}">
                  <a16:creationId xmlns:a16="http://schemas.microsoft.com/office/drawing/2014/main" id="{7A1E863D-089C-DF34-6C6B-4812A421830A}"/>
                </a:ext>
              </a:extLst>
            </p:cNvPr>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3" name="Group 14">
            <a:extLst>
              <a:ext uri="{FF2B5EF4-FFF2-40B4-BE49-F238E27FC236}">
                <a16:creationId xmlns:a16="http://schemas.microsoft.com/office/drawing/2014/main" id="{02D1CCE1-D980-13F6-FFDC-AB956B9747D0}"/>
              </a:ext>
            </a:extLst>
          </p:cNvPr>
          <p:cNvGrpSpPr/>
          <p:nvPr/>
        </p:nvGrpSpPr>
        <p:grpSpPr>
          <a:xfrm>
            <a:off x="2467256" y="7470499"/>
            <a:ext cx="373607" cy="373607"/>
            <a:chOff x="0" y="0"/>
            <a:chExt cx="812800" cy="812800"/>
          </a:xfrm>
        </p:grpSpPr>
        <p:sp>
          <p:nvSpPr>
            <p:cNvPr id="24" name="Freeform 15">
              <a:extLst>
                <a:ext uri="{FF2B5EF4-FFF2-40B4-BE49-F238E27FC236}">
                  <a16:creationId xmlns:a16="http://schemas.microsoft.com/office/drawing/2014/main" id="{A85B4EEB-6306-497E-0F93-ED517FA32F6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C1A37F"/>
              </a:solidFill>
              <a:prstDash val="solid"/>
              <a:miter/>
            </a:ln>
          </p:spPr>
          <p:txBody>
            <a:bodyPr/>
            <a:lstStyle/>
            <a:p>
              <a:endParaRPr lang="fr-FR"/>
            </a:p>
          </p:txBody>
        </p:sp>
        <p:sp>
          <p:nvSpPr>
            <p:cNvPr id="25" name="TextBox 16">
              <a:extLst>
                <a:ext uri="{FF2B5EF4-FFF2-40B4-BE49-F238E27FC236}">
                  <a16:creationId xmlns:a16="http://schemas.microsoft.com/office/drawing/2014/main" id="{CD7D68D8-518C-2A70-2790-4373979058DA}"/>
                </a:ext>
              </a:extLst>
            </p:cNvPr>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26" name="Freeform 17">
            <a:extLst>
              <a:ext uri="{FF2B5EF4-FFF2-40B4-BE49-F238E27FC236}">
                <a16:creationId xmlns:a16="http://schemas.microsoft.com/office/drawing/2014/main" id="{19182746-A20D-8CF4-DFC0-660E9F94D1AC}"/>
              </a:ext>
            </a:extLst>
          </p:cNvPr>
          <p:cNvSpPr/>
          <p:nvPr/>
        </p:nvSpPr>
        <p:spPr>
          <a:xfrm>
            <a:off x="12420600" y="5209538"/>
            <a:ext cx="5672410" cy="4708329"/>
          </a:xfrm>
          <a:custGeom>
            <a:avLst/>
            <a:gdLst/>
            <a:ahLst/>
            <a:cxnLst/>
            <a:rect l="l" t="t" r="r" b="b"/>
            <a:pathLst>
              <a:path w="5302851" h="4512244">
                <a:moveTo>
                  <a:pt x="0" y="0"/>
                </a:moveTo>
                <a:lnTo>
                  <a:pt x="5302851" y="0"/>
                </a:lnTo>
                <a:lnTo>
                  <a:pt x="5302851" y="4512244"/>
                </a:lnTo>
                <a:lnTo>
                  <a:pt x="0" y="45122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27" name="Freeform 18">
            <a:extLst>
              <a:ext uri="{FF2B5EF4-FFF2-40B4-BE49-F238E27FC236}">
                <a16:creationId xmlns:a16="http://schemas.microsoft.com/office/drawing/2014/main" id="{177AD50D-6CBE-0ED5-ECAA-83179EBF98E8}"/>
              </a:ext>
            </a:extLst>
          </p:cNvPr>
          <p:cNvSpPr/>
          <p:nvPr/>
        </p:nvSpPr>
        <p:spPr>
          <a:xfrm>
            <a:off x="4381723" y="4823618"/>
            <a:ext cx="899964" cy="899964"/>
          </a:xfrm>
          <a:custGeom>
            <a:avLst/>
            <a:gdLst/>
            <a:ahLst/>
            <a:cxnLst/>
            <a:rect l="l" t="t" r="r" b="b"/>
            <a:pathLst>
              <a:path w="899964" h="899964">
                <a:moveTo>
                  <a:pt x="0" y="0"/>
                </a:moveTo>
                <a:lnTo>
                  <a:pt x="899964" y="0"/>
                </a:lnTo>
                <a:lnTo>
                  <a:pt x="899964" y="899964"/>
                </a:lnTo>
                <a:lnTo>
                  <a:pt x="0" y="8999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fr-FR"/>
          </a:p>
        </p:txBody>
      </p:sp>
      <p:sp>
        <p:nvSpPr>
          <p:cNvPr id="28" name="Freeform 19">
            <a:extLst>
              <a:ext uri="{FF2B5EF4-FFF2-40B4-BE49-F238E27FC236}">
                <a16:creationId xmlns:a16="http://schemas.microsoft.com/office/drawing/2014/main" id="{D7D306CD-B5CF-3A6D-AEDB-DAF20123E7E7}"/>
              </a:ext>
            </a:extLst>
          </p:cNvPr>
          <p:cNvSpPr/>
          <p:nvPr/>
        </p:nvSpPr>
        <p:spPr>
          <a:xfrm>
            <a:off x="3721320" y="7234897"/>
            <a:ext cx="738344" cy="738344"/>
          </a:xfrm>
          <a:custGeom>
            <a:avLst/>
            <a:gdLst/>
            <a:ahLst/>
            <a:cxnLst/>
            <a:rect l="l" t="t" r="r" b="b"/>
            <a:pathLst>
              <a:path w="738344" h="738344">
                <a:moveTo>
                  <a:pt x="0" y="0"/>
                </a:moveTo>
                <a:lnTo>
                  <a:pt x="738344" y="0"/>
                </a:lnTo>
                <a:lnTo>
                  <a:pt x="738344" y="738344"/>
                </a:lnTo>
                <a:lnTo>
                  <a:pt x="0" y="73834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fr-FR"/>
          </a:p>
        </p:txBody>
      </p:sp>
      <p:sp>
        <p:nvSpPr>
          <p:cNvPr id="29" name="Freeform 20">
            <a:extLst>
              <a:ext uri="{FF2B5EF4-FFF2-40B4-BE49-F238E27FC236}">
                <a16:creationId xmlns:a16="http://schemas.microsoft.com/office/drawing/2014/main" id="{5D84AA94-CDF6-6110-4FC6-C3202CECDB52}"/>
              </a:ext>
            </a:extLst>
          </p:cNvPr>
          <p:cNvSpPr/>
          <p:nvPr/>
        </p:nvSpPr>
        <p:spPr>
          <a:xfrm>
            <a:off x="3530143" y="2810618"/>
            <a:ext cx="961922" cy="870977"/>
          </a:xfrm>
          <a:custGeom>
            <a:avLst/>
            <a:gdLst/>
            <a:ahLst/>
            <a:cxnLst/>
            <a:rect l="l" t="t" r="r" b="b"/>
            <a:pathLst>
              <a:path w="961922" h="870977">
                <a:moveTo>
                  <a:pt x="0" y="0"/>
                </a:moveTo>
                <a:lnTo>
                  <a:pt x="961923" y="0"/>
                </a:lnTo>
                <a:lnTo>
                  <a:pt x="961923" y="870977"/>
                </a:lnTo>
                <a:lnTo>
                  <a:pt x="0" y="87097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fr-FR"/>
          </a:p>
        </p:txBody>
      </p:sp>
      <p:sp>
        <p:nvSpPr>
          <p:cNvPr id="30" name="TextBox 21">
            <a:extLst>
              <a:ext uri="{FF2B5EF4-FFF2-40B4-BE49-F238E27FC236}">
                <a16:creationId xmlns:a16="http://schemas.microsoft.com/office/drawing/2014/main" id="{0AF38472-4B67-3A0E-CFDA-56E0C5BD64CA}"/>
              </a:ext>
            </a:extLst>
          </p:cNvPr>
          <p:cNvSpPr txBox="1"/>
          <p:nvPr/>
        </p:nvSpPr>
        <p:spPr>
          <a:xfrm>
            <a:off x="4967147" y="3095353"/>
            <a:ext cx="5768345" cy="320601"/>
          </a:xfrm>
          <a:prstGeom prst="rect">
            <a:avLst/>
          </a:prstGeom>
        </p:spPr>
        <p:txBody>
          <a:bodyPr lIns="0" tIns="0" rIns="0" bIns="0" rtlCol="0" anchor="t">
            <a:spAutoFit/>
          </a:bodyPr>
          <a:lstStyle/>
          <a:p>
            <a:pPr algn="l">
              <a:lnSpc>
                <a:spcPts val="2495"/>
              </a:lnSpc>
            </a:pPr>
            <a:r>
              <a:rPr lang="fr-FR" sz="2200" dirty="0">
                <a:latin typeface="Bookman Old Style" panose="02050604050505020204" pitchFamily="18" charset="0"/>
              </a:rPr>
              <a:t>Assistant simple limité </a:t>
            </a:r>
            <a:endParaRPr lang="en-US" sz="2200" u="none" strike="noStrike" spc="-35" dirty="0">
              <a:solidFill>
                <a:srgbClr val="145DA0"/>
              </a:solidFill>
              <a:latin typeface="Bookman Old Style" panose="02050604050505020204" pitchFamily="18" charset="0"/>
              <a:ea typeface="Poppins"/>
              <a:cs typeface="Poppins"/>
              <a:sym typeface="Poppins"/>
            </a:endParaRPr>
          </a:p>
        </p:txBody>
      </p:sp>
      <p:sp>
        <p:nvSpPr>
          <p:cNvPr id="32" name="TextBox 23">
            <a:extLst>
              <a:ext uri="{FF2B5EF4-FFF2-40B4-BE49-F238E27FC236}">
                <a16:creationId xmlns:a16="http://schemas.microsoft.com/office/drawing/2014/main" id="{9BE6152F-150E-9C07-D174-4806AA4739CE}"/>
              </a:ext>
            </a:extLst>
          </p:cNvPr>
          <p:cNvSpPr txBox="1"/>
          <p:nvPr/>
        </p:nvSpPr>
        <p:spPr>
          <a:xfrm>
            <a:off x="5108128" y="7288244"/>
            <a:ext cx="5768345" cy="641201"/>
          </a:xfrm>
          <a:prstGeom prst="rect">
            <a:avLst/>
          </a:prstGeom>
        </p:spPr>
        <p:txBody>
          <a:bodyPr lIns="0" tIns="0" rIns="0" bIns="0" rtlCol="0" anchor="t">
            <a:spAutoFit/>
          </a:bodyPr>
          <a:lstStyle/>
          <a:p>
            <a:pPr algn="l">
              <a:lnSpc>
                <a:spcPts val="2495"/>
              </a:lnSpc>
            </a:pPr>
            <a:r>
              <a:rPr lang="fr-FR" sz="2200" dirty="0">
                <a:latin typeface="Bookman Old Style" panose="02050604050505020204" pitchFamily="18" charset="0"/>
              </a:rPr>
              <a:t>L’assistant est moins efficace lorsqu’il lui manque des informations dès le départ</a:t>
            </a:r>
            <a:endParaRPr lang="en-US" sz="2200" u="none" strike="noStrike" spc="-35" dirty="0">
              <a:solidFill>
                <a:srgbClr val="145DA0"/>
              </a:solidFill>
              <a:latin typeface="Bookman Old Style" panose="02050604050505020204" pitchFamily="18" charset="0"/>
              <a:ea typeface="Poppins"/>
              <a:cs typeface="Poppins"/>
              <a:sym typeface="Poppins"/>
            </a:endParaRPr>
          </a:p>
        </p:txBody>
      </p:sp>
      <p:sp>
        <p:nvSpPr>
          <p:cNvPr id="38" name="ZoneTexte 37">
            <a:extLst>
              <a:ext uri="{FF2B5EF4-FFF2-40B4-BE49-F238E27FC236}">
                <a16:creationId xmlns:a16="http://schemas.microsoft.com/office/drawing/2014/main" id="{7AB3F049-2ED1-3916-FD6C-5F568AE7B377}"/>
              </a:ext>
            </a:extLst>
          </p:cNvPr>
          <p:cNvSpPr txBox="1"/>
          <p:nvPr/>
        </p:nvSpPr>
        <p:spPr>
          <a:xfrm>
            <a:off x="5675098" y="4909950"/>
            <a:ext cx="6412955" cy="76944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200" i="0" u="none" strike="noStrike" cap="none" normalizeH="0" baseline="0" dirty="0">
                <a:ln>
                  <a:noFill/>
                </a:ln>
                <a:solidFill>
                  <a:schemeClr val="tx1"/>
                </a:solidFill>
                <a:effectLst/>
                <a:latin typeface="Bookman Old Style" panose="02050604050505020204" pitchFamily="18" charset="0"/>
              </a:rPr>
              <a:t>Demandes directes</a:t>
            </a:r>
            <a:r>
              <a:rPr lang="fr-FR" altLang="fr-FR" sz="2200" dirty="0">
                <a:solidFill>
                  <a:schemeClr val="tx1"/>
                </a:solidFill>
                <a:latin typeface="Bookman Old Style" panose="02050604050505020204" pitchFamily="18" charset="0"/>
              </a:rPr>
              <a:t> </a:t>
            </a:r>
            <a:r>
              <a:rPr kumimoji="0" lang="fr-FR" altLang="fr-FR" sz="2200" i="0" u="none" strike="noStrike" cap="none" normalizeH="0" baseline="0" dirty="0">
                <a:ln>
                  <a:noFill/>
                </a:ln>
                <a:solidFill>
                  <a:schemeClr val="tx1"/>
                </a:solidFill>
                <a:effectLst/>
                <a:latin typeface="Bookman Old Style" panose="02050604050505020204" pitchFamily="18" charset="0"/>
              </a:rPr>
              <a:t>sans gestion de contexte ou d’historique de conversation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62800" y="367200"/>
            <a:ext cx="17683200" cy="813600"/>
            <a:chOff x="298875" y="396945"/>
            <a:chExt cx="17689830" cy="1263650"/>
          </a:xfrm>
        </p:grpSpPr>
        <p:sp>
          <p:nvSpPr>
            <p:cNvPr id="4" name="object 4"/>
            <p:cNvSpPr/>
            <p:nvPr/>
          </p:nvSpPr>
          <p:spPr>
            <a:xfrm>
              <a:off x="4775771" y="396950"/>
              <a:ext cx="8970010" cy="1263650"/>
            </a:xfrm>
            <a:custGeom>
              <a:avLst/>
              <a:gdLst/>
              <a:ahLst/>
              <a:cxnLst/>
              <a:rect l="l" t="t" r="r" b="b"/>
              <a:pathLst>
                <a:path w="8970010" h="1263650">
                  <a:moveTo>
                    <a:pt x="4511116" y="631240"/>
                  </a:moveTo>
                  <a:lnTo>
                    <a:pt x="3740226" y="0"/>
                  </a:lnTo>
                  <a:lnTo>
                    <a:pt x="0" y="0"/>
                  </a:lnTo>
                  <a:lnTo>
                    <a:pt x="771525" y="631761"/>
                  </a:lnTo>
                  <a:lnTo>
                    <a:pt x="0" y="1263510"/>
                  </a:lnTo>
                  <a:lnTo>
                    <a:pt x="3740226" y="1263510"/>
                  </a:lnTo>
                  <a:lnTo>
                    <a:pt x="4511116" y="632269"/>
                  </a:lnTo>
                  <a:lnTo>
                    <a:pt x="4511116" y="631240"/>
                  </a:lnTo>
                  <a:close/>
                </a:path>
                <a:path w="8970010" h="1263650">
                  <a:moveTo>
                    <a:pt x="8969743" y="631240"/>
                  </a:moveTo>
                  <a:lnTo>
                    <a:pt x="8198853" y="0"/>
                  </a:lnTo>
                  <a:lnTo>
                    <a:pt x="4458627" y="0"/>
                  </a:lnTo>
                  <a:lnTo>
                    <a:pt x="5230152" y="631761"/>
                  </a:lnTo>
                  <a:lnTo>
                    <a:pt x="4458627" y="1263510"/>
                  </a:lnTo>
                  <a:lnTo>
                    <a:pt x="8198853" y="1263510"/>
                  </a:lnTo>
                  <a:lnTo>
                    <a:pt x="8969743" y="632269"/>
                  </a:lnTo>
                  <a:lnTo>
                    <a:pt x="8969743" y="631240"/>
                  </a:lnTo>
                  <a:close/>
                </a:path>
              </a:pathLst>
            </a:custGeom>
            <a:solidFill>
              <a:schemeClr val="bg2">
                <a:lumMod val="75000"/>
              </a:schemeClr>
            </a:solidFill>
          </p:spPr>
          <p:txBody>
            <a:bodyPr wrap="square" lIns="0" tIns="0" rIns="0" bIns="0" rtlCol="0"/>
            <a:lstStyle/>
            <a:p>
              <a:endParaRPr/>
            </a:p>
          </p:txBody>
        </p:sp>
        <p:sp>
          <p:nvSpPr>
            <p:cNvPr id="5" name="object 5"/>
            <p:cNvSpPr/>
            <p:nvPr/>
          </p:nvSpPr>
          <p:spPr>
            <a:xfrm>
              <a:off x="13477372"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4"/>
                  </a:lnTo>
                  <a:lnTo>
                    <a:pt x="4511127" y="632266"/>
                  </a:lnTo>
                  <a:lnTo>
                    <a:pt x="3740226" y="1263510"/>
                  </a:lnTo>
                  <a:close/>
                </a:path>
              </a:pathLst>
            </a:custGeom>
            <a:solidFill>
              <a:schemeClr val="bg2">
                <a:lumMod val="90000"/>
              </a:schemeClr>
            </a:solidFill>
          </p:spPr>
          <p:txBody>
            <a:bodyPr wrap="square" lIns="0" tIns="0" rIns="0" bIns="0" rtlCol="0"/>
            <a:lstStyle/>
            <a:p>
              <a:endParaRPr/>
            </a:p>
          </p:txBody>
        </p:sp>
        <p:sp>
          <p:nvSpPr>
            <p:cNvPr id="6" name="object 6"/>
            <p:cNvSpPr/>
            <p:nvPr/>
          </p:nvSpPr>
          <p:spPr>
            <a:xfrm>
              <a:off x="298875" y="396945"/>
              <a:ext cx="4511675" cy="1263650"/>
            </a:xfrm>
            <a:custGeom>
              <a:avLst/>
              <a:gdLst/>
              <a:ahLst/>
              <a:cxnLst/>
              <a:rect l="l" t="t" r="r" b="b"/>
              <a:pathLst>
                <a:path w="4511675" h="1263650">
                  <a:moveTo>
                    <a:pt x="3740226" y="1263510"/>
                  </a:moveTo>
                  <a:lnTo>
                    <a:pt x="0" y="1263510"/>
                  </a:lnTo>
                  <a:lnTo>
                    <a:pt x="771525" y="631755"/>
                  </a:lnTo>
                  <a:lnTo>
                    <a:pt x="0" y="0"/>
                  </a:lnTo>
                  <a:lnTo>
                    <a:pt x="3740226" y="0"/>
                  </a:lnTo>
                  <a:lnTo>
                    <a:pt x="4511127" y="631243"/>
                  </a:lnTo>
                  <a:lnTo>
                    <a:pt x="4511127" y="632266"/>
                  </a:lnTo>
                  <a:lnTo>
                    <a:pt x="3740226" y="1263510"/>
                  </a:lnTo>
                  <a:close/>
                </a:path>
              </a:pathLst>
            </a:custGeom>
            <a:solidFill>
              <a:schemeClr val="bg2">
                <a:lumMod val="75000"/>
              </a:schemeClr>
            </a:solidFill>
          </p:spPr>
          <p:txBody>
            <a:bodyPr wrap="square" lIns="0" tIns="0" rIns="0" bIns="0" rtlCol="0"/>
            <a:lstStyle/>
            <a:p>
              <a:endParaRPr/>
            </a:p>
          </p:txBody>
        </p:sp>
      </p:grpSp>
      <p:sp>
        <p:nvSpPr>
          <p:cNvPr id="18" name="object 18"/>
          <p:cNvSpPr txBox="1"/>
          <p:nvPr/>
        </p:nvSpPr>
        <p:spPr>
          <a:xfrm>
            <a:off x="11490236" y="3956948"/>
            <a:ext cx="5972224" cy="628377"/>
          </a:xfrm>
          <a:prstGeom prst="rect">
            <a:avLst/>
          </a:prstGeom>
        </p:spPr>
        <p:txBody>
          <a:bodyPr vert="horz" wrap="square" lIns="0" tIns="12700" rIns="0" bIns="0" rtlCol="0">
            <a:spAutoFit/>
          </a:bodyPr>
          <a:lstStyle/>
          <a:p>
            <a:r>
              <a:rPr lang="fr-FR" sz="2000" dirty="0"/>
              <a:t>Discuter naturellement et de manière fluide avec le client.</a:t>
            </a:r>
          </a:p>
        </p:txBody>
      </p:sp>
      <p:sp>
        <p:nvSpPr>
          <p:cNvPr id="19" name="object 19"/>
          <p:cNvSpPr txBox="1"/>
          <p:nvPr/>
        </p:nvSpPr>
        <p:spPr>
          <a:xfrm>
            <a:off x="1295895" y="4932150"/>
            <a:ext cx="5699950" cy="628377"/>
          </a:xfrm>
          <a:prstGeom prst="rect">
            <a:avLst/>
          </a:prstGeom>
        </p:spPr>
        <p:txBody>
          <a:bodyPr vert="horz" wrap="square" lIns="0" tIns="12700" rIns="0" bIns="0" rtlCol="0">
            <a:spAutoFit/>
          </a:bodyPr>
          <a:lstStyle/>
          <a:p>
            <a:r>
              <a:rPr lang="fr-FR" sz="2000" dirty="0"/>
              <a:t>Intégrer un agent IA d'intelligence artificielle à l’application existante.</a:t>
            </a:r>
          </a:p>
        </p:txBody>
      </p:sp>
      <p:sp>
        <p:nvSpPr>
          <p:cNvPr id="20" name="object 20"/>
          <p:cNvSpPr txBox="1"/>
          <p:nvPr/>
        </p:nvSpPr>
        <p:spPr>
          <a:xfrm>
            <a:off x="11490236" y="5902431"/>
            <a:ext cx="5972224" cy="628377"/>
          </a:xfrm>
          <a:prstGeom prst="rect">
            <a:avLst/>
          </a:prstGeom>
        </p:spPr>
        <p:txBody>
          <a:bodyPr vert="horz" wrap="square" lIns="0" tIns="12700" rIns="0" bIns="0" rtlCol="0">
            <a:spAutoFit/>
          </a:bodyPr>
          <a:lstStyle/>
          <a:p>
            <a:r>
              <a:rPr lang="fr-FR" sz="2000" dirty="0"/>
              <a:t>Suivre le fil de la conversation tout au long de l’interaction, simulant un véritable dialogue humain.</a:t>
            </a:r>
          </a:p>
        </p:txBody>
      </p:sp>
      <p:sp>
        <p:nvSpPr>
          <p:cNvPr id="21" name="object 21"/>
          <p:cNvSpPr txBox="1"/>
          <p:nvPr/>
        </p:nvSpPr>
        <p:spPr>
          <a:xfrm>
            <a:off x="1295895" y="6725828"/>
            <a:ext cx="5699950" cy="936154"/>
          </a:xfrm>
          <a:prstGeom prst="rect">
            <a:avLst/>
          </a:prstGeom>
        </p:spPr>
        <p:txBody>
          <a:bodyPr vert="horz" wrap="square" lIns="0" tIns="12700" rIns="0" bIns="0" rtlCol="0">
            <a:spAutoFit/>
          </a:bodyPr>
          <a:lstStyle/>
          <a:p>
            <a:r>
              <a:rPr lang="fr-FR" sz="2000" dirty="0"/>
              <a:t>Améliorer l'expérience utilisateur en rendant le moteur de traitement des requêtes intelligent et capable de gérer des requêtes incomplètes.</a:t>
            </a:r>
          </a:p>
        </p:txBody>
      </p:sp>
      <p:sp>
        <p:nvSpPr>
          <p:cNvPr id="22" name="object 22"/>
          <p:cNvSpPr txBox="1"/>
          <p:nvPr/>
        </p:nvSpPr>
        <p:spPr>
          <a:xfrm>
            <a:off x="11490236" y="7644302"/>
            <a:ext cx="5972224" cy="936154"/>
          </a:xfrm>
          <a:prstGeom prst="rect">
            <a:avLst/>
          </a:prstGeom>
        </p:spPr>
        <p:txBody>
          <a:bodyPr vert="horz" wrap="square" lIns="0" tIns="12700" rIns="0" bIns="0" rtlCol="0">
            <a:spAutoFit/>
          </a:bodyPr>
          <a:lstStyle/>
          <a:p>
            <a:r>
              <a:rPr lang="fr-FR" sz="2000" dirty="0"/>
              <a:t>Remplacer le système actuel qui nécessite que le client révèle toutes ses demandes d'un coup par une approche évolutive.</a:t>
            </a:r>
          </a:p>
        </p:txBody>
      </p:sp>
      <p:grpSp>
        <p:nvGrpSpPr>
          <p:cNvPr id="14" name="object 6"/>
          <p:cNvGrpSpPr/>
          <p:nvPr/>
        </p:nvGrpSpPr>
        <p:grpSpPr>
          <a:xfrm>
            <a:off x="6995845" y="2176839"/>
            <a:ext cx="4185285" cy="6599555"/>
            <a:chOff x="7035220" y="2240181"/>
            <a:chExt cx="4185285" cy="6599555"/>
          </a:xfrm>
        </p:grpSpPr>
        <p:pic>
          <p:nvPicPr>
            <p:cNvPr id="15" name="object 7"/>
            <p:cNvPicPr/>
            <p:nvPr/>
          </p:nvPicPr>
          <p:blipFill>
            <a:blip r:embed="rId2" cstate="print"/>
            <a:stretch>
              <a:fillRect/>
            </a:stretch>
          </p:blipFill>
          <p:spPr>
            <a:xfrm>
              <a:off x="8469040" y="2240181"/>
              <a:ext cx="1352549" cy="1352549"/>
            </a:xfrm>
            <a:prstGeom prst="rect">
              <a:avLst/>
            </a:prstGeom>
          </p:spPr>
        </p:pic>
        <p:pic>
          <p:nvPicPr>
            <p:cNvPr id="16" name="object 8"/>
            <p:cNvPicPr/>
            <p:nvPr/>
          </p:nvPicPr>
          <p:blipFill>
            <a:blip r:embed="rId3" cstate="print"/>
            <a:stretch>
              <a:fillRect/>
            </a:stretch>
          </p:blipFill>
          <p:spPr>
            <a:xfrm>
              <a:off x="8914027" y="2915140"/>
              <a:ext cx="457199" cy="5924549"/>
            </a:xfrm>
            <a:prstGeom prst="rect">
              <a:avLst/>
            </a:prstGeom>
          </p:spPr>
        </p:pic>
        <p:pic>
          <p:nvPicPr>
            <p:cNvPr id="17" name="object 9"/>
            <p:cNvPicPr/>
            <p:nvPr/>
          </p:nvPicPr>
          <p:blipFill>
            <a:blip r:embed="rId4" cstate="print"/>
            <a:stretch>
              <a:fillRect/>
            </a:stretch>
          </p:blipFill>
          <p:spPr>
            <a:xfrm>
              <a:off x="9144000" y="4171125"/>
              <a:ext cx="2076449" cy="200024"/>
            </a:xfrm>
            <a:prstGeom prst="rect">
              <a:avLst/>
            </a:prstGeom>
          </p:spPr>
        </p:pic>
        <p:pic>
          <p:nvPicPr>
            <p:cNvPr id="23" name="object 10"/>
            <p:cNvPicPr/>
            <p:nvPr/>
          </p:nvPicPr>
          <p:blipFill>
            <a:blip r:embed="rId5" cstate="print"/>
            <a:stretch>
              <a:fillRect/>
            </a:stretch>
          </p:blipFill>
          <p:spPr>
            <a:xfrm>
              <a:off x="7035220" y="5146327"/>
              <a:ext cx="2076449" cy="200024"/>
            </a:xfrm>
            <a:prstGeom prst="rect">
              <a:avLst/>
            </a:prstGeom>
          </p:spPr>
        </p:pic>
        <p:pic>
          <p:nvPicPr>
            <p:cNvPr id="24" name="object 11"/>
            <p:cNvPicPr/>
            <p:nvPr/>
          </p:nvPicPr>
          <p:blipFill>
            <a:blip r:embed="rId4" cstate="print"/>
            <a:stretch>
              <a:fillRect/>
            </a:stretch>
          </p:blipFill>
          <p:spPr>
            <a:xfrm>
              <a:off x="9144000" y="6016596"/>
              <a:ext cx="2076449" cy="200024"/>
            </a:xfrm>
            <a:prstGeom prst="rect">
              <a:avLst/>
            </a:prstGeom>
          </p:spPr>
        </p:pic>
        <p:pic>
          <p:nvPicPr>
            <p:cNvPr id="25" name="object 12"/>
            <p:cNvPicPr/>
            <p:nvPr/>
          </p:nvPicPr>
          <p:blipFill>
            <a:blip r:embed="rId5" cstate="print"/>
            <a:stretch>
              <a:fillRect/>
            </a:stretch>
          </p:blipFill>
          <p:spPr>
            <a:xfrm>
              <a:off x="7067524" y="6993881"/>
              <a:ext cx="2076449" cy="200024"/>
            </a:xfrm>
            <a:prstGeom prst="rect">
              <a:avLst/>
            </a:prstGeom>
          </p:spPr>
        </p:pic>
        <p:pic>
          <p:nvPicPr>
            <p:cNvPr id="26" name="object 13"/>
            <p:cNvPicPr/>
            <p:nvPr/>
          </p:nvPicPr>
          <p:blipFill>
            <a:blip r:embed="rId4" cstate="print"/>
            <a:stretch>
              <a:fillRect/>
            </a:stretch>
          </p:blipFill>
          <p:spPr>
            <a:xfrm>
              <a:off x="9111695" y="7775010"/>
              <a:ext cx="2076449" cy="200024"/>
            </a:xfrm>
            <a:prstGeom prst="rect">
              <a:avLst/>
            </a:prstGeom>
          </p:spPr>
        </p:pic>
      </p:grpSp>
      <p:sp>
        <p:nvSpPr>
          <p:cNvPr id="7" name="Google Shape;2137;p41">
            <a:extLst>
              <a:ext uri="{FF2B5EF4-FFF2-40B4-BE49-F238E27FC236}">
                <a16:creationId xmlns:a16="http://schemas.microsoft.com/office/drawing/2014/main" id="{8A439C48-8628-E2B5-791B-460BC3C4980E}"/>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sp>
        <p:nvSpPr>
          <p:cNvPr id="28" name="object 14">
            <a:extLst>
              <a:ext uri="{FF2B5EF4-FFF2-40B4-BE49-F238E27FC236}">
                <a16:creationId xmlns:a16="http://schemas.microsoft.com/office/drawing/2014/main" id="{4438BFCC-C3EB-6E28-9FB6-E3122F8B6692}"/>
              </a:ext>
            </a:extLst>
          </p:cNvPr>
          <p:cNvSpPr txBox="1"/>
          <p:nvPr/>
        </p:nvSpPr>
        <p:spPr>
          <a:xfrm>
            <a:off x="5462284" y="471260"/>
            <a:ext cx="2907142" cy="505267"/>
          </a:xfrm>
          <a:prstGeom prst="rect">
            <a:avLst/>
          </a:prstGeom>
        </p:spPr>
        <p:txBody>
          <a:bodyPr vert="horz" wrap="square" lIns="0" tIns="12700" rIns="0" bIns="0" rtlCol="0">
            <a:spAutoFit/>
          </a:bodyPr>
          <a:lstStyle/>
          <a:p>
            <a:pPr marL="12700" algn="ctr">
              <a:lnSpc>
                <a:spcPct val="100000"/>
              </a:lnSpc>
              <a:spcBef>
                <a:spcPts val="100"/>
              </a:spcBef>
            </a:pPr>
            <a:r>
              <a:rPr sz="3200" b="1" spc="-10" dirty="0">
                <a:solidFill>
                  <a:schemeClr val="bg2">
                    <a:lumMod val="25000"/>
                  </a:schemeClr>
                </a:solidFill>
                <a:latin typeface="Agency FB" panose="020B0503020202020204" pitchFamily="34" charset="0"/>
                <a:cs typeface="Arial"/>
              </a:rPr>
              <a:t>Problématique</a:t>
            </a:r>
            <a:endParaRPr sz="3200" b="1" dirty="0">
              <a:solidFill>
                <a:schemeClr val="bg2">
                  <a:lumMod val="25000"/>
                </a:schemeClr>
              </a:solidFill>
              <a:latin typeface="Agency FB" panose="020B0503020202020204" pitchFamily="34" charset="0"/>
              <a:cs typeface="Arial"/>
            </a:endParaRPr>
          </a:p>
        </p:txBody>
      </p:sp>
      <p:sp>
        <p:nvSpPr>
          <p:cNvPr id="29" name="object 15">
            <a:extLst>
              <a:ext uri="{FF2B5EF4-FFF2-40B4-BE49-F238E27FC236}">
                <a16:creationId xmlns:a16="http://schemas.microsoft.com/office/drawing/2014/main" id="{C246814D-D13B-06DB-B4C8-E4E3BE05ECAD}"/>
              </a:ext>
            </a:extLst>
          </p:cNvPr>
          <p:cNvSpPr txBox="1"/>
          <p:nvPr/>
        </p:nvSpPr>
        <p:spPr>
          <a:xfrm>
            <a:off x="14910917" y="471261"/>
            <a:ext cx="1830359" cy="505267"/>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chemeClr val="bg2">
                    <a:lumMod val="25000"/>
                  </a:schemeClr>
                </a:solidFill>
                <a:latin typeface="Agency FB" panose="020B0503020202020204" pitchFamily="34" charset="0"/>
                <a:cs typeface="Arial"/>
              </a:rPr>
              <a:t>Objectifs</a:t>
            </a:r>
            <a:endParaRPr sz="3200" b="1" dirty="0">
              <a:solidFill>
                <a:schemeClr val="bg2">
                  <a:lumMod val="25000"/>
                </a:schemeClr>
              </a:solidFill>
              <a:latin typeface="Agency FB" panose="020B0503020202020204" pitchFamily="34" charset="0"/>
              <a:cs typeface="Arial"/>
            </a:endParaRPr>
          </a:p>
        </p:txBody>
      </p:sp>
      <p:sp>
        <p:nvSpPr>
          <p:cNvPr id="30" name="object 16">
            <a:extLst>
              <a:ext uri="{FF2B5EF4-FFF2-40B4-BE49-F238E27FC236}">
                <a16:creationId xmlns:a16="http://schemas.microsoft.com/office/drawing/2014/main" id="{E71558FB-4899-19A2-3521-4FAE34B6A7A7}"/>
              </a:ext>
            </a:extLst>
          </p:cNvPr>
          <p:cNvSpPr txBox="1"/>
          <p:nvPr/>
        </p:nvSpPr>
        <p:spPr>
          <a:xfrm>
            <a:off x="9906142" y="435834"/>
            <a:ext cx="3141570" cy="529312"/>
          </a:xfrm>
          <a:prstGeom prst="rect">
            <a:avLst/>
          </a:prstGeom>
        </p:spPr>
        <p:txBody>
          <a:bodyPr vert="horz" wrap="square" lIns="0" tIns="12700" rIns="0" bIns="0" rtlCol="0">
            <a:spAutoFit/>
          </a:bodyPr>
          <a:lstStyle/>
          <a:p>
            <a:pPr marL="440690" marR="5080" indent="-428625">
              <a:lnSpc>
                <a:spcPct val="115199"/>
              </a:lnSpc>
              <a:spcBef>
                <a:spcPts val="100"/>
              </a:spcBef>
            </a:pPr>
            <a:r>
              <a:rPr lang="fr-FR" sz="3200" b="1" spc="-10" dirty="0">
                <a:solidFill>
                  <a:srgbClr val="FFFFFF"/>
                </a:solidFill>
                <a:latin typeface="Arial"/>
                <a:cs typeface="Arial"/>
              </a:rPr>
              <a:t>    </a:t>
            </a:r>
            <a:r>
              <a:rPr lang="fr-FR" sz="3200" b="1" spc="-10" dirty="0">
                <a:solidFill>
                  <a:schemeClr val="bg2">
                    <a:lumMod val="25000"/>
                  </a:schemeClr>
                </a:solidFill>
                <a:latin typeface="Agency FB" panose="020B0503020202020204" pitchFamily="34" charset="0"/>
                <a:cs typeface="Arial"/>
              </a:rPr>
              <a:t>Etude de l’</a:t>
            </a:r>
            <a:r>
              <a:rPr lang="fr-FR" sz="3200" b="1" spc="-10" dirty="0" err="1">
                <a:solidFill>
                  <a:schemeClr val="bg2">
                    <a:lumMod val="25000"/>
                  </a:schemeClr>
                </a:solidFill>
                <a:latin typeface="Agency FB" panose="020B0503020202020204" pitchFamily="34" charset="0"/>
                <a:cs typeface="Arial"/>
              </a:rPr>
              <a:t>éxistant</a:t>
            </a:r>
            <a:endParaRPr sz="3200" b="1" dirty="0">
              <a:solidFill>
                <a:schemeClr val="bg2">
                  <a:lumMod val="25000"/>
                </a:schemeClr>
              </a:solidFill>
              <a:latin typeface="Agency FB" panose="020B0503020202020204" pitchFamily="34" charset="0"/>
              <a:cs typeface="Arial"/>
            </a:endParaRPr>
          </a:p>
        </p:txBody>
      </p:sp>
      <p:sp>
        <p:nvSpPr>
          <p:cNvPr id="31" name="object 17">
            <a:extLst>
              <a:ext uri="{FF2B5EF4-FFF2-40B4-BE49-F238E27FC236}">
                <a16:creationId xmlns:a16="http://schemas.microsoft.com/office/drawing/2014/main" id="{52A3C6D2-4DDF-65EA-272C-9F6DCF6842DD}"/>
              </a:ext>
            </a:extLst>
          </p:cNvPr>
          <p:cNvSpPr txBox="1">
            <a:spLocks noGrp="1"/>
          </p:cNvSpPr>
          <p:nvPr>
            <p:ph type="title"/>
          </p:nvPr>
        </p:nvSpPr>
        <p:spPr>
          <a:xfrm>
            <a:off x="1163489" y="439424"/>
            <a:ext cx="2971996" cy="522131"/>
          </a:xfrm>
          <a:prstGeom prst="rect">
            <a:avLst/>
          </a:prstGeom>
        </p:spPr>
        <p:txBody>
          <a:bodyPr vert="horz" wrap="square" lIns="0" tIns="12700" rIns="0" bIns="0" rtlCol="0">
            <a:spAutoFit/>
          </a:bodyPr>
          <a:lstStyle/>
          <a:p>
            <a:pPr marL="266065" marR="5080" indent="-254000" algn="l">
              <a:lnSpc>
                <a:spcPct val="115199"/>
              </a:lnSpc>
              <a:spcBef>
                <a:spcPts val="100"/>
              </a:spcBef>
            </a:pPr>
            <a:r>
              <a:rPr sz="3200" spc="-50" dirty="0">
                <a:solidFill>
                  <a:schemeClr val="bg2">
                    <a:lumMod val="25000"/>
                  </a:schemeClr>
                </a:solidFill>
                <a:latin typeface="Agency FB" panose="020B0503020202020204" pitchFamily="34" charset="0"/>
              </a:rPr>
              <a:t>L’organisme </a:t>
            </a:r>
            <a:r>
              <a:rPr sz="3200" spc="-10" dirty="0">
                <a:solidFill>
                  <a:schemeClr val="bg2">
                    <a:lumMod val="25000"/>
                  </a:schemeClr>
                </a:solidFill>
                <a:latin typeface="Agency FB" panose="020B0503020202020204" pitchFamily="34" charset="0"/>
              </a:rPr>
              <a:t>d’accueil</a:t>
            </a:r>
            <a:endParaRPr sz="3200" dirty="0">
              <a:solidFill>
                <a:schemeClr val="bg2">
                  <a:lumMod val="25000"/>
                </a:schemeClr>
              </a:solidFill>
              <a:latin typeface="Agency FB" panose="020B05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F9AADEB-6FEB-B71A-AD80-7449F65D0E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BEEE42F-6935-EA7F-0D0B-369B97E10915}"/>
              </a:ext>
            </a:extLst>
          </p:cNvPr>
          <p:cNvSpPr txBox="1">
            <a:spLocks noGrp="1"/>
          </p:cNvSpPr>
          <p:nvPr>
            <p:ph type="title"/>
          </p:nvPr>
        </p:nvSpPr>
        <p:spPr>
          <a:xfrm>
            <a:off x="4104000" y="3972619"/>
            <a:ext cx="10464959" cy="1124026"/>
          </a:xfrm>
          <a:prstGeom prst="rect">
            <a:avLst/>
          </a:prstGeom>
        </p:spPr>
        <p:txBody>
          <a:bodyPr vert="horz" wrap="square" lIns="0" tIns="15875" rIns="0" bIns="0" rtlCol="0">
            <a:spAutoFit/>
          </a:bodyPr>
          <a:lstStyle/>
          <a:p>
            <a:pPr marL="12700" algn="ctr">
              <a:lnSpc>
                <a:spcPct val="100000"/>
              </a:lnSpc>
              <a:spcBef>
                <a:spcPts val="125"/>
              </a:spcBef>
            </a:pPr>
            <a:r>
              <a:rPr lang="fr-FR" sz="7200" i="1" spc="125" dirty="0">
                <a:solidFill>
                  <a:schemeClr val="bg2">
                    <a:lumMod val="25000"/>
                  </a:schemeClr>
                </a:solidFill>
                <a:latin typeface="Times New Roman"/>
                <a:cs typeface="Times New Roman"/>
              </a:rPr>
              <a:t>État</a:t>
            </a:r>
            <a:r>
              <a:rPr lang="fr-FR" sz="7200" i="1" spc="-25" dirty="0">
                <a:solidFill>
                  <a:schemeClr val="bg2">
                    <a:lumMod val="25000"/>
                  </a:schemeClr>
                </a:solidFill>
                <a:latin typeface="Times New Roman"/>
                <a:cs typeface="Times New Roman"/>
              </a:rPr>
              <a:t> </a:t>
            </a:r>
            <a:r>
              <a:rPr lang="fr-FR" sz="7200" i="1" dirty="0">
                <a:solidFill>
                  <a:schemeClr val="bg2">
                    <a:lumMod val="25000"/>
                  </a:schemeClr>
                </a:solidFill>
                <a:latin typeface="Times New Roman"/>
                <a:cs typeface="Times New Roman"/>
              </a:rPr>
              <a:t>de</a:t>
            </a:r>
            <a:r>
              <a:rPr lang="fr-FR" sz="7200" i="1" spc="-25" dirty="0">
                <a:solidFill>
                  <a:schemeClr val="bg2">
                    <a:lumMod val="25000"/>
                  </a:schemeClr>
                </a:solidFill>
                <a:latin typeface="Times New Roman"/>
                <a:cs typeface="Times New Roman"/>
              </a:rPr>
              <a:t> </a:t>
            </a:r>
            <a:r>
              <a:rPr lang="fr-FR" sz="7200" i="1" spc="50" dirty="0">
                <a:solidFill>
                  <a:schemeClr val="bg2">
                    <a:lumMod val="25000"/>
                  </a:schemeClr>
                </a:solidFill>
                <a:latin typeface="Times New Roman"/>
                <a:cs typeface="Times New Roman"/>
              </a:rPr>
              <a:t>l’art</a:t>
            </a:r>
            <a:endParaRPr sz="7200" dirty="0">
              <a:solidFill>
                <a:schemeClr val="bg2">
                  <a:lumMod val="25000"/>
                </a:schemeClr>
              </a:solidFill>
              <a:latin typeface="Times New Roman"/>
              <a:cs typeface="Times New Roman"/>
            </a:endParaRPr>
          </a:p>
        </p:txBody>
      </p:sp>
      <p:sp>
        <p:nvSpPr>
          <p:cNvPr id="3" name="object 3">
            <a:extLst>
              <a:ext uri="{FF2B5EF4-FFF2-40B4-BE49-F238E27FC236}">
                <a16:creationId xmlns:a16="http://schemas.microsoft.com/office/drawing/2014/main" id="{63BEDFCD-F395-026C-673E-A635F5A87D3D}"/>
              </a:ext>
            </a:extLst>
          </p:cNvPr>
          <p:cNvSpPr/>
          <p:nvPr/>
        </p:nvSpPr>
        <p:spPr>
          <a:xfrm>
            <a:off x="6984000" y="5448300"/>
            <a:ext cx="4648200" cy="152400"/>
          </a:xfrm>
          <a:custGeom>
            <a:avLst/>
            <a:gdLst/>
            <a:ahLst/>
            <a:cxnLst/>
            <a:rect l="l" t="t" r="r" b="b"/>
            <a:pathLst>
              <a:path w="9322435">
                <a:moveTo>
                  <a:pt x="0" y="0"/>
                </a:moveTo>
                <a:lnTo>
                  <a:pt x="9322116" y="0"/>
                </a:lnTo>
              </a:path>
            </a:pathLst>
          </a:custGeom>
          <a:ln w="34925">
            <a:solidFill>
              <a:schemeClr val="tx1"/>
            </a:solidFill>
          </a:ln>
        </p:spPr>
        <p:txBody>
          <a:bodyPr wrap="square" lIns="0" tIns="0" rIns="0" bIns="0" rtlCol="0"/>
          <a:lstStyle/>
          <a:p>
            <a:endParaRPr/>
          </a:p>
        </p:txBody>
      </p:sp>
    </p:spTree>
    <p:extLst>
      <p:ext uri="{BB962C8B-B14F-4D97-AF65-F5344CB8AC3E}">
        <p14:creationId xmlns:p14="http://schemas.microsoft.com/office/powerpoint/2010/main" val="82960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CF7F6"/>
        </a:solidFill>
        <a:effectLst/>
      </p:bgPr>
    </p:bg>
    <p:spTree>
      <p:nvGrpSpPr>
        <p:cNvPr id="1" name=""/>
        <p:cNvGrpSpPr/>
        <p:nvPr/>
      </p:nvGrpSpPr>
      <p:grpSpPr>
        <a:xfrm>
          <a:off x="0" y="0"/>
          <a:ext cx="0" cy="0"/>
          <a:chOff x="0" y="0"/>
          <a:chExt cx="0" cy="0"/>
        </a:xfrm>
      </p:grpSpPr>
      <p:grpSp>
        <p:nvGrpSpPr>
          <p:cNvPr id="2" name="object 2"/>
          <p:cNvGrpSpPr/>
          <p:nvPr/>
        </p:nvGrpSpPr>
        <p:grpSpPr>
          <a:xfrm>
            <a:off x="687599" y="198000"/>
            <a:ext cx="16984800" cy="813600"/>
            <a:chOff x="2420361" y="172365"/>
            <a:chExt cx="13446760" cy="1263650"/>
          </a:xfrm>
        </p:grpSpPr>
        <p:sp>
          <p:nvSpPr>
            <p:cNvPr id="3" name="object 3"/>
            <p:cNvSpPr/>
            <p:nvPr/>
          </p:nvSpPr>
          <p:spPr>
            <a:xfrm>
              <a:off x="6897256" y="172376"/>
              <a:ext cx="8970010" cy="1263650"/>
            </a:xfrm>
            <a:custGeom>
              <a:avLst/>
              <a:gdLst/>
              <a:ahLst/>
              <a:cxnLst/>
              <a:rect l="l" t="t" r="r" b="b"/>
              <a:pathLst>
                <a:path w="8970010" h="1263650">
                  <a:moveTo>
                    <a:pt x="4511129" y="631240"/>
                  </a:moveTo>
                  <a:lnTo>
                    <a:pt x="3740226" y="0"/>
                  </a:lnTo>
                  <a:lnTo>
                    <a:pt x="0" y="0"/>
                  </a:lnTo>
                  <a:lnTo>
                    <a:pt x="771525" y="631748"/>
                  </a:lnTo>
                  <a:lnTo>
                    <a:pt x="0" y="1263510"/>
                  </a:lnTo>
                  <a:lnTo>
                    <a:pt x="3740226" y="1263510"/>
                  </a:lnTo>
                  <a:lnTo>
                    <a:pt x="4511129" y="632256"/>
                  </a:lnTo>
                  <a:lnTo>
                    <a:pt x="4511129" y="631240"/>
                  </a:lnTo>
                  <a:close/>
                </a:path>
                <a:path w="8970010" h="1263650">
                  <a:moveTo>
                    <a:pt x="8969756" y="631240"/>
                  </a:moveTo>
                  <a:lnTo>
                    <a:pt x="8198853" y="0"/>
                  </a:lnTo>
                  <a:lnTo>
                    <a:pt x="4458627" y="0"/>
                  </a:lnTo>
                  <a:lnTo>
                    <a:pt x="5230152" y="631748"/>
                  </a:lnTo>
                  <a:lnTo>
                    <a:pt x="4458627" y="1263510"/>
                  </a:lnTo>
                  <a:lnTo>
                    <a:pt x="8198853" y="1263510"/>
                  </a:lnTo>
                  <a:lnTo>
                    <a:pt x="8969756" y="632256"/>
                  </a:lnTo>
                  <a:lnTo>
                    <a:pt x="8969756" y="631240"/>
                  </a:lnTo>
                  <a:close/>
                </a:path>
              </a:pathLst>
            </a:custGeom>
            <a:solidFill>
              <a:schemeClr val="bg2">
                <a:lumMod val="75000"/>
              </a:schemeClr>
            </a:solidFill>
          </p:spPr>
          <p:txBody>
            <a:bodyPr wrap="square" lIns="0" tIns="0" rIns="0" bIns="0" rtlCol="0"/>
            <a:lstStyle/>
            <a:p>
              <a:endParaRPr dirty="0"/>
            </a:p>
          </p:txBody>
        </p:sp>
        <p:sp>
          <p:nvSpPr>
            <p:cNvPr id="4" name="object 4"/>
            <p:cNvSpPr/>
            <p:nvPr/>
          </p:nvSpPr>
          <p:spPr>
            <a:xfrm>
              <a:off x="2420361" y="172365"/>
              <a:ext cx="4511675" cy="1263650"/>
            </a:xfrm>
            <a:custGeom>
              <a:avLst/>
              <a:gdLst/>
              <a:ahLst/>
              <a:cxnLst/>
              <a:rect l="l" t="t" r="r" b="b"/>
              <a:pathLst>
                <a:path w="4511675" h="1263650">
                  <a:moveTo>
                    <a:pt x="3740227" y="1263510"/>
                  </a:moveTo>
                  <a:lnTo>
                    <a:pt x="0" y="1263510"/>
                  </a:lnTo>
                  <a:lnTo>
                    <a:pt x="771525" y="631755"/>
                  </a:lnTo>
                  <a:lnTo>
                    <a:pt x="0" y="0"/>
                  </a:lnTo>
                  <a:lnTo>
                    <a:pt x="3740226" y="0"/>
                  </a:lnTo>
                  <a:lnTo>
                    <a:pt x="4511127" y="631244"/>
                  </a:lnTo>
                  <a:lnTo>
                    <a:pt x="4511127" y="632266"/>
                  </a:lnTo>
                  <a:lnTo>
                    <a:pt x="3740227" y="1263510"/>
                  </a:lnTo>
                  <a:close/>
                </a:path>
              </a:pathLst>
            </a:custGeom>
            <a:solidFill>
              <a:schemeClr val="bg2">
                <a:lumMod val="90000"/>
              </a:schemeClr>
            </a:solidFill>
          </p:spPr>
          <p:txBody>
            <a:bodyPr wrap="square" lIns="0" tIns="0" rIns="0" bIns="0" rtlCol="0"/>
            <a:lstStyle/>
            <a:p>
              <a:endParaRPr dirty="0"/>
            </a:p>
          </p:txBody>
        </p:sp>
      </p:grpSp>
      <p:sp>
        <p:nvSpPr>
          <p:cNvPr id="13" name="object 13"/>
          <p:cNvSpPr txBox="1"/>
          <p:nvPr/>
        </p:nvSpPr>
        <p:spPr>
          <a:xfrm>
            <a:off x="914400" y="1511923"/>
            <a:ext cx="3690620" cy="619760"/>
          </a:xfrm>
          <a:prstGeom prst="rect">
            <a:avLst/>
          </a:prstGeom>
        </p:spPr>
        <p:txBody>
          <a:bodyPr vert="horz" wrap="square" lIns="0" tIns="12700" rIns="0" bIns="0" rtlCol="0">
            <a:spAutoFit/>
          </a:bodyPr>
          <a:lstStyle/>
          <a:p>
            <a:pPr marL="12700" algn="ctr">
              <a:lnSpc>
                <a:spcPct val="100000"/>
              </a:lnSpc>
              <a:spcBef>
                <a:spcPts val="100"/>
              </a:spcBef>
              <a:tabLst>
                <a:tab pos="2194560" algn="l"/>
              </a:tabLst>
            </a:pPr>
            <a:r>
              <a:rPr lang="fr-FR" sz="3900" b="1" spc="-10" dirty="0">
                <a:solidFill>
                  <a:schemeClr val="bg2">
                    <a:lumMod val="25000"/>
                  </a:schemeClr>
                </a:solidFill>
                <a:latin typeface="Times New Roman" panose="02020603050405020304" pitchFamily="18" charset="0"/>
                <a:cs typeface="Times New Roman" panose="02020603050405020304" pitchFamily="18" charset="0"/>
              </a:rPr>
              <a:t>Définition</a:t>
            </a:r>
            <a:endParaRPr sz="3900" b="1" dirty="0">
              <a:solidFill>
                <a:schemeClr val="bg2">
                  <a:lumMod val="25000"/>
                </a:schemeClr>
              </a:solidFill>
              <a:latin typeface="Times New Roman" panose="02020603050405020304" pitchFamily="18" charset="0"/>
              <a:cs typeface="Times New Roman" panose="02020603050405020304" pitchFamily="18" charset="0"/>
            </a:endParaRPr>
          </a:p>
        </p:txBody>
      </p:sp>
      <p:grpSp>
        <p:nvGrpSpPr>
          <p:cNvPr id="18" name="Group 4">
            <a:extLst>
              <a:ext uri="{FF2B5EF4-FFF2-40B4-BE49-F238E27FC236}">
                <a16:creationId xmlns:a16="http://schemas.microsoft.com/office/drawing/2014/main" id="{A0AC767B-A761-DE30-B7E5-F9E0C4E543EE}"/>
              </a:ext>
            </a:extLst>
          </p:cNvPr>
          <p:cNvGrpSpPr/>
          <p:nvPr/>
        </p:nvGrpSpPr>
        <p:grpSpPr>
          <a:xfrm>
            <a:off x="1554008" y="2859325"/>
            <a:ext cx="4147200" cy="5292000"/>
            <a:chOff x="0" y="0"/>
            <a:chExt cx="3525957" cy="4614767"/>
          </a:xfrm>
        </p:grpSpPr>
        <p:sp>
          <p:nvSpPr>
            <p:cNvPr id="35" name="Freeform 5">
              <a:extLst>
                <a:ext uri="{FF2B5EF4-FFF2-40B4-BE49-F238E27FC236}">
                  <a16:creationId xmlns:a16="http://schemas.microsoft.com/office/drawing/2014/main" id="{BE0EB7F9-FD09-21E7-7353-8F22F2C088B0}"/>
                </a:ext>
              </a:extLst>
            </p:cNvPr>
            <p:cNvSpPr/>
            <p:nvPr/>
          </p:nvSpPr>
          <p:spPr>
            <a:xfrm>
              <a:off x="0" y="0"/>
              <a:ext cx="3525957" cy="4614767"/>
            </a:xfrm>
            <a:custGeom>
              <a:avLst/>
              <a:gdLst>
                <a:gd name="connsiteX0" fmla="*/ 3401497 w 3525957"/>
                <a:gd name="connsiteY0" fmla="*/ 4614767 h 4614767"/>
                <a:gd name="connsiteX1" fmla="*/ 124460 w 3525957"/>
                <a:gd name="connsiteY1" fmla="*/ 4614767 h 4614767"/>
                <a:gd name="connsiteX2" fmla="*/ 0 w 3525957"/>
                <a:gd name="connsiteY2" fmla="*/ 4490307 h 4614767"/>
                <a:gd name="connsiteX3" fmla="*/ 0 w 3525957"/>
                <a:gd name="connsiteY3" fmla="*/ 124460 h 4614767"/>
                <a:gd name="connsiteX4" fmla="*/ 124460 w 3525957"/>
                <a:gd name="connsiteY4" fmla="*/ 0 h 4614767"/>
                <a:gd name="connsiteX5" fmla="*/ 3401497 w 3525957"/>
                <a:gd name="connsiteY5" fmla="*/ 0 h 4614767"/>
                <a:gd name="connsiteX6" fmla="*/ 3525957 w 3525957"/>
                <a:gd name="connsiteY6" fmla="*/ 124460 h 4614767"/>
                <a:gd name="connsiteX7" fmla="*/ 3525957 w 3525957"/>
                <a:gd name="connsiteY7" fmla="*/ 4490307 h 4614767"/>
                <a:gd name="connsiteX8" fmla="*/ 3401497 w 3525957"/>
                <a:gd name="connsiteY8" fmla="*/ 4614767 h 461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5957" h="4614767" fill="none" extrusionOk="0">
                  <a:moveTo>
                    <a:pt x="3401497" y="4614767"/>
                  </a:moveTo>
                  <a:cubicBezTo>
                    <a:pt x="1978153" y="4687182"/>
                    <a:pt x="666449" y="4536649"/>
                    <a:pt x="124460" y="4614767"/>
                  </a:cubicBezTo>
                  <a:cubicBezTo>
                    <a:pt x="43758" y="4615486"/>
                    <a:pt x="3914" y="4567610"/>
                    <a:pt x="0" y="4490307"/>
                  </a:cubicBezTo>
                  <a:cubicBezTo>
                    <a:pt x="-99773" y="2599196"/>
                    <a:pt x="-60921" y="1260279"/>
                    <a:pt x="0" y="124460"/>
                  </a:cubicBezTo>
                  <a:cubicBezTo>
                    <a:pt x="4915" y="59168"/>
                    <a:pt x="51015" y="9599"/>
                    <a:pt x="124460" y="0"/>
                  </a:cubicBezTo>
                  <a:cubicBezTo>
                    <a:pt x="1102826" y="163728"/>
                    <a:pt x="1880747" y="-112999"/>
                    <a:pt x="3401497" y="0"/>
                  </a:cubicBezTo>
                  <a:cubicBezTo>
                    <a:pt x="3473094" y="1077"/>
                    <a:pt x="3526335" y="60646"/>
                    <a:pt x="3525957" y="124460"/>
                  </a:cubicBezTo>
                  <a:cubicBezTo>
                    <a:pt x="3368076" y="600886"/>
                    <a:pt x="3407008" y="3442805"/>
                    <a:pt x="3525957" y="4490307"/>
                  </a:cubicBezTo>
                  <a:cubicBezTo>
                    <a:pt x="3526744" y="4557421"/>
                    <a:pt x="3466435" y="4605371"/>
                    <a:pt x="3401497" y="4614767"/>
                  </a:cubicBezTo>
                  <a:close/>
                </a:path>
                <a:path w="3525957" h="4614767" stroke="0" extrusionOk="0">
                  <a:moveTo>
                    <a:pt x="3401497" y="4614767"/>
                  </a:moveTo>
                  <a:cubicBezTo>
                    <a:pt x="2218536" y="4748361"/>
                    <a:pt x="1550703" y="4550959"/>
                    <a:pt x="124460" y="4614767"/>
                  </a:cubicBezTo>
                  <a:cubicBezTo>
                    <a:pt x="58636" y="4616618"/>
                    <a:pt x="-901" y="4559947"/>
                    <a:pt x="0" y="4490307"/>
                  </a:cubicBezTo>
                  <a:cubicBezTo>
                    <a:pt x="58894" y="2746945"/>
                    <a:pt x="-14233" y="1372293"/>
                    <a:pt x="0" y="124460"/>
                  </a:cubicBezTo>
                  <a:cubicBezTo>
                    <a:pt x="4372" y="52163"/>
                    <a:pt x="56939" y="-763"/>
                    <a:pt x="124460" y="0"/>
                  </a:cubicBezTo>
                  <a:cubicBezTo>
                    <a:pt x="1748545" y="5753"/>
                    <a:pt x="2136537" y="-51483"/>
                    <a:pt x="3401497" y="0"/>
                  </a:cubicBezTo>
                  <a:cubicBezTo>
                    <a:pt x="3468231" y="-7496"/>
                    <a:pt x="3515127" y="61496"/>
                    <a:pt x="3525957" y="124460"/>
                  </a:cubicBezTo>
                  <a:cubicBezTo>
                    <a:pt x="3506999" y="1865691"/>
                    <a:pt x="3465316" y="3673392"/>
                    <a:pt x="3525957" y="4490307"/>
                  </a:cubicBezTo>
                  <a:cubicBezTo>
                    <a:pt x="3524562" y="4563926"/>
                    <a:pt x="3464186" y="4616952"/>
                    <a:pt x="3401497" y="4614767"/>
                  </a:cubicBezTo>
                  <a:close/>
                </a:path>
              </a:pathLst>
            </a:custGeom>
            <a:solidFill>
              <a:srgbClr val="F1EEEB"/>
            </a:solidFill>
            <a:ln w="6350">
              <a:solidFill>
                <a:schemeClr val="bg2">
                  <a:lumMod val="75000"/>
                </a:schemeClr>
              </a:solidFill>
              <a:prstDash val="solid"/>
              <a:extLst>
                <a:ext uri="{C807C97D-BFC1-408E-A445-0C87EB9F89A2}">
                  <ask:lineSketchStyleProps xmlns:ask="http://schemas.microsoft.com/office/drawing/2018/sketchyshapes" sd="852854689">
                    <a:custGeom>
                      <a:avLst/>
                      <a:gdLst/>
                      <a:ahLst/>
                      <a:cxnLst/>
                      <a:rect l="l" t="t" r="r" b="b"/>
                      <a:pathLst>
                        <a:path w="3525957" h="4614767">
                          <a:moveTo>
                            <a:pt x="3401497" y="4614767"/>
                          </a:moveTo>
                          <a:lnTo>
                            <a:pt x="124460" y="4614767"/>
                          </a:lnTo>
                          <a:cubicBezTo>
                            <a:pt x="55880" y="4614767"/>
                            <a:pt x="0" y="4558887"/>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k:type>
                      <ask:lineSketchCurved/>
                    </ask:type>
                  </ask:lineSketchStyleProps>
                </a:ext>
              </a:extLst>
            </a:ln>
          </p:spPr>
          <p:txBody>
            <a:bodyPr/>
            <a:lstStyle/>
            <a:p>
              <a:endParaRPr lang="fr-FR"/>
            </a:p>
          </p:txBody>
        </p:sp>
      </p:grpSp>
      <p:sp>
        <p:nvSpPr>
          <p:cNvPr id="19" name="TextBox 6">
            <a:extLst>
              <a:ext uri="{FF2B5EF4-FFF2-40B4-BE49-F238E27FC236}">
                <a16:creationId xmlns:a16="http://schemas.microsoft.com/office/drawing/2014/main" id="{57653B62-F094-03BE-4309-1AF2D6D6086B}"/>
              </a:ext>
            </a:extLst>
          </p:cNvPr>
          <p:cNvSpPr txBox="1"/>
          <p:nvPr/>
        </p:nvSpPr>
        <p:spPr>
          <a:xfrm>
            <a:off x="1854123" y="4726316"/>
            <a:ext cx="3461080" cy="172861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lnSpc>
                <a:spcPct val="150000"/>
              </a:lnSpc>
              <a:spcBef>
                <a:spcPct val="0"/>
              </a:spcBef>
              <a:spcAft>
                <a:spcPct val="0"/>
              </a:spcAft>
            </a:pPr>
            <a:r>
              <a:rPr lang="fr-FR" altLang="fr-FR" sz="2600" dirty="0">
                <a:latin typeface="Times New Roman" panose="02020603050405020304" pitchFamily="18" charset="0"/>
                <a:cs typeface="Times New Roman" panose="02020603050405020304" pitchFamily="18" charset="0"/>
              </a:rPr>
              <a:t>une entité autonome qui observe et agit dans un environnement</a:t>
            </a:r>
          </a:p>
        </p:txBody>
      </p:sp>
      <p:grpSp>
        <p:nvGrpSpPr>
          <p:cNvPr id="20" name="Group 7">
            <a:extLst>
              <a:ext uri="{FF2B5EF4-FFF2-40B4-BE49-F238E27FC236}">
                <a16:creationId xmlns:a16="http://schemas.microsoft.com/office/drawing/2014/main" id="{61B00776-28F1-5667-D083-9FB89CF9CBB2}"/>
              </a:ext>
            </a:extLst>
          </p:cNvPr>
          <p:cNvGrpSpPr/>
          <p:nvPr/>
        </p:nvGrpSpPr>
        <p:grpSpPr>
          <a:xfrm>
            <a:off x="3065963" y="3422283"/>
            <a:ext cx="1063542" cy="1077175"/>
            <a:chOff x="0" y="0"/>
            <a:chExt cx="6350000" cy="6350000"/>
          </a:xfrm>
        </p:grpSpPr>
        <p:sp>
          <p:nvSpPr>
            <p:cNvPr id="34" name="Freeform 8">
              <a:extLst>
                <a:ext uri="{FF2B5EF4-FFF2-40B4-BE49-F238E27FC236}">
                  <a16:creationId xmlns:a16="http://schemas.microsoft.com/office/drawing/2014/main" id="{5C8E4E08-798E-531A-909F-87E9B7544C86}"/>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7E75"/>
            </a:solidFill>
          </p:spPr>
          <p:txBody>
            <a:bodyPr/>
            <a:lstStyle/>
            <a:p>
              <a:endParaRPr lang="fr-FR" dirty="0"/>
            </a:p>
          </p:txBody>
        </p:sp>
      </p:grpSp>
      <p:sp>
        <p:nvSpPr>
          <p:cNvPr id="21" name="TextBox 9">
            <a:extLst>
              <a:ext uri="{FF2B5EF4-FFF2-40B4-BE49-F238E27FC236}">
                <a16:creationId xmlns:a16="http://schemas.microsoft.com/office/drawing/2014/main" id="{64BEA396-E686-A0D4-4813-2C18DCA11601}"/>
              </a:ext>
            </a:extLst>
          </p:cNvPr>
          <p:cNvSpPr txBox="1"/>
          <p:nvPr/>
        </p:nvSpPr>
        <p:spPr>
          <a:xfrm>
            <a:off x="3065963" y="3628474"/>
            <a:ext cx="1063542" cy="4764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005"/>
              </a:lnSpc>
            </a:pPr>
            <a:r>
              <a:rPr lang="en-US" sz="2551" b="1" dirty="0">
                <a:solidFill>
                  <a:srgbClr val="E1DCD5"/>
                </a:solidFill>
                <a:latin typeface="Stencil" panose="040409050D0802020404" pitchFamily="82" charset="0"/>
                <a:ea typeface="TAN Pearl"/>
                <a:cs typeface="TAN Pearl"/>
                <a:sym typeface="TAN Pearl"/>
              </a:rPr>
              <a:t>1</a:t>
            </a:r>
          </a:p>
        </p:txBody>
      </p:sp>
      <p:grpSp>
        <p:nvGrpSpPr>
          <p:cNvPr id="22" name="Group 10">
            <a:extLst>
              <a:ext uri="{FF2B5EF4-FFF2-40B4-BE49-F238E27FC236}">
                <a16:creationId xmlns:a16="http://schemas.microsoft.com/office/drawing/2014/main" id="{F2A9BD16-EDB6-B690-5340-88BC63E5001C}"/>
              </a:ext>
            </a:extLst>
          </p:cNvPr>
          <p:cNvGrpSpPr/>
          <p:nvPr/>
        </p:nvGrpSpPr>
        <p:grpSpPr>
          <a:xfrm>
            <a:off x="6758756" y="2812277"/>
            <a:ext cx="4146275" cy="5291538"/>
            <a:chOff x="0" y="0"/>
            <a:chExt cx="3525957" cy="4614767"/>
          </a:xfrm>
        </p:grpSpPr>
        <p:sp>
          <p:nvSpPr>
            <p:cNvPr id="33" name="Freeform 11">
              <a:extLst>
                <a:ext uri="{FF2B5EF4-FFF2-40B4-BE49-F238E27FC236}">
                  <a16:creationId xmlns:a16="http://schemas.microsoft.com/office/drawing/2014/main" id="{9857730A-F616-C601-6562-F002D841F111}"/>
                </a:ext>
              </a:extLst>
            </p:cNvPr>
            <p:cNvSpPr/>
            <p:nvPr/>
          </p:nvSpPr>
          <p:spPr>
            <a:xfrm>
              <a:off x="0" y="0"/>
              <a:ext cx="3525957" cy="4614767"/>
            </a:xfrm>
            <a:custGeom>
              <a:avLst/>
              <a:gdLst>
                <a:gd name="connsiteX0" fmla="*/ 3401497 w 3525957"/>
                <a:gd name="connsiteY0" fmla="*/ 4614767 h 4614767"/>
                <a:gd name="connsiteX1" fmla="*/ 124460 w 3525957"/>
                <a:gd name="connsiteY1" fmla="*/ 4614767 h 4614767"/>
                <a:gd name="connsiteX2" fmla="*/ 0 w 3525957"/>
                <a:gd name="connsiteY2" fmla="*/ 4490307 h 4614767"/>
                <a:gd name="connsiteX3" fmla="*/ 0 w 3525957"/>
                <a:gd name="connsiteY3" fmla="*/ 124460 h 4614767"/>
                <a:gd name="connsiteX4" fmla="*/ 124460 w 3525957"/>
                <a:gd name="connsiteY4" fmla="*/ 0 h 4614767"/>
                <a:gd name="connsiteX5" fmla="*/ 3401497 w 3525957"/>
                <a:gd name="connsiteY5" fmla="*/ 0 h 4614767"/>
                <a:gd name="connsiteX6" fmla="*/ 3525957 w 3525957"/>
                <a:gd name="connsiteY6" fmla="*/ 124460 h 4614767"/>
                <a:gd name="connsiteX7" fmla="*/ 3525957 w 3525957"/>
                <a:gd name="connsiteY7" fmla="*/ 4490307 h 4614767"/>
                <a:gd name="connsiteX8" fmla="*/ 3401497 w 3525957"/>
                <a:gd name="connsiteY8" fmla="*/ 4614767 h 461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5957" h="4614767" fill="none" extrusionOk="0">
                  <a:moveTo>
                    <a:pt x="3401497" y="4614767"/>
                  </a:moveTo>
                  <a:cubicBezTo>
                    <a:pt x="1798305" y="4776964"/>
                    <a:pt x="1758600" y="4686929"/>
                    <a:pt x="124460" y="4614767"/>
                  </a:cubicBezTo>
                  <a:cubicBezTo>
                    <a:pt x="56740" y="4616048"/>
                    <a:pt x="215" y="4561119"/>
                    <a:pt x="0" y="4490307"/>
                  </a:cubicBezTo>
                  <a:cubicBezTo>
                    <a:pt x="-80982" y="3152033"/>
                    <a:pt x="-72255" y="1390796"/>
                    <a:pt x="0" y="124460"/>
                  </a:cubicBezTo>
                  <a:cubicBezTo>
                    <a:pt x="4634" y="51823"/>
                    <a:pt x="56265" y="-1809"/>
                    <a:pt x="124460" y="0"/>
                  </a:cubicBezTo>
                  <a:cubicBezTo>
                    <a:pt x="672864" y="-90115"/>
                    <a:pt x="1787730" y="-123441"/>
                    <a:pt x="3401497" y="0"/>
                  </a:cubicBezTo>
                  <a:cubicBezTo>
                    <a:pt x="3464004" y="-431"/>
                    <a:pt x="3524462" y="52832"/>
                    <a:pt x="3525957" y="124460"/>
                  </a:cubicBezTo>
                  <a:cubicBezTo>
                    <a:pt x="3593888" y="2303921"/>
                    <a:pt x="3380387" y="3151537"/>
                    <a:pt x="3525957" y="4490307"/>
                  </a:cubicBezTo>
                  <a:cubicBezTo>
                    <a:pt x="3520595" y="4568474"/>
                    <a:pt x="3480085" y="4622204"/>
                    <a:pt x="3401497" y="4614767"/>
                  </a:cubicBezTo>
                  <a:close/>
                </a:path>
                <a:path w="3525957" h="4614767" stroke="0" extrusionOk="0">
                  <a:moveTo>
                    <a:pt x="3401497" y="4614767"/>
                  </a:moveTo>
                  <a:cubicBezTo>
                    <a:pt x="1987388" y="4496122"/>
                    <a:pt x="1494014" y="4498755"/>
                    <a:pt x="124460" y="4614767"/>
                  </a:cubicBezTo>
                  <a:cubicBezTo>
                    <a:pt x="68060" y="4617331"/>
                    <a:pt x="-11189" y="4559243"/>
                    <a:pt x="0" y="4490307"/>
                  </a:cubicBezTo>
                  <a:cubicBezTo>
                    <a:pt x="-134600" y="3984811"/>
                    <a:pt x="157196" y="2231534"/>
                    <a:pt x="0" y="124460"/>
                  </a:cubicBezTo>
                  <a:cubicBezTo>
                    <a:pt x="-3177" y="54142"/>
                    <a:pt x="63787" y="3778"/>
                    <a:pt x="124460" y="0"/>
                  </a:cubicBezTo>
                  <a:cubicBezTo>
                    <a:pt x="1510425" y="-49533"/>
                    <a:pt x="2793171" y="-14809"/>
                    <a:pt x="3401497" y="0"/>
                  </a:cubicBezTo>
                  <a:cubicBezTo>
                    <a:pt x="3464348" y="-877"/>
                    <a:pt x="3524196" y="57538"/>
                    <a:pt x="3525957" y="124460"/>
                  </a:cubicBezTo>
                  <a:cubicBezTo>
                    <a:pt x="3477726" y="627118"/>
                    <a:pt x="3610412" y="2608134"/>
                    <a:pt x="3525957" y="4490307"/>
                  </a:cubicBezTo>
                  <a:cubicBezTo>
                    <a:pt x="3536973" y="4565054"/>
                    <a:pt x="3472067" y="4615246"/>
                    <a:pt x="3401497" y="4614767"/>
                  </a:cubicBezTo>
                  <a:close/>
                </a:path>
              </a:pathLst>
            </a:custGeom>
            <a:solidFill>
              <a:srgbClr val="F1EEEB"/>
            </a:solidFill>
            <a:ln w="6350">
              <a:solidFill>
                <a:schemeClr val="bg2">
                  <a:lumMod val="75000"/>
                </a:schemeClr>
              </a:solidFill>
              <a:extLst>
                <a:ext uri="{C807C97D-BFC1-408E-A445-0C87EB9F89A2}">
                  <ask:lineSketchStyleProps xmlns:ask="http://schemas.microsoft.com/office/drawing/2018/sketchyshapes" sd="1219033472">
                    <a:custGeom>
                      <a:avLst/>
                      <a:gdLst/>
                      <a:ahLst/>
                      <a:cxnLst/>
                      <a:rect l="l" t="t" r="r" b="b"/>
                      <a:pathLst>
                        <a:path w="3525957" h="4614767">
                          <a:moveTo>
                            <a:pt x="3401497" y="4614767"/>
                          </a:moveTo>
                          <a:lnTo>
                            <a:pt x="124460" y="4614767"/>
                          </a:lnTo>
                          <a:cubicBezTo>
                            <a:pt x="55880" y="4614767"/>
                            <a:pt x="0" y="4558887"/>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k:type>
                      <ask:lineSketchCurved/>
                    </ask:type>
                  </ask:lineSketchStyleProps>
                </a:ext>
              </a:extLst>
            </a:ln>
          </p:spPr>
          <p:txBody>
            <a:bodyPr/>
            <a:lstStyle/>
            <a:p>
              <a:endParaRPr lang="fr-FR"/>
            </a:p>
          </p:txBody>
        </p:sp>
      </p:grpSp>
      <p:sp>
        <p:nvSpPr>
          <p:cNvPr id="23" name="TextBox 12">
            <a:extLst>
              <a:ext uri="{FF2B5EF4-FFF2-40B4-BE49-F238E27FC236}">
                <a16:creationId xmlns:a16="http://schemas.microsoft.com/office/drawing/2014/main" id="{9AAA275A-78AC-7919-35D5-BE4966BA087C}"/>
              </a:ext>
            </a:extLst>
          </p:cNvPr>
          <p:cNvSpPr txBox="1"/>
          <p:nvPr/>
        </p:nvSpPr>
        <p:spPr>
          <a:xfrm>
            <a:off x="7131992" y="4756466"/>
            <a:ext cx="3531854" cy="172861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lnSpc>
                <a:spcPct val="150000"/>
              </a:lnSpc>
              <a:spcBef>
                <a:spcPct val="0"/>
              </a:spcBef>
              <a:spcAft>
                <a:spcPct val="0"/>
              </a:spcAft>
            </a:pPr>
            <a:r>
              <a:rPr lang="fr-FR" altLang="fr-FR" sz="2600" dirty="0">
                <a:latin typeface="Times New Roman" panose="02020603050405020304" pitchFamily="18" charset="0"/>
                <a:cs typeface="Times New Roman" panose="02020603050405020304" pitchFamily="18" charset="0"/>
              </a:rPr>
              <a:t>dirige ses actions afin d’atteindre des objectifs spécifiques</a:t>
            </a:r>
          </a:p>
        </p:txBody>
      </p:sp>
      <p:grpSp>
        <p:nvGrpSpPr>
          <p:cNvPr id="24" name="Group 13">
            <a:extLst>
              <a:ext uri="{FF2B5EF4-FFF2-40B4-BE49-F238E27FC236}">
                <a16:creationId xmlns:a16="http://schemas.microsoft.com/office/drawing/2014/main" id="{F1EBD00F-0DCF-AD2B-625C-BE5CFC6D61FE}"/>
              </a:ext>
            </a:extLst>
          </p:cNvPr>
          <p:cNvGrpSpPr/>
          <p:nvPr/>
        </p:nvGrpSpPr>
        <p:grpSpPr>
          <a:xfrm>
            <a:off x="8320989" y="3422669"/>
            <a:ext cx="1062000" cy="1076400"/>
            <a:chOff x="0" y="0"/>
            <a:chExt cx="6350000" cy="6350000"/>
          </a:xfrm>
        </p:grpSpPr>
        <p:sp>
          <p:nvSpPr>
            <p:cNvPr id="32" name="Freeform 14">
              <a:extLst>
                <a:ext uri="{FF2B5EF4-FFF2-40B4-BE49-F238E27FC236}">
                  <a16:creationId xmlns:a16="http://schemas.microsoft.com/office/drawing/2014/main" id="{D995FA4B-67FB-F8CF-1FB5-1A3759EC55D8}"/>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7E75"/>
            </a:solidFill>
          </p:spPr>
          <p:txBody>
            <a:bodyPr/>
            <a:lstStyle/>
            <a:p>
              <a:endParaRPr lang="fr-FR"/>
            </a:p>
          </p:txBody>
        </p:sp>
      </p:grpSp>
      <p:sp>
        <p:nvSpPr>
          <p:cNvPr id="25" name="TextBox 15">
            <a:extLst>
              <a:ext uri="{FF2B5EF4-FFF2-40B4-BE49-F238E27FC236}">
                <a16:creationId xmlns:a16="http://schemas.microsoft.com/office/drawing/2014/main" id="{D530EA7E-C10F-3248-A97D-34654B0AAD63}"/>
              </a:ext>
            </a:extLst>
          </p:cNvPr>
          <p:cNvSpPr txBox="1"/>
          <p:nvPr/>
        </p:nvSpPr>
        <p:spPr>
          <a:xfrm>
            <a:off x="8348724" y="3628474"/>
            <a:ext cx="966338" cy="4764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indent="0" algn="ctr">
              <a:lnSpc>
                <a:spcPts val="4005"/>
              </a:lnSpc>
              <a:spcBef>
                <a:spcPct val="0"/>
              </a:spcBef>
            </a:pPr>
            <a:r>
              <a:rPr lang="en-US" sz="2551" b="1" u="none" dirty="0">
                <a:solidFill>
                  <a:srgbClr val="E1DCD5"/>
                </a:solidFill>
                <a:latin typeface="Stencil" panose="040409050D0802020404" pitchFamily="82" charset="0"/>
                <a:ea typeface="TAN Pearl"/>
                <a:cs typeface="TAN Pearl"/>
                <a:sym typeface="TAN Pearl"/>
              </a:rPr>
              <a:t>2</a:t>
            </a:r>
          </a:p>
        </p:txBody>
      </p:sp>
      <p:grpSp>
        <p:nvGrpSpPr>
          <p:cNvPr id="26" name="Group 16">
            <a:extLst>
              <a:ext uri="{FF2B5EF4-FFF2-40B4-BE49-F238E27FC236}">
                <a16:creationId xmlns:a16="http://schemas.microsoft.com/office/drawing/2014/main" id="{6988C597-C84B-CE80-BE7A-BAFE6A93CEA2}"/>
              </a:ext>
            </a:extLst>
          </p:cNvPr>
          <p:cNvGrpSpPr/>
          <p:nvPr/>
        </p:nvGrpSpPr>
        <p:grpSpPr>
          <a:xfrm>
            <a:off x="12142757" y="2812277"/>
            <a:ext cx="4146275" cy="5291538"/>
            <a:chOff x="0" y="0"/>
            <a:chExt cx="3525957" cy="4614767"/>
          </a:xfrm>
        </p:grpSpPr>
        <p:sp>
          <p:nvSpPr>
            <p:cNvPr id="31" name="Freeform 17">
              <a:extLst>
                <a:ext uri="{FF2B5EF4-FFF2-40B4-BE49-F238E27FC236}">
                  <a16:creationId xmlns:a16="http://schemas.microsoft.com/office/drawing/2014/main" id="{9B7DBCED-FA87-F6B9-2C94-4F87B88BA325}"/>
                </a:ext>
              </a:extLst>
            </p:cNvPr>
            <p:cNvSpPr/>
            <p:nvPr/>
          </p:nvSpPr>
          <p:spPr>
            <a:xfrm>
              <a:off x="0" y="0"/>
              <a:ext cx="3525957" cy="4614767"/>
            </a:xfrm>
            <a:custGeom>
              <a:avLst/>
              <a:gdLst>
                <a:gd name="connsiteX0" fmla="*/ 3401497 w 3525957"/>
                <a:gd name="connsiteY0" fmla="*/ 4614767 h 4614767"/>
                <a:gd name="connsiteX1" fmla="*/ 124460 w 3525957"/>
                <a:gd name="connsiteY1" fmla="*/ 4614767 h 4614767"/>
                <a:gd name="connsiteX2" fmla="*/ 0 w 3525957"/>
                <a:gd name="connsiteY2" fmla="*/ 4490307 h 4614767"/>
                <a:gd name="connsiteX3" fmla="*/ 0 w 3525957"/>
                <a:gd name="connsiteY3" fmla="*/ 124460 h 4614767"/>
                <a:gd name="connsiteX4" fmla="*/ 124460 w 3525957"/>
                <a:gd name="connsiteY4" fmla="*/ 0 h 4614767"/>
                <a:gd name="connsiteX5" fmla="*/ 3401497 w 3525957"/>
                <a:gd name="connsiteY5" fmla="*/ 0 h 4614767"/>
                <a:gd name="connsiteX6" fmla="*/ 3525957 w 3525957"/>
                <a:gd name="connsiteY6" fmla="*/ 124460 h 4614767"/>
                <a:gd name="connsiteX7" fmla="*/ 3525957 w 3525957"/>
                <a:gd name="connsiteY7" fmla="*/ 4490307 h 4614767"/>
                <a:gd name="connsiteX8" fmla="*/ 3401497 w 3525957"/>
                <a:gd name="connsiteY8" fmla="*/ 4614767 h 461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5957" h="4614767" fill="none" extrusionOk="0">
                  <a:moveTo>
                    <a:pt x="3401497" y="4614767"/>
                  </a:moveTo>
                  <a:cubicBezTo>
                    <a:pt x="1798305" y="4776964"/>
                    <a:pt x="1758600" y="4686929"/>
                    <a:pt x="124460" y="4614767"/>
                  </a:cubicBezTo>
                  <a:cubicBezTo>
                    <a:pt x="56740" y="4616048"/>
                    <a:pt x="215" y="4561119"/>
                    <a:pt x="0" y="4490307"/>
                  </a:cubicBezTo>
                  <a:cubicBezTo>
                    <a:pt x="-80982" y="3152033"/>
                    <a:pt x="-72255" y="1390796"/>
                    <a:pt x="0" y="124460"/>
                  </a:cubicBezTo>
                  <a:cubicBezTo>
                    <a:pt x="4634" y="51823"/>
                    <a:pt x="56265" y="-1809"/>
                    <a:pt x="124460" y="0"/>
                  </a:cubicBezTo>
                  <a:cubicBezTo>
                    <a:pt x="672864" y="-90115"/>
                    <a:pt x="1787730" y="-123441"/>
                    <a:pt x="3401497" y="0"/>
                  </a:cubicBezTo>
                  <a:cubicBezTo>
                    <a:pt x="3464004" y="-431"/>
                    <a:pt x="3524462" y="52832"/>
                    <a:pt x="3525957" y="124460"/>
                  </a:cubicBezTo>
                  <a:cubicBezTo>
                    <a:pt x="3593888" y="2303921"/>
                    <a:pt x="3380387" y="3151537"/>
                    <a:pt x="3525957" y="4490307"/>
                  </a:cubicBezTo>
                  <a:cubicBezTo>
                    <a:pt x="3520595" y="4568474"/>
                    <a:pt x="3480085" y="4622204"/>
                    <a:pt x="3401497" y="4614767"/>
                  </a:cubicBezTo>
                  <a:close/>
                </a:path>
                <a:path w="3525957" h="4614767" stroke="0" extrusionOk="0">
                  <a:moveTo>
                    <a:pt x="3401497" y="4614767"/>
                  </a:moveTo>
                  <a:cubicBezTo>
                    <a:pt x="1987388" y="4496122"/>
                    <a:pt x="1494014" y="4498755"/>
                    <a:pt x="124460" y="4614767"/>
                  </a:cubicBezTo>
                  <a:cubicBezTo>
                    <a:pt x="68060" y="4617331"/>
                    <a:pt x="-11189" y="4559243"/>
                    <a:pt x="0" y="4490307"/>
                  </a:cubicBezTo>
                  <a:cubicBezTo>
                    <a:pt x="-134600" y="3984811"/>
                    <a:pt x="157196" y="2231534"/>
                    <a:pt x="0" y="124460"/>
                  </a:cubicBezTo>
                  <a:cubicBezTo>
                    <a:pt x="-3177" y="54142"/>
                    <a:pt x="63787" y="3778"/>
                    <a:pt x="124460" y="0"/>
                  </a:cubicBezTo>
                  <a:cubicBezTo>
                    <a:pt x="1510425" y="-49533"/>
                    <a:pt x="2793171" y="-14809"/>
                    <a:pt x="3401497" y="0"/>
                  </a:cubicBezTo>
                  <a:cubicBezTo>
                    <a:pt x="3464348" y="-877"/>
                    <a:pt x="3524196" y="57538"/>
                    <a:pt x="3525957" y="124460"/>
                  </a:cubicBezTo>
                  <a:cubicBezTo>
                    <a:pt x="3477726" y="627118"/>
                    <a:pt x="3610412" y="2608134"/>
                    <a:pt x="3525957" y="4490307"/>
                  </a:cubicBezTo>
                  <a:cubicBezTo>
                    <a:pt x="3536973" y="4565054"/>
                    <a:pt x="3472067" y="4615246"/>
                    <a:pt x="3401497" y="4614767"/>
                  </a:cubicBezTo>
                  <a:close/>
                </a:path>
              </a:pathLst>
            </a:custGeom>
            <a:solidFill>
              <a:srgbClr val="F1EEEB"/>
            </a:solidFill>
            <a:ln w="6350" cap="flat">
              <a:solidFill>
                <a:schemeClr val="bg2">
                  <a:lumMod val="75000"/>
                </a:schemeClr>
              </a:solidFill>
              <a:round/>
              <a:extLst>
                <a:ext uri="{C807C97D-BFC1-408E-A445-0C87EB9F89A2}">
                  <ask:lineSketchStyleProps xmlns:ask="http://schemas.microsoft.com/office/drawing/2018/sketchyshapes" sd="1219033472">
                    <a:custGeom>
                      <a:avLst/>
                      <a:gdLst/>
                      <a:ahLst/>
                      <a:cxnLst/>
                      <a:rect l="l" t="t" r="r" b="b"/>
                      <a:pathLst>
                        <a:path w="3525957" h="4614767">
                          <a:moveTo>
                            <a:pt x="3401497" y="4614767"/>
                          </a:moveTo>
                          <a:lnTo>
                            <a:pt x="124460" y="4614767"/>
                          </a:lnTo>
                          <a:cubicBezTo>
                            <a:pt x="55880" y="4614767"/>
                            <a:pt x="0" y="4558887"/>
                            <a:pt x="0" y="4490307"/>
                          </a:cubicBezTo>
                          <a:lnTo>
                            <a:pt x="0" y="124460"/>
                          </a:lnTo>
                          <a:cubicBezTo>
                            <a:pt x="0" y="55880"/>
                            <a:pt x="55880" y="0"/>
                            <a:pt x="124460" y="0"/>
                          </a:cubicBezTo>
                          <a:lnTo>
                            <a:pt x="3401497" y="0"/>
                          </a:lnTo>
                          <a:cubicBezTo>
                            <a:pt x="3470077" y="0"/>
                            <a:pt x="3525957" y="55880"/>
                            <a:pt x="3525957" y="124460"/>
                          </a:cubicBezTo>
                          <a:lnTo>
                            <a:pt x="3525957" y="4490307"/>
                          </a:lnTo>
                          <a:cubicBezTo>
                            <a:pt x="3525957" y="4558887"/>
                            <a:pt x="3470077" y="4614767"/>
                            <a:pt x="3401497" y="4614767"/>
                          </a:cubicBezTo>
                          <a:close/>
                        </a:path>
                      </a:pathLst>
                    </a:custGeom>
                    <ask:type>
                      <ask:lineSketchCurved/>
                    </ask:type>
                  </ask:lineSketchStyleProps>
                </a:ext>
              </a:extLst>
            </a:ln>
          </p:spPr>
          <p:txBody>
            <a:bodyPr/>
            <a:lstStyle/>
            <a:p>
              <a:endParaRPr lang="fr-FR" dirty="0"/>
            </a:p>
          </p:txBody>
        </p:sp>
      </p:grpSp>
      <p:sp>
        <p:nvSpPr>
          <p:cNvPr id="27" name="TextBox 18">
            <a:extLst>
              <a:ext uri="{FF2B5EF4-FFF2-40B4-BE49-F238E27FC236}">
                <a16:creationId xmlns:a16="http://schemas.microsoft.com/office/drawing/2014/main" id="{F81E553A-132D-2F5F-2CC3-63E23E721FCC}"/>
              </a:ext>
            </a:extLst>
          </p:cNvPr>
          <p:cNvSpPr txBox="1"/>
          <p:nvPr/>
        </p:nvSpPr>
        <p:spPr>
          <a:xfrm>
            <a:off x="12449967" y="4627767"/>
            <a:ext cx="3531854" cy="232877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eaLnBrk="0" fontAlgn="base" hangingPunct="0">
              <a:lnSpc>
                <a:spcPct val="150000"/>
              </a:lnSpc>
              <a:spcBef>
                <a:spcPct val="0"/>
              </a:spcBef>
              <a:spcAft>
                <a:spcPct val="0"/>
              </a:spcAft>
            </a:pPr>
            <a:r>
              <a:rPr lang="fr-FR" altLang="fr-FR" sz="2600" dirty="0">
                <a:latin typeface="Times New Roman" panose="02020603050405020304" pitchFamily="18" charset="0"/>
                <a:cs typeface="Times New Roman" panose="02020603050405020304" pitchFamily="18" charset="0"/>
              </a:rPr>
              <a:t>peut apprendre ou utiliser des connaissances pour améliorer l’atteinte de ses objectifs</a:t>
            </a:r>
          </a:p>
        </p:txBody>
      </p:sp>
      <p:grpSp>
        <p:nvGrpSpPr>
          <p:cNvPr id="28" name="Group 19">
            <a:extLst>
              <a:ext uri="{FF2B5EF4-FFF2-40B4-BE49-F238E27FC236}">
                <a16:creationId xmlns:a16="http://schemas.microsoft.com/office/drawing/2014/main" id="{5F7A0E0D-0911-2244-86EC-C82213BA3A36}"/>
              </a:ext>
            </a:extLst>
          </p:cNvPr>
          <p:cNvGrpSpPr/>
          <p:nvPr/>
        </p:nvGrpSpPr>
        <p:grpSpPr>
          <a:xfrm>
            <a:off x="13657763" y="3422283"/>
            <a:ext cx="1062000" cy="1076400"/>
            <a:chOff x="0" y="0"/>
            <a:chExt cx="6350000" cy="6350000"/>
          </a:xfrm>
        </p:grpSpPr>
        <p:sp>
          <p:nvSpPr>
            <p:cNvPr id="30" name="Freeform 20">
              <a:extLst>
                <a:ext uri="{FF2B5EF4-FFF2-40B4-BE49-F238E27FC236}">
                  <a16:creationId xmlns:a16="http://schemas.microsoft.com/office/drawing/2014/main" id="{EF3B9797-1A45-761D-03B1-C102291CB95B}"/>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8D7E75"/>
            </a:solidFill>
          </p:spPr>
          <p:txBody>
            <a:bodyPr/>
            <a:lstStyle/>
            <a:p>
              <a:endParaRPr lang="fr-FR"/>
            </a:p>
          </p:txBody>
        </p:sp>
      </p:grpSp>
      <p:sp>
        <p:nvSpPr>
          <p:cNvPr id="29" name="TextBox 21">
            <a:extLst>
              <a:ext uri="{FF2B5EF4-FFF2-40B4-BE49-F238E27FC236}">
                <a16:creationId xmlns:a16="http://schemas.microsoft.com/office/drawing/2014/main" id="{0A69E011-7A96-0B94-5FAC-6B556FB15C6C}"/>
              </a:ext>
            </a:extLst>
          </p:cNvPr>
          <p:cNvSpPr txBox="1"/>
          <p:nvPr/>
        </p:nvSpPr>
        <p:spPr>
          <a:xfrm>
            <a:off x="13657763" y="3628474"/>
            <a:ext cx="966338" cy="4764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indent="0" algn="ctr">
              <a:lnSpc>
                <a:spcPts val="4005"/>
              </a:lnSpc>
              <a:spcBef>
                <a:spcPct val="0"/>
              </a:spcBef>
            </a:pPr>
            <a:r>
              <a:rPr lang="en-US" sz="2551" b="1" u="none" dirty="0">
                <a:solidFill>
                  <a:srgbClr val="E1DCD5"/>
                </a:solidFill>
                <a:latin typeface="Stencil" panose="040409050D0802020404" pitchFamily="82" charset="0"/>
                <a:ea typeface="TAN Pearl"/>
                <a:cs typeface="TAN Pearl"/>
                <a:sym typeface="TAN Pearl"/>
              </a:rPr>
              <a:t>3</a:t>
            </a:r>
          </a:p>
        </p:txBody>
      </p:sp>
      <p:sp>
        <p:nvSpPr>
          <p:cNvPr id="36" name="Google Shape;2137;p41">
            <a:extLst>
              <a:ext uri="{FF2B5EF4-FFF2-40B4-BE49-F238E27FC236}">
                <a16:creationId xmlns:a16="http://schemas.microsoft.com/office/drawing/2014/main" id="{599CED47-5A2B-4D0F-4D27-486E838A88B4}"/>
              </a:ext>
            </a:extLst>
          </p:cNvPr>
          <p:cNvSpPr>
            <a:spLocks noChangeArrowheads="1"/>
          </p:cNvSpPr>
          <p:nvPr/>
        </p:nvSpPr>
        <p:spPr bwMode="auto">
          <a:xfrm flipH="1">
            <a:off x="0" y="9925050"/>
            <a:ext cx="18288000" cy="361950"/>
          </a:xfrm>
          <a:prstGeom prst="rect">
            <a:avLst/>
          </a:prstGeom>
          <a:solidFill>
            <a:schemeClr val="bg2">
              <a:lumMod val="75000"/>
            </a:schemeClr>
          </a:solidFill>
          <a:ln>
            <a:noFill/>
          </a:ln>
        </p:spPr>
        <p:txBody>
          <a:bodyPr lIns="68569" tIns="34275" rIns="68569" bIns="3427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1pPr>
            <a:lvl2pPr marL="742950" marR="0" lvl="1" indent="-28575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2pPr>
            <a:lvl3pPr marL="1143000" marR="0" lvl="2"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3pPr>
            <a:lvl4pPr marL="1600200" marR="0" lvl="3"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4pPr>
            <a:lvl5pPr marL="2057400" marR="0" lvl="4" indent="-228600" algn="l" rtl="0">
              <a:lnSpc>
                <a:spcPct val="100000"/>
              </a:lnSpc>
              <a:spcBef>
                <a:spcPts val="0"/>
              </a:spcBef>
              <a:spcAft>
                <a:spcPts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5pPr>
            <a:lvl6pPr marL="2514600" marR="0" lvl="5"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6pPr>
            <a:lvl7pPr marL="2971800" marR="0" lvl="6"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7pPr>
            <a:lvl8pPr marL="3429000" marR="0" lvl="7"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8pPr>
            <a:lvl9pPr marL="3886200" marR="0" lvl="8" indent="-228600" algn="l" rtl="0" eaLnBrk="0" fontAlgn="base" hangingPunct="0">
              <a:lnSpc>
                <a:spcPct val="100000"/>
              </a:lnSpc>
              <a:spcBef>
                <a:spcPct val="0"/>
              </a:spcBef>
              <a:spcAft>
                <a:spcPct val="0"/>
              </a:spcAft>
              <a:buClr>
                <a:srgbClr val="000000"/>
              </a:buClr>
              <a:buFont typeface="Arial" panose="020B0604020202020204" pitchFamily="34" charset="0"/>
              <a:defRPr sz="1400" b="0" i="0" u="none" strike="noStrike" cap="none">
                <a:solidFill>
                  <a:srgbClr val="000000"/>
                </a:solidFill>
                <a:latin typeface="Arial" panose="020B0604020202020204" pitchFamily="34" charset="0"/>
                <a:ea typeface="Arial"/>
                <a:cs typeface="Arial" panose="020B0604020202020204" pitchFamily="34" charset="0"/>
                <a:sym typeface="Arial" panose="020B0604020202020204" pitchFamily="34" charset="0"/>
              </a:defRPr>
            </a:lvl9pPr>
          </a:lstStyle>
          <a:p>
            <a:pPr eaLnBrk="1" hangingPunct="1"/>
            <a:endParaRPr lang="fr-FR" altLang="fr-FR" sz="1350">
              <a:latin typeface="Calibri" panose="020F0502020204030204" pitchFamily="34" charset="0"/>
              <a:cs typeface="Calibri" panose="020F0502020204030204" pitchFamily="34" charset="0"/>
              <a:sym typeface="Calibri" panose="020F0502020204030204" pitchFamily="34" charset="0"/>
            </a:endParaRPr>
          </a:p>
        </p:txBody>
      </p:sp>
      <p:sp>
        <p:nvSpPr>
          <p:cNvPr id="44" name="object 8">
            <a:extLst>
              <a:ext uri="{FF2B5EF4-FFF2-40B4-BE49-F238E27FC236}">
                <a16:creationId xmlns:a16="http://schemas.microsoft.com/office/drawing/2014/main" id="{F0F2D4AC-E8A0-5098-A0DF-1E103D206767}"/>
              </a:ext>
            </a:extLst>
          </p:cNvPr>
          <p:cNvSpPr txBox="1"/>
          <p:nvPr/>
        </p:nvSpPr>
        <p:spPr>
          <a:xfrm>
            <a:off x="7257320" y="380959"/>
            <a:ext cx="4462317" cy="412934"/>
          </a:xfrm>
          <a:prstGeom prst="rect">
            <a:avLst/>
          </a:prstGeom>
        </p:spPr>
        <p:txBody>
          <a:bodyPr vert="horz" wrap="square" lIns="0" tIns="12700" rIns="0" bIns="0" rtlCol="0">
            <a:spAutoFit/>
          </a:bodyPr>
          <a:lstStyle/>
          <a:p>
            <a:pPr algn="ctr"/>
            <a:r>
              <a:rPr lang="fr-FR" sz="2600" b="1" dirty="0">
                <a:solidFill>
                  <a:schemeClr val="bg2">
                    <a:lumMod val="25000"/>
                  </a:schemeClr>
                </a:solidFill>
                <a:latin typeface="Agency FB" panose="020B0503020202020204" pitchFamily="34" charset="0"/>
              </a:rPr>
              <a:t>Comparaison des Modèles de Langage</a:t>
            </a:r>
          </a:p>
        </p:txBody>
      </p:sp>
      <p:sp>
        <p:nvSpPr>
          <p:cNvPr id="45" name="object 9">
            <a:extLst>
              <a:ext uri="{FF2B5EF4-FFF2-40B4-BE49-F238E27FC236}">
                <a16:creationId xmlns:a16="http://schemas.microsoft.com/office/drawing/2014/main" id="{34FCE156-D007-42E9-FDD8-17BB79F3288B}"/>
              </a:ext>
            </a:extLst>
          </p:cNvPr>
          <p:cNvSpPr txBox="1"/>
          <p:nvPr/>
        </p:nvSpPr>
        <p:spPr>
          <a:xfrm>
            <a:off x="12384267" y="198000"/>
            <a:ext cx="4868789" cy="813043"/>
          </a:xfrm>
          <a:prstGeom prst="rect">
            <a:avLst/>
          </a:prstGeom>
        </p:spPr>
        <p:txBody>
          <a:bodyPr vert="horz" wrap="square" lIns="0" tIns="12700" rIns="0" bIns="0" rtlCol="0">
            <a:spAutoFit/>
          </a:bodyPr>
          <a:lstStyle/>
          <a:p>
            <a:pPr algn="ctr"/>
            <a:r>
              <a:rPr lang="fr-FR" sz="2600" b="1" dirty="0">
                <a:solidFill>
                  <a:schemeClr val="bg2">
                    <a:lumMod val="25000"/>
                  </a:schemeClr>
                </a:solidFill>
                <a:latin typeface="Agency FB" panose="020B0503020202020204" pitchFamily="34" charset="0"/>
              </a:rPr>
              <a:t>Prompt Engineering  Concepts et Techniques</a:t>
            </a:r>
          </a:p>
        </p:txBody>
      </p:sp>
      <p:sp>
        <p:nvSpPr>
          <p:cNvPr id="46" name="object 10">
            <a:extLst>
              <a:ext uri="{FF2B5EF4-FFF2-40B4-BE49-F238E27FC236}">
                <a16:creationId xmlns:a16="http://schemas.microsoft.com/office/drawing/2014/main" id="{ACC2E9BF-F566-3465-52FC-45866E08A34A}"/>
              </a:ext>
            </a:extLst>
          </p:cNvPr>
          <p:cNvSpPr txBox="1">
            <a:spLocks noGrp="1"/>
          </p:cNvSpPr>
          <p:nvPr>
            <p:ph type="title"/>
          </p:nvPr>
        </p:nvSpPr>
        <p:spPr>
          <a:xfrm>
            <a:off x="1295400" y="380959"/>
            <a:ext cx="4769488" cy="412934"/>
          </a:xfrm>
          <a:prstGeom prst="rect">
            <a:avLst/>
          </a:prstGeom>
        </p:spPr>
        <p:txBody>
          <a:bodyPr vert="horz" wrap="square" lIns="0" tIns="12700" rIns="0" bIns="0" rtlCol="0">
            <a:spAutoFit/>
          </a:bodyPr>
          <a:lstStyle/>
          <a:p>
            <a:pPr marL="12700" marR="5080" indent="162560" algn="ctr">
              <a:spcBef>
                <a:spcPts val="100"/>
              </a:spcBef>
            </a:pPr>
            <a:r>
              <a:rPr lang="fr-FR" spc="-10" dirty="0">
                <a:solidFill>
                  <a:schemeClr val="bg2">
                    <a:lumMod val="25000"/>
                  </a:schemeClr>
                </a:solidFill>
                <a:latin typeface="Agency FB" panose="020B0503020202020204" pitchFamily="34" charset="0"/>
              </a:rPr>
              <a:t>I</a:t>
            </a:r>
            <a:r>
              <a:rPr lang="fr-FR" dirty="0">
                <a:solidFill>
                  <a:schemeClr val="bg2">
                    <a:lumMod val="25000"/>
                  </a:schemeClr>
                </a:solidFill>
                <a:latin typeface="Agency FB" panose="020B0503020202020204" pitchFamily="34" charset="0"/>
              </a:rPr>
              <a:t>ntroduction aux Agents Intelligents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8121</TotalTime>
  <Words>669</Words>
  <Application>Microsoft Office PowerPoint</Application>
  <PresentationFormat>Personnalisé</PresentationFormat>
  <Paragraphs>156</Paragraphs>
  <Slides>20</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20</vt:i4>
      </vt:variant>
    </vt:vector>
  </HeadingPairs>
  <TitlesOfParts>
    <vt:vector size="35" baseType="lpstr">
      <vt:lpstr>Agency FB</vt:lpstr>
      <vt:lpstr>Algerian</vt:lpstr>
      <vt:lpstr>Aptos</vt:lpstr>
      <vt:lpstr>Arial</vt:lpstr>
      <vt:lpstr>Arial MT</vt:lpstr>
      <vt:lpstr>Bookman Old Style</vt:lpstr>
      <vt:lpstr>Calibri</vt:lpstr>
      <vt:lpstr>Canva Sans</vt:lpstr>
      <vt:lpstr>Canva Sans Bold</vt:lpstr>
      <vt:lpstr>Lato Bold</vt:lpstr>
      <vt:lpstr>Open Sauce Bold</vt:lpstr>
      <vt:lpstr>Stencil</vt:lpstr>
      <vt:lpstr>Times New Roman</vt:lpstr>
      <vt:lpstr>Wingdings</vt:lpstr>
      <vt:lpstr>Office Theme</vt:lpstr>
      <vt:lpstr>Présentation PowerPoint</vt:lpstr>
      <vt:lpstr>SOMMAIRE</vt:lpstr>
      <vt:lpstr>Contexte général du projet</vt:lpstr>
      <vt:lpstr>Présentation PowerPoint</vt:lpstr>
      <vt:lpstr>L’organisme d’accueil</vt:lpstr>
      <vt:lpstr>L’organisme d’accueil</vt:lpstr>
      <vt:lpstr>L’organisme d’accueil</vt:lpstr>
      <vt:lpstr>État de l’art</vt:lpstr>
      <vt:lpstr>Introduction aux Agents Intelligents</vt:lpstr>
      <vt:lpstr>Introduction aux Agents Intelligents</vt:lpstr>
      <vt:lpstr>Introduction aux Agents Intelligents</vt:lpstr>
      <vt:lpstr>Introduction aux Agents Intelligents</vt:lpstr>
      <vt:lpstr>       Mise en oeuvre</vt:lpstr>
      <vt:lpstr>Présentation PowerPoint</vt:lpstr>
      <vt:lpstr>Présentation PowerPoint</vt:lpstr>
      <vt:lpstr>Présentation PowerPoint</vt:lpstr>
      <vt:lpstr>Présentation PowerPoint</vt:lpstr>
      <vt:lpstr>Présentation PowerPoint</vt:lpstr>
      <vt:lpstr>Conclusion et perspectives</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Entreprise Minimaliste Noir et Beige</dc:title>
  <dc:creator>Noura El Ghoual</dc:creator>
  <cp:keywords>DAGr0Y3jHCY,BAFSr61byfU,0</cp:keywords>
  <cp:lastModifiedBy>AYA_ A</cp:lastModifiedBy>
  <cp:revision>37</cp:revision>
  <dcterms:created xsi:type="dcterms:W3CDTF">2025-08-09T12:04:53Z</dcterms:created>
  <dcterms:modified xsi:type="dcterms:W3CDTF">2025-09-23T06:58:48Z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2025-07-13T00:00:00Z</vt:filetime>
  </property>
  <property fmtid="{D5CDD505-2E9C-101B-9397-08002B2CF9AE}" pid="3" name="Creator">
    <vt:lpwstr>Canva</vt:lpwstr>
  </property>
  <property fmtid="{D5CDD505-2E9C-101B-9397-08002B2CF9AE}" pid="4" name="LastSaved">
    <vt:filetime>2025-08-09T00:00:00Z</vt:filetime>
  </property>
  <property fmtid="{D5CDD505-2E9C-101B-9397-08002B2CF9AE}" pid="5" name="Producer">
    <vt:lpwstr>Canva</vt:lpwstr>
  </property>
</Properties>
</file>