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5" r:id="rId9"/>
    <p:sldId id="264" r:id="rId10"/>
    <p:sldId id="26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1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42023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33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12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87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80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aa2e410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aa2e410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1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00891" y="1122363"/>
            <a:ext cx="1006710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90930" y="242603"/>
            <a:ext cx="673058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None/>
            </a:pPr>
            <a:r>
              <a:rPr lang="fr-FR" sz="4800" b="1" dirty="0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Forum Réseau-</a:t>
            </a:r>
            <a:r>
              <a:rPr lang="fr-FR" sz="4800" b="1" dirty="0" err="1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Ensat</a:t>
            </a:r>
            <a:endParaRPr sz="4800" b="1" dirty="0">
              <a:solidFill>
                <a:srgbClr val="5959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9293902" y="0"/>
            <a:ext cx="2898098" cy="6858000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00891" y="1122363"/>
            <a:ext cx="8693011" cy="24796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053652" y="0"/>
            <a:ext cx="434715" cy="1122363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978701" y="3602038"/>
            <a:ext cx="434715" cy="2094224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5400000">
            <a:off x="989349" y="4272197"/>
            <a:ext cx="434715" cy="2413417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3901" y="5267654"/>
            <a:ext cx="2889275" cy="160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Forum des étudiants 2021-20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226" y="1070484"/>
            <a:ext cx="2814290" cy="262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7" y="1310185"/>
            <a:ext cx="10904560" cy="52543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94579" y="559208"/>
            <a:ext cx="1951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u="dotDotDash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Trello</a:t>
            </a:r>
            <a:endParaRPr lang="fr-F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0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674558" y="1298734"/>
            <a:ext cx="10679242" cy="462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ct val="100000"/>
              <a:buFont typeface="Calibri"/>
              <a:buAutoNum type="arabicPeriod"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L’idée du projet est lancé : en se basant sur les réponses/besoins des étudiants de l’ENSAT qui ont était choisi comme notre cible.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9E00"/>
              </a:buClr>
              <a:buSzPct val="100000"/>
              <a:buFont typeface="Calibri"/>
              <a:buAutoNum type="arabicPeriod"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Le projet consiste a la création d’une plateforme qui  rassemble les étudiants et lauréats de l’ENSAT dans le but de faciliter la communication, l’échange d’expériences et partage de connaissances.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9E00"/>
              </a:buClr>
              <a:buSzPct val="100000"/>
              <a:buFont typeface="Calibri"/>
              <a:buAutoNum type="arabicPeriod"/>
            </a:pPr>
            <a:r>
              <a:rPr lang="fr-FR">
                <a:latin typeface="Candara"/>
                <a:ea typeface="Candara"/>
                <a:cs typeface="Candara"/>
                <a:sym typeface="Candara"/>
              </a:rPr>
              <a:t>Le site aura plusieurs fonctions 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9E00"/>
              </a:buClr>
              <a:buSzPct val="85714"/>
              <a:buNone/>
            </a:pPr>
            <a:r>
              <a:rPr lang="fr-FR" sz="2800">
                <a:latin typeface="Candara"/>
                <a:ea typeface="Candara"/>
                <a:cs typeface="Candara"/>
                <a:sym typeface="Candara"/>
              </a:rPr>
              <a:t>Consulter la description offerte pour chaque filière (les dd,.. ),poser des questions, répondre aux questions , Consulter les questions déjà posées, éditer/supprimer sa propre question ou réponse. consulter son profil et le modifier, Profiter des offres de stage/emploi proposer par des lauréats.. </a:t>
            </a:r>
            <a:endParaRPr sz="28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9E00"/>
              </a:buClr>
              <a:buSzPct val="1000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BD8A"/>
              </a:buClr>
              <a:buSzPct val="100000"/>
              <a:buFont typeface="Candara"/>
              <a:buNone/>
            </a:pPr>
            <a:r>
              <a:rPr lang="fr-FR" b="1">
                <a:solidFill>
                  <a:srgbClr val="62BD8A"/>
                </a:solidFill>
                <a:latin typeface="Candara"/>
                <a:ea typeface="Candara"/>
                <a:cs typeface="Candara"/>
                <a:sym typeface="Candara"/>
              </a:rPr>
              <a:t>Présentation du projet : Contexte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760071" y="6021413"/>
            <a:ext cx="431929" cy="426399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1328142" y="6446591"/>
            <a:ext cx="431929" cy="426399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1266548" y="5943144"/>
            <a:ext cx="431929" cy="4263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0867869" y="5576341"/>
            <a:ext cx="368699" cy="35059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-120710"/>
            <a:ext cx="12216984" cy="105177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64892" y="197863"/>
            <a:ext cx="11767277" cy="58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BD8A"/>
              </a:buClr>
              <a:buSzPct val="100000"/>
              <a:buFont typeface="Candara"/>
              <a:buNone/>
            </a:pPr>
            <a:r>
              <a:rPr lang="fr-FR" b="1">
                <a:solidFill>
                  <a:srgbClr val="62BD8A"/>
                </a:solidFill>
                <a:latin typeface="Candara"/>
                <a:ea typeface="Candara"/>
                <a:cs typeface="Candara"/>
                <a:sym typeface="Candara"/>
              </a:rPr>
              <a:t>Présentation du projet : Objectifs &amp; KPIs 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1760071" y="6021413"/>
            <a:ext cx="431929" cy="426399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1328142" y="6446937"/>
            <a:ext cx="431929" cy="426399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1266548" y="5943144"/>
            <a:ext cx="431929" cy="4263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0867869" y="5576341"/>
            <a:ext cx="368699" cy="35059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 rot="5400000">
            <a:off x="4499700" y="-3476208"/>
            <a:ext cx="1534688" cy="105878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 rot="5400000" flipH="1">
            <a:off x="4579493" y="-650307"/>
            <a:ext cx="1428889" cy="1058787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 rot="5400000" flipH="1">
            <a:off x="4577776" y="-2047268"/>
            <a:ext cx="1405431" cy="105878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98905" y="2889634"/>
            <a:ext cx="970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Objectif 2 : Atteindre un nombre de 20.00 questions pendant une année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fonctionnement du site. 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698900" y="4253951"/>
            <a:ext cx="9187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3 : 70% des étudiants de CI1 de l’année universitaire de l'hébergement du site ont choisi leur spécialité grâce aux fonctionalité et les informations  fournies par la plateforme.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698905" y="1458616"/>
            <a:ext cx="7583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1 :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Assurer l’hébergement du site par la direction de l’ENSAT aprés son lancement.</a:t>
            </a:r>
            <a:endParaRPr/>
          </a:p>
        </p:txBody>
      </p:sp>
      <p:pic>
        <p:nvPicPr>
          <p:cNvPr id="120" name="Google Shape;120;p15" descr="https://www.isg-alumni.com/media/event/2017165406_sophr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928289" y="1097308"/>
            <a:ext cx="1108445" cy="1108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2BD8A"/>
              </a:buClr>
              <a:buSzPct val="100000"/>
              <a:buFont typeface="Candara"/>
              <a:buNone/>
            </a:pPr>
            <a:r>
              <a:rPr lang="fr-FR" b="1">
                <a:solidFill>
                  <a:srgbClr val="62BD8A"/>
                </a:solidFill>
                <a:latin typeface="Candara"/>
                <a:ea typeface="Candara"/>
                <a:cs typeface="Candara"/>
                <a:sym typeface="Candara"/>
              </a:rPr>
              <a:t>L’équipe 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11760071" y="6021413"/>
            <a:ext cx="431929" cy="426399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1328142" y="6446591"/>
            <a:ext cx="431929" cy="426399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1266548" y="5943144"/>
            <a:ext cx="431929" cy="4263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0867869" y="5576341"/>
            <a:ext cx="368699" cy="35059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 descr="Grand cercle de couleur deuxième niveau de hiérarchie"/>
          <p:cNvSpPr/>
          <p:nvPr/>
        </p:nvSpPr>
        <p:spPr>
          <a:xfrm>
            <a:off x="7037076" y="3040141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 descr="Grand cercle de couleur deuxième niveau de hiérarchie"/>
          <p:cNvSpPr/>
          <p:nvPr/>
        </p:nvSpPr>
        <p:spPr>
          <a:xfrm>
            <a:off x="6444530" y="441433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 descr="Grand cercle de couleur deuxième niveau de hiérarchie"/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 descr="Grand cercle de couleur deuxième niveau de hiérarchie"/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 descr="Grand cercle de couleur deuxième niveau de hiérarchie"/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 descr="Cercle niveau intermédiaire"/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rgbClr val="F2F2F2">
              <a:alpha val="67843"/>
            </a:srgb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 descr="Cercle niveau élevé"/>
          <p:cNvSpPr/>
          <p:nvPr/>
        </p:nvSpPr>
        <p:spPr>
          <a:xfrm>
            <a:off x="4636294" y="2561642"/>
            <a:ext cx="2919412" cy="291941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1503038" y="4888388"/>
            <a:ext cx="1219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2843184" y="2472433"/>
            <a:ext cx="1474828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fr-FR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Chaimae Ghazi</a:t>
            </a:r>
            <a:br>
              <a:rPr lang="fr-F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/>
          </a:p>
        </p:txBody>
      </p:sp>
      <p:sp>
        <p:nvSpPr>
          <p:cNvPr id="140" name="Google Shape;140;p16"/>
          <p:cNvSpPr/>
          <p:nvPr/>
        </p:nvSpPr>
        <p:spPr>
          <a:xfrm>
            <a:off x="3195943" y="4935952"/>
            <a:ext cx="146404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fr-FR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Naila Hssassa</a:t>
            </a:r>
            <a:br>
              <a:rPr lang="fr-F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7942969" y="2434332"/>
            <a:ext cx="1410581" cy="75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En-nabouch Mohamed </a:t>
            </a:r>
            <a:br>
              <a:rPr lang="fr-F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 b="1"/>
          </a:p>
        </p:txBody>
      </p:sp>
      <p:sp>
        <p:nvSpPr>
          <p:cNvPr id="142" name="Google Shape;142;p16"/>
          <p:cNvSpPr/>
          <p:nvPr/>
        </p:nvSpPr>
        <p:spPr>
          <a:xfrm>
            <a:off x="8046607" y="4192746"/>
            <a:ext cx="1929637" cy="7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Benkhanous Salaheddine</a:t>
            </a:r>
            <a:br>
              <a:rPr lang="fr-F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/>
          </a:p>
        </p:txBody>
      </p:sp>
      <p:sp>
        <p:nvSpPr>
          <p:cNvPr id="143" name="Google Shape;143;p16"/>
          <p:cNvSpPr/>
          <p:nvPr/>
        </p:nvSpPr>
        <p:spPr>
          <a:xfrm>
            <a:off x="6824662" y="5432379"/>
            <a:ext cx="1451403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Raja Es-sahri</a:t>
            </a:r>
            <a:br>
              <a:rPr lang="fr-F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t="11114" b="11106"/>
          <a:stretch/>
        </p:blipFill>
        <p:spPr>
          <a:xfrm>
            <a:off x="7555697" y="4178035"/>
            <a:ext cx="720000" cy="72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 rotWithShape="1">
          <a:blip r:embed="rId4">
            <a:alphaModFix/>
          </a:blip>
          <a:srcRect l="3918" r="3919"/>
          <a:stretch/>
        </p:blipFill>
        <p:spPr>
          <a:xfrm>
            <a:off x="4042360" y="4251310"/>
            <a:ext cx="720000" cy="72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5">
            <a:alphaModFix/>
          </a:blip>
          <a:srcRect t="22417" b="22422"/>
          <a:stretch/>
        </p:blipFill>
        <p:spPr>
          <a:xfrm flipH="1">
            <a:off x="5673075" y="5162925"/>
            <a:ext cx="918600" cy="899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7" name="Google Shape;147;p16" descr="Petit cercle de couleur deuxième niveau de hiérarchie"/>
          <p:cNvSpPr/>
          <p:nvPr/>
        </p:nvSpPr>
        <p:spPr>
          <a:xfrm>
            <a:off x="4952221" y="2929105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 descr="Petit cercle de couleur deuxième niveau de hiérarchie"/>
          <p:cNvSpPr/>
          <p:nvPr/>
        </p:nvSpPr>
        <p:spPr>
          <a:xfrm>
            <a:off x="7026968" y="2948970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 descr="Petit cercle de couleur deuxième niveau de hiérarchie"/>
          <p:cNvSpPr/>
          <p:nvPr/>
        </p:nvSpPr>
        <p:spPr>
          <a:xfrm>
            <a:off x="7400906" y="4166447"/>
            <a:ext cx="213490" cy="213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 descr="Petit cercle de couleur deuxième niveau de hiérarchie"/>
          <p:cNvSpPr/>
          <p:nvPr/>
        </p:nvSpPr>
        <p:spPr>
          <a:xfrm>
            <a:off x="4598464" y="4212032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 descr="Connecteurs couleur troisième niveau de hiérarchie"/>
          <p:cNvSpPr/>
          <p:nvPr/>
        </p:nvSpPr>
        <p:spPr>
          <a:xfrm flipH="1">
            <a:off x="2938533" y="2586848"/>
            <a:ext cx="45719" cy="1071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 descr="Connecteurs couleur troisième niveau de hiérarchie"/>
          <p:cNvSpPr/>
          <p:nvPr/>
        </p:nvSpPr>
        <p:spPr>
          <a:xfrm>
            <a:off x="1787585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 descr="Connecteurs couleur troisième niveau de hiérarchie"/>
          <p:cNvSpPr/>
          <p:nvPr/>
        </p:nvSpPr>
        <p:spPr>
          <a:xfrm>
            <a:off x="2277860" y="4822973"/>
            <a:ext cx="82200" cy="8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 descr="Connecteurs couleur troisième niveau de hiérarchie"/>
          <p:cNvSpPr/>
          <p:nvPr/>
        </p:nvSpPr>
        <p:spPr>
          <a:xfrm>
            <a:off x="9494619" y="2586848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6" descr="Lignes de connexion"/>
          <p:cNvCxnSpPr>
            <a:stCxn id="156" idx="4"/>
            <a:endCxn id="154" idx="4"/>
          </p:cNvCxnSpPr>
          <p:nvPr/>
        </p:nvCxnSpPr>
        <p:spPr>
          <a:xfrm rot="10800000" flipH="1">
            <a:off x="7430074" y="2669158"/>
            <a:ext cx="2105700" cy="444900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16"/>
          <p:cNvSpPr/>
          <p:nvPr/>
        </p:nvSpPr>
        <p:spPr>
          <a:xfrm>
            <a:off x="9343441" y="5721522"/>
            <a:ext cx="1576277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fr-FR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Mr. Badir Hassan</a:t>
            </a:r>
            <a:br>
              <a:rPr lang="fr-F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Encadrant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7163" y="2432388"/>
            <a:ext cx="918550" cy="7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0150" y="2289262"/>
            <a:ext cx="720000" cy="82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290950" y="1011375"/>
            <a:ext cx="11925900" cy="572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L'attribution des tâches sera mise en œuvre sur deux phases: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 l'étape d'identification du projet(Equipe MOA):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      -Chef de projet utilisateur: </a:t>
            </a:r>
            <a:r>
              <a:rPr lang="en-US" dirty="0"/>
              <a:t>Es-</a:t>
            </a:r>
            <a:r>
              <a:rPr lang="en-US" dirty="0" err="1"/>
              <a:t>sahri</a:t>
            </a:r>
            <a:r>
              <a:rPr lang="en-US" dirty="0"/>
              <a:t> </a:t>
            </a:r>
            <a:r>
              <a:rPr lang="en-US"/>
              <a:t>Rajaa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      -Extraire les besoins de la cible : </a:t>
            </a:r>
            <a:r>
              <a:rPr lang="fr-FR" dirty="0" err="1"/>
              <a:t>salahEddine</a:t>
            </a:r>
            <a:r>
              <a:rPr lang="fr-FR" dirty="0"/>
              <a:t> </a:t>
            </a:r>
            <a:r>
              <a:rPr lang="fr-FR" dirty="0" err="1"/>
              <a:t>Benkhanous</a:t>
            </a:r>
            <a:r>
              <a:rPr lang="fr-FR" dirty="0"/>
              <a:t> et Mohamed </a:t>
            </a:r>
            <a:r>
              <a:rPr lang="fr-FR" dirty="0" err="1"/>
              <a:t>Ennabouch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      -Analyse des besoin extraites et rédaction de cahier de charge fonctionnelle :       </a:t>
            </a:r>
            <a:r>
              <a:rPr lang="fr-FR" dirty="0" err="1"/>
              <a:t>Naila</a:t>
            </a:r>
            <a:r>
              <a:rPr lang="fr-FR" dirty="0"/>
              <a:t> </a:t>
            </a:r>
            <a:r>
              <a:rPr lang="fr-FR" dirty="0" err="1"/>
              <a:t>Hssassa</a:t>
            </a:r>
            <a:r>
              <a:rPr lang="fr-FR" dirty="0"/>
              <a:t> et Chaimae Ghazi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      -Tester et valider le produit finale :GHAZI Chaimae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 l'étape d'achèvement/réalisation(Equipe MOE):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     - Chef technique du projet: </a:t>
            </a:r>
            <a:r>
              <a:rPr lang="fr-FR" dirty="0" err="1"/>
              <a:t>Naila</a:t>
            </a:r>
            <a:r>
              <a:rPr lang="fr-FR" dirty="0"/>
              <a:t> </a:t>
            </a:r>
            <a:r>
              <a:rPr lang="fr-FR" dirty="0" err="1"/>
              <a:t>Hssassa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-Conception: toutes l’équipe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-Codage: toutes l’équipe 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-Tests unitaires: toutes l’équipe 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/>
              <a:t>-Test finale: </a:t>
            </a:r>
            <a:r>
              <a:rPr lang="fr-FR" dirty="0" err="1"/>
              <a:t>Naila</a:t>
            </a:r>
            <a:r>
              <a:rPr lang="fr-FR" dirty="0"/>
              <a:t> </a:t>
            </a:r>
            <a:r>
              <a:rPr lang="fr-FR" dirty="0" err="1"/>
              <a:t>Hssassa</a:t>
            </a:r>
            <a:endParaRPr dirty="0"/>
          </a:p>
        </p:txBody>
      </p:sp>
      <p:sp>
        <p:nvSpPr>
          <p:cNvPr id="165" name="Google Shape;165;p17"/>
          <p:cNvSpPr/>
          <p:nvPr/>
        </p:nvSpPr>
        <p:spPr>
          <a:xfrm>
            <a:off x="0" y="-25889"/>
            <a:ext cx="12216900" cy="899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149925" y="69275"/>
            <a:ext cx="9393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>
                <a:solidFill>
                  <a:srgbClr val="62BD8A"/>
                </a:solidFill>
                <a:latin typeface="Candara"/>
                <a:ea typeface="Candara"/>
                <a:cs typeface="Candara"/>
                <a:sym typeface="Candara"/>
              </a:rPr>
              <a:t>Responsabilitées de l'équipe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3153" y="832513"/>
            <a:ext cx="9436944" cy="858175"/>
          </a:xfrm>
        </p:spPr>
        <p:txBody>
          <a:bodyPr/>
          <a:lstStyle/>
          <a:p>
            <a:r>
              <a:rPr lang="fr-FR" dirty="0"/>
              <a:t>  </a:t>
            </a:r>
            <a:r>
              <a:rPr lang="fr-FR" b="1" dirty="0">
                <a:solidFill>
                  <a:srgbClr val="62BD8A"/>
                </a:solidFill>
                <a:latin typeface="Candara"/>
                <a:ea typeface="Candara"/>
                <a:cs typeface="Candara"/>
                <a:sym typeface="Candara"/>
              </a:rPr>
              <a:t>Les phases du projets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1563153" y="3163698"/>
            <a:ext cx="1290119" cy="32105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Etape1 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3115074" y="3155571"/>
            <a:ext cx="1290119" cy="3210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9B00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Etape2 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4666995" y="3163698"/>
            <a:ext cx="1290119" cy="3210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9B00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Etape3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7770837" y="3155571"/>
            <a:ext cx="1290119" cy="3210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9B00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Etape5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218916" y="3147444"/>
            <a:ext cx="1290119" cy="3210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9B00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Etape4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3097613" y="3608824"/>
            <a:ext cx="1290119" cy="1863928"/>
          </a:xfrm>
          <a:prstGeom prst="roundRect">
            <a:avLst/>
          </a:prstGeom>
          <a:noFill/>
          <a:ln w="38100">
            <a:solidFill>
              <a:srgbClr val="9B00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4666994" y="3570143"/>
            <a:ext cx="1290119" cy="1902609"/>
          </a:xfrm>
          <a:prstGeom prst="roundRect">
            <a:avLst/>
          </a:prstGeom>
          <a:noFill/>
          <a:ln w="38100">
            <a:solidFill>
              <a:srgbClr val="9B00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7770836" y="3562016"/>
            <a:ext cx="1290119" cy="1910736"/>
          </a:xfrm>
          <a:prstGeom prst="roundRect">
            <a:avLst/>
          </a:prstGeom>
          <a:noFill/>
          <a:ln w="38100">
            <a:solidFill>
              <a:srgbClr val="9B00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218915" y="3553889"/>
            <a:ext cx="1290119" cy="1918863"/>
          </a:xfrm>
          <a:prstGeom prst="roundRect">
            <a:avLst/>
          </a:prstGeom>
          <a:noFill/>
          <a:ln w="38100">
            <a:solidFill>
              <a:srgbClr val="9B008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564740" y="3570143"/>
            <a:ext cx="1290119" cy="1902609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6" name="Flèche droite 35"/>
          <p:cNvSpPr/>
          <p:nvPr/>
        </p:nvSpPr>
        <p:spPr>
          <a:xfrm>
            <a:off x="840687" y="2420548"/>
            <a:ext cx="9029088" cy="781050"/>
          </a:xfrm>
          <a:prstGeom prst="rightArrow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1078510" y="2709174"/>
            <a:ext cx="969285" cy="219285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Démarrage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8304065" y="2701430"/>
            <a:ext cx="969285" cy="219285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Clôture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63153" y="3860463"/>
            <a:ext cx="1239819" cy="12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142"/>
              </a:lnSpc>
              <a:buSzPts val="1400"/>
            </a:pPr>
            <a:r>
              <a:rPr lang="fr-FR" dirty="0"/>
              <a:t>Etude des besoins puis</a:t>
            </a:r>
          </a:p>
          <a:p>
            <a:pPr lvl="0">
              <a:lnSpc>
                <a:spcPct val="107142"/>
              </a:lnSpc>
              <a:buSzPts val="1400"/>
            </a:pPr>
            <a:r>
              <a:rPr lang="fr-FR" dirty="0"/>
              <a:t>élaboration du cahier de charge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4121" y="4236641"/>
            <a:ext cx="1231847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142"/>
              </a:lnSpc>
              <a:spcBef>
                <a:spcPts val="420"/>
              </a:spcBef>
              <a:buSzPts val="1400"/>
            </a:pPr>
            <a:r>
              <a:rPr lang="fr-FR" dirty="0"/>
              <a:t>Cadrage du projet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3349" y="4106823"/>
            <a:ext cx="12037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490"/>
              </a:spcBef>
              <a:buSzPts val="1400"/>
            </a:pPr>
            <a:r>
              <a:rPr lang="fr-FR" dirty="0"/>
              <a:t>Conception détaillée du cahier de charge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36375" y="3562015"/>
            <a:ext cx="1319284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142"/>
              </a:lnSpc>
              <a:buSzPts val="1400"/>
            </a:pPr>
            <a:r>
              <a:rPr lang="fr-FR" dirty="0"/>
              <a:t>Répartition puis réalisation des taches de code et parallèlement faire des tests unitaires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7814851" y="3591272"/>
            <a:ext cx="1246103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142"/>
              </a:lnSpc>
              <a:buSzPts val="1400"/>
            </a:pPr>
            <a:r>
              <a:rPr lang="fr-FR" dirty="0"/>
              <a:t>Assemblage des parties du code, test de la plateforme et finalement la validation du projet   </a:t>
            </a:r>
          </a:p>
        </p:txBody>
      </p:sp>
    </p:spTree>
    <p:extLst>
      <p:ext uri="{BB962C8B-B14F-4D97-AF65-F5344CB8AC3E}">
        <p14:creationId xmlns:p14="http://schemas.microsoft.com/office/powerpoint/2010/main" val="20291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015"/>
              </p:ext>
            </p:extLst>
          </p:nvPr>
        </p:nvGraphicFramePr>
        <p:xfrm>
          <a:off x="518611" y="914399"/>
          <a:ext cx="11109278" cy="58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5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5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28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94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Décembre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Janvier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Février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19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Week</a:t>
                      </a:r>
                      <a:r>
                        <a:rPr lang="fr-FR" sz="1100" dirty="0"/>
                        <a:t>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Week</a:t>
                      </a:r>
                      <a:r>
                        <a:rPr lang="fr-FR" sz="1100" dirty="0"/>
                        <a:t> 2 </a:t>
                      </a:r>
                    </a:p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Week</a:t>
                      </a:r>
                      <a:r>
                        <a:rPr lang="fr-FR" sz="1100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Week</a:t>
                      </a:r>
                      <a:r>
                        <a:rPr lang="fr-FR" sz="1100" dirty="0"/>
                        <a:t> 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Week</a:t>
                      </a:r>
                      <a:r>
                        <a:rPr lang="fr-FR" sz="1100" dirty="0"/>
                        <a:t>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Week</a:t>
                      </a:r>
                      <a:r>
                        <a:rPr lang="fr-FR" sz="1100" dirty="0"/>
                        <a:t> 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Week</a:t>
                      </a:r>
                      <a:r>
                        <a:rPr lang="fr-FR" sz="1100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Week</a:t>
                      </a:r>
                      <a:r>
                        <a:rPr lang="fr-FR" sz="1100" dirty="0"/>
                        <a:t> 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Week</a:t>
                      </a:r>
                      <a:r>
                        <a:rPr lang="fr-FR" sz="1100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7"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Définition des objectives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Cahier de charge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Conception du</a:t>
                      </a:r>
                      <a:r>
                        <a:rPr lang="fr-FR" baseline="0" dirty="0"/>
                        <a:t> BD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Choix</a:t>
                      </a:r>
                      <a:r>
                        <a:rPr lang="fr-FR" baseline="0" dirty="0"/>
                        <a:t> du </a:t>
                      </a:r>
                      <a:r>
                        <a:rPr lang="fr-FR" dirty="0" err="1"/>
                        <a:t>template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Validation du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Implémentation de BD &amp; tables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Authentification/</a:t>
                      </a:r>
                      <a:r>
                        <a:rPr lang="fr-FR" baseline="0" dirty="0"/>
                        <a:t> </a:t>
                      </a:r>
                      <a:r>
                        <a:rPr lang="fr-FR" dirty="0"/>
                        <a:t>espace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Admin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Page d'accueil (</a:t>
                      </a:r>
                      <a:r>
                        <a:rPr lang="fr-FR" dirty="0" err="1"/>
                        <a:t>BackEnd</a:t>
                      </a:r>
                      <a:r>
                        <a:rPr lang="fr-FR" baseline="0" dirty="0"/>
                        <a:t> &amp; </a:t>
                      </a:r>
                      <a:r>
                        <a:rPr lang="fr-FR" baseline="0" dirty="0" err="1"/>
                        <a:t>FrontEnd</a:t>
                      </a:r>
                      <a:r>
                        <a:rPr lang="fr-FR" baseline="0" dirty="0"/>
                        <a:t>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Page des question (</a:t>
                      </a:r>
                      <a:r>
                        <a:rPr lang="fr-FR" dirty="0" err="1"/>
                        <a:t>BackEnd</a:t>
                      </a:r>
                      <a:r>
                        <a:rPr lang="fr-FR" dirty="0"/>
                        <a:t> &amp;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FrontEnd</a:t>
                      </a:r>
                      <a:r>
                        <a:rPr lang="fr-FR" baseline="0" dirty="0"/>
                        <a:t>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Gestion des Question (</a:t>
                      </a:r>
                      <a:r>
                        <a:rPr lang="fr-FR" dirty="0" err="1"/>
                        <a:t>Modifier,supprimer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Page</a:t>
                      </a:r>
                      <a:r>
                        <a:rPr lang="fr-FR" baseline="0" dirty="0"/>
                        <a:t> de Profile &amp; </a:t>
                      </a:r>
                      <a:r>
                        <a:rPr lang="fr-FR" baseline="0" dirty="0" err="1"/>
                        <a:t>Reponse</a:t>
                      </a:r>
                      <a:r>
                        <a:rPr lang="fr-FR" baseline="0" dirty="0"/>
                        <a:t> (</a:t>
                      </a:r>
                      <a:r>
                        <a:rPr lang="fr-FR" baseline="0" dirty="0" err="1"/>
                        <a:t>FrontEnd</a:t>
                      </a:r>
                      <a:r>
                        <a:rPr lang="fr-FR" baseline="0" dirty="0"/>
                        <a:t>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Page</a:t>
                      </a:r>
                      <a:r>
                        <a:rPr lang="fr-FR" baseline="0" dirty="0"/>
                        <a:t> de Profile &amp; </a:t>
                      </a:r>
                      <a:r>
                        <a:rPr lang="fr-FR" baseline="0" dirty="0" err="1"/>
                        <a:t>Reponse</a:t>
                      </a:r>
                      <a:r>
                        <a:rPr lang="fr-FR" baseline="0" dirty="0"/>
                        <a:t> (</a:t>
                      </a:r>
                      <a:r>
                        <a:rPr lang="fr-FR" baseline="0" dirty="0" err="1"/>
                        <a:t>BackEnd</a:t>
                      </a:r>
                      <a:r>
                        <a:rPr lang="fr-FR" baseline="0" dirty="0"/>
                        <a:t>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Gestion</a:t>
                      </a:r>
                      <a:r>
                        <a:rPr lang="fr-FR" baseline="0" dirty="0"/>
                        <a:t> des Postes (Front)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Gestion des Postes (</a:t>
                      </a:r>
                      <a:r>
                        <a:rPr lang="fr-FR" dirty="0" err="1"/>
                        <a:t>BackEnd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/>
                        <a:t>Test &amp;&amp; Correction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662">
                <a:tc>
                  <a:txBody>
                    <a:bodyPr/>
                    <a:lstStyle/>
                    <a:p>
                      <a:r>
                        <a:rPr lang="fr-FR" dirty="0" err="1"/>
                        <a:t>Redaction</a:t>
                      </a:r>
                      <a:r>
                        <a:rPr lang="fr-FR" baseline="0" dirty="0"/>
                        <a:t> du Rapport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19116" y="0"/>
            <a:ext cx="9921923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3200" u="dash" dirty="0">
                <a:solidFill>
                  <a:schemeClr val="tx1"/>
                </a:solidFill>
              </a:rPr>
              <a:t>Diagramme de GANT</a:t>
            </a:r>
            <a:endParaRPr lang="fr-FR" sz="3200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68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u="dash" dirty="0"/>
              <a:t>         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0515600" cy="4368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3767" y="365125"/>
            <a:ext cx="595042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200" dirty="0">
                <a:solidFill>
                  <a:schemeClr val="accent6"/>
                </a:solidFill>
              </a:rPr>
              <a:t>             Méthode de travail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6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64275"/>
            <a:ext cx="6545239" cy="163773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/>
              <a:t>                           </a:t>
            </a:r>
            <a:r>
              <a:rPr lang="fr-FR" dirty="0">
                <a:solidFill>
                  <a:schemeClr val="accent6"/>
                </a:solidFill>
              </a:rPr>
              <a:t>Outils de travail</a:t>
            </a:r>
            <a:br>
              <a:rPr lang="fr-FR" dirty="0"/>
            </a:br>
            <a:endParaRPr lang="fr-FR" dirty="0"/>
          </a:p>
        </p:txBody>
      </p:sp>
      <p:pic>
        <p:nvPicPr>
          <p:cNvPr id="1026" name="Picture 2" descr="Whatsapp Group - Home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8" y="21047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Meet gratuit : le guide complet en français 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744" y="2104775"/>
            <a:ext cx="359577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: Where the world builds software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451" y="2104775"/>
            <a:ext cx="3927396" cy="246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86530" y="1591986"/>
            <a:ext cx="7852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dotDotDash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600" b="1" u="dotDotDash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546432" y="1622763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dotDotDash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</a:t>
            </a:r>
            <a:r>
              <a:rPr lang="fr-FR" b="1" u="dotDotDash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r>
              <a:rPr lang="fr-FR" u="dotDotDash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056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516</Words>
  <Application>Microsoft Office PowerPoint</Application>
  <PresentationFormat>Grand écran</PresentationFormat>
  <Paragraphs>81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Candara</vt:lpstr>
      <vt:lpstr>Arial</vt:lpstr>
      <vt:lpstr>Thème Office</vt:lpstr>
      <vt:lpstr>Présentation PowerPoint</vt:lpstr>
      <vt:lpstr>Présentation du projet : Contexte</vt:lpstr>
      <vt:lpstr>Présentation du projet : Objectifs &amp; KPIs </vt:lpstr>
      <vt:lpstr>L’équipe </vt:lpstr>
      <vt:lpstr>Présentation PowerPoint</vt:lpstr>
      <vt:lpstr>  Les phases du projets</vt:lpstr>
      <vt:lpstr>Présentation PowerPoint</vt:lpstr>
      <vt:lpstr>          </vt:lpstr>
      <vt:lpstr>                           Outils de travail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chaimae chaimae</cp:lastModifiedBy>
  <cp:revision>31</cp:revision>
  <dcterms:modified xsi:type="dcterms:W3CDTF">2022-02-25T05:16:46Z</dcterms:modified>
</cp:coreProperties>
</file>