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7" r:id="rId2"/>
    <p:sldId id="268" r:id="rId3"/>
    <p:sldId id="280" r:id="rId4"/>
    <p:sldId id="260" r:id="rId5"/>
    <p:sldId id="273" r:id="rId6"/>
    <p:sldId id="272" r:id="rId7"/>
    <p:sldId id="274" r:id="rId8"/>
    <p:sldId id="262" r:id="rId9"/>
    <p:sldId id="275" r:id="rId10"/>
    <p:sldId id="259" r:id="rId11"/>
    <p:sldId id="263" r:id="rId12"/>
    <p:sldId id="277" r:id="rId13"/>
    <p:sldId id="279" r:id="rId14"/>
    <p:sldId id="264" r:id="rId15"/>
    <p:sldId id="265" r:id="rId16"/>
    <p:sldId id="267" r:id="rId17"/>
    <p:sldId id="26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80125-8906-4F90-B3DD-807732A0510B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D1BA-A674-4EB0-A3C2-7ABCD6B78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6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violli77/random-forest-in-python/notebook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hlinkClick r:id="rId3"/>
              </a:rPr>
              <a:t>Random</a:t>
            </a:r>
            <a:r>
              <a:rPr lang="fr-FR" dirty="0">
                <a:hlinkClick r:id="rId3"/>
              </a:rPr>
              <a:t> Forest in Python | </a:t>
            </a:r>
            <a:r>
              <a:rPr lang="fr-FR" dirty="0" err="1">
                <a:hlinkClick r:id="rId3"/>
              </a:rPr>
              <a:t>Kaggle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D1BA-A674-4EB0-A3C2-7ABCD6B78B5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4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D1BA-A674-4EB0-A3C2-7ABCD6B78B5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77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711C5-34F2-4447-A2C6-CA874CFE4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80C900-A410-44CE-944C-43BD2A32E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F4B26-042C-443B-8A86-70A8319D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A373-F50D-4ED0-AE68-AE815E123FDE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C39C9-2F03-4E50-8929-90C8C02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0EA1AF-0D11-4610-838A-55692442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B597-C26A-4C9C-B50A-A6EB2B1E9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93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69996-1DEF-438D-A282-5606D3F6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B8DD29-82DB-40FB-A794-1ED372697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D760C-4367-4191-8457-231AE3C2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A373-F50D-4ED0-AE68-AE815E123FDE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E509F-36FD-4B3B-824D-21E8A583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B5F06C-FFD8-42C0-BB3C-972EBAAA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B597-C26A-4C9C-B50A-A6EB2B1E9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51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3E3653-1575-4CF8-BF07-8B5E3DC12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E744EA-D258-43DC-94EB-0ACDE96F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789F8E-576F-43AD-880E-C72806E4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A373-F50D-4ED0-AE68-AE815E123FDE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CCC799-4639-4836-93E7-C1081950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3F5DCB-AAA3-451E-A123-71A56B89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B597-C26A-4C9C-B50A-A6EB2B1E9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40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89E69-3249-49F7-88AF-3F025B8E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43D05-3723-435F-A852-D0C391F4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5DEF80-F6AF-4E6B-82A9-2B3A1536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A373-F50D-4ED0-AE68-AE815E123FDE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2B01D-CE75-4206-93F1-27997B87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1288E4-56EC-483A-9717-D85E6F05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B597-C26A-4C9C-B50A-A6EB2B1E9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4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8D37A-54C3-431E-AF5A-0909DE87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A32C78-C011-43AD-B6EF-F332B48F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86AF0-2204-4042-9A18-DB26768B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A373-F50D-4ED0-AE68-AE815E123FDE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8C0EB2-05D9-4670-9BD3-90D7E3AD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F0561-9574-4FE8-A98A-73504DC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B597-C26A-4C9C-B50A-A6EB2B1E9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38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2DEFF-3BFB-4A0A-8474-F6049047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B9764-5E1C-43D8-ABED-760007D60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253F0B-E7F8-4DAF-8FDD-62EE424AE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64AF11-E098-4563-853D-3273AFA4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A373-F50D-4ED0-AE68-AE815E123FDE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5A5874-62E6-4344-9CF7-BD41AFA2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7A364-63D1-4894-A1F4-15620022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B597-C26A-4C9C-B50A-A6EB2B1E9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07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AE6C9-F649-4CAD-A499-15ED7464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BD386F-0011-4F6D-B916-B113870BB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34670A-D394-40CF-BD92-737F9DEF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4B6FF2-A9C1-4DEC-900D-EC2EFE4A1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30E9B3-83E7-4899-84CC-5F13DFD27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8471B4-D6CF-45DA-A12C-DE1248E3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A373-F50D-4ED0-AE68-AE815E123FDE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EEBE41-040A-4016-B17A-83D03410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38B914-7038-48A3-B825-754E458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B597-C26A-4C9C-B50A-A6EB2B1E9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6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BFA6B-EEF2-4C0E-90D1-A118631C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7372CF-5750-4E57-92CD-338C484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A373-F50D-4ED0-AE68-AE815E123FDE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49E6EC-5D4B-4FB2-9B8A-AA3922D7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7AEF4E-4DDB-46CE-9A29-09AEAB46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B597-C26A-4C9C-B50A-A6EB2B1E9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52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D3D27B-7621-4486-A4E4-224C00BA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A373-F50D-4ED0-AE68-AE815E123FDE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7AAD52-4BCE-49C7-93E0-16E9A7EB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5A0A6-D053-41AD-A51E-948B02C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B597-C26A-4C9C-B50A-A6EB2B1E9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80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667D8-6828-46C6-9EC3-06FA44E7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CD029-1304-4EC4-9F59-08B19F5F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7B7EAD-654D-4C77-8744-082376C0E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476B12-1753-41DC-BF82-058AA71A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A373-F50D-4ED0-AE68-AE815E123FDE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180EEF-B8F6-4409-A142-47653B33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5B362E-B5DD-4ACC-9971-6CDAC985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B597-C26A-4C9C-B50A-A6EB2B1E9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94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C5EA0-D830-4DC3-92E8-537D11A5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6C29BC-932E-44F1-80D9-A68DCE9A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D1985E-76C3-47BF-A7F0-9AE2D88EA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06283F-1C85-4509-8C75-2D42E8B8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A373-F50D-4ED0-AE68-AE815E123FDE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AE007D-6160-4BA8-894E-2B6D4A92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95FFEE-39AE-495F-877A-6206EB61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B597-C26A-4C9C-B50A-A6EB2B1E9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58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8BD2A6-8452-4028-AEB8-73320701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619FF1-E6E9-4EC2-9EFF-7C02BCDE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C2750-B20C-4988-8C72-5CC87D898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A373-F50D-4ED0-AE68-AE815E123FDE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595CC0-D4FA-4966-A211-445DEA5E4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762755-994B-4ABA-9119-F9575B621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B597-C26A-4C9C-B50A-A6EB2B1E9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0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43B950-BEF3-4E03-ADD9-51DA51122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fr-FR" sz="9600" dirty="0"/>
              <a:t>Projet de machine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4EB200-CE2F-4032-AD4D-87933801D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6172"/>
            <a:ext cx="9144000" cy="651910"/>
          </a:xfrm>
        </p:spPr>
        <p:txBody>
          <a:bodyPr anchor="ctr">
            <a:noAutofit/>
          </a:bodyPr>
          <a:lstStyle/>
          <a:p>
            <a:r>
              <a:rPr lang="fr-FR" sz="2800" dirty="0"/>
              <a:t>Réalisé par: ESSALAMA CHAIMAE</a:t>
            </a:r>
          </a:p>
          <a:p>
            <a:r>
              <a:rPr lang="fr-FR" sz="2800" dirty="0"/>
              <a:t>Encadré par: ABDELHAK MAHMOUDI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14C9813B-45AD-4ACC-AEF8-93DB9FBA0466}"/>
              </a:ext>
            </a:extLst>
          </p:cNvPr>
          <p:cNvSpPr txBox="1"/>
          <p:nvPr/>
        </p:nvSpPr>
        <p:spPr>
          <a:xfrm>
            <a:off x="10434535" y="5847063"/>
            <a:ext cx="155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30/11/2021</a:t>
            </a:r>
          </a:p>
        </p:txBody>
      </p:sp>
    </p:spTree>
    <p:extLst>
      <p:ext uri="{BB962C8B-B14F-4D97-AF65-F5344CB8AC3E}">
        <p14:creationId xmlns:p14="http://schemas.microsoft.com/office/powerpoint/2010/main" val="383936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55A72F-4F3C-4D07-A368-E1C031F0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84" y="1423910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DBSCAN Algorithm</a:t>
            </a:r>
          </a:p>
        </p:txBody>
      </p:sp>
    </p:spTree>
    <p:extLst>
      <p:ext uri="{BB962C8B-B14F-4D97-AF65-F5344CB8AC3E}">
        <p14:creationId xmlns:p14="http://schemas.microsoft.com/office/powerpoint/2010/main" val="172607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F2FCD-A925-4FD1-A181-19C70DB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4757D-F422-46A0-A177-C3F1FBFE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731888"/>
            <a:ext cx="6396139" cy="3124658"/>
          </a:xfrm>
        </p:spPr>
        <p:txBody>
          <a:bodyPr anchor="ctr">
            <a:normAutofit/>
          </a:bodyPr>
          <a:lstStyle/>
          <a:p>
            <a:r>
              <a:rPr lang="fr-FR" sz="2400" dirty="0"/>
              <a:t>Le DBSCAN (</a:t>
            </a:r>
            <a:r>
              <a:rPr lang="fr-FR" sz="2400" dirty="0" err="1"/>
              <a:t>density-based</a:t>
            </a:r>
            <a:r>
              <a:rPr lang="fr-FR" sz="2400" dirty="0"/>
              <a:t> spatial clustering of applications </a:t>
            </a:r>
            <a:r>
              <a:rPr lang="fr-FR" sz="2400" dirty="0" err="1"/>
              <a:t>with</a:t>
            </a:r>
            <a:r>
              <a:rPr lang="fr-FR" sz="2400" dirty="0"/>
              <a:t> noise) est un algorithme non supervisé de partitionnement de données proposé en 1996 par Martin Ester, </a:t>
            </a:r>
            <a:r>
              <a:rPr lang="fr-FR" sz="2400" dirty="0" err="1"/>
              <a:t>Hans-Peter</a:t>
            </a:r>
            <a:r>
              <a:rPr lang="fr-FR" sz="2400" dirty="0"/>
              <a:t> Kriegel, Jörg Sander et </a:t>
            </a:r>
            <a:r>
              <a:rPr lang="fr-FR" sz="2400" dirty="0" err="1"/>
              <a:t>Xiaowei</a:t>
            </a:r>
            <a:r>
              <a:rPr lang="fr-FR" sz="2400" dirty="0"/>
              <a:t> Xu1. Il s'agit d'un algorithme fondé sur la densité dans la mesure qui s’appuie sur la densité estimée des clusters pour effectuer le partitionnement.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59438A06-22E4-4E63-A6F7-39E45CFD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18" y="2341821"/>
            <a:ext cx="49149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0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F2FCD-A925-4FD1-A181-19C70DB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4757D-F422-46A0-A177-C3F1FBFE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704014"/>
            <a:ext cx="9941319" cy="3124658"/>
          </a:xfrm>
        </p:spPr>
        <p:txBody>
          <a:bodyPr anchor="ctr">
            <a:normAutofit/>
          </a:bodyPr>
          <a:lstStyle/>
          <a:p>
            <a:r>
              <a:rPr lang="fr-FR" sz="2400" dirty="0"/>
              <a:t>Le concept principal de l’algorithme DBSCAN est de localiser les régions de haute densité qui sont séparées les unes des autres par des régions de faible densité</a:t>
            </a:r>
          </a:p>
          <a:p>
            <a:r>
              <a:rPr lang="fr-FR" sz="2400" dirty="0"/>
              <a:t>Pour mesurer la densité d’une région on a 2étapes:</a:t>
            </a:r>
          </a:p>
          <a:p>
            <a:pPr marL="0" indent="0">
              <a:buNone/>
            </a:pPr>
            <a:r>
              <a:rPr lang="fr-FR" sz="2400" dirty="0"/>
              <a:t>-Densité en un point P : Nombre de points dans un cercle de rayon </a:t>
            </a:r>
            <a:r>
              <a:rPr lang="fr-FR" sz="2400" dirty="0" err="1"/>
              <a:t>Eps</a:t>
            </a:r>
            <a:r>
              <a:rPr lang="fr-FR" sz="2400" dirty="0"/>
              <a:t> (ε) à partir du </a:t>
            </a:r>
            <a:r>
              <a:rPr lang="fr-FR" sz="2400" dirty="0" err="1"/>
              <a:t>pointP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r>
              <a:rPr lang="fr-FR" sz="2400" dirty="0"/>
              <a:t>-Région dense : Pour chaque point de l’amas, le cercle de rayon ε contient au moins un nombre minimum de points (</a:t>
            </a:r>
            <a:r>
              <a:rPr lang="fr-FR" sz="2400" dirty="0" err="1"/>
              <a:t>MinPts</a:t>
            </a:r>
            <a:r>
              <a:rPr lang="fr-FR" sz="2400" dirty="0"/>
              <a:t>).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5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F2FCD-A925-4FD1-A181-19C70DB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4757D-F422-46A0-A177-C3F1FBFE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704014"/>
            <a:ext cx="9941319" cy="3124658"/>
          </a:xfrm>
        </p:spPr>
        <p:txBody>
          <a:bodyPr anchor="ctr">
            <a:normAutofit/>
          </a:bodyPr>
          <a:lstStyle/>
          <a:p>
            <a:r>
              <a:rPr lang="fr-FR" sz="2400" dirty="0"/>
              <a:t>Le voisinage d’Epsilon d’un point P dans la base de données D est défini comme suit: N (p) = {q ∈ D | </a:t>
            </a:r>
            <a:r>
              <a:rPr lang="fr-FR" sz="2400" dirty="0" err="1"/>
              <a:t>dist</a:t>
            </a:r>
            <a:r>
              <a:rPr lang="fr-FR" sz="2400" dirty="0"/>
              <a:t>(p, q) ≤ ε}.... (1)</a:t>
            </a:r>
          </a:p>
          <a:p>
            <a:r>
              <a:rPr lang="fr-FR" sz="2400" dirty="0"/>
              <a:t>Dans le DBSCAN on utilise généralement la distance euclidienne, soient p = (p1,….,</a:t>
            </a:r>
            <a:r>
              <a:rPr lang="fr-FR" sz="2400" dirty="0" err="1"/>
              <a:t>pn</a:t>
            </a:r>
            <a:r>
              <a:rPr lang="fr-FR" sz="2400" dirty="0"/>
              <a:t>) et q = (q1,….,</a:t>
            </a:r>
            <a:r>
              <a:rPr lang="fr-FR" sz="2400" dirty="0" err="1"/>
              <a:t>qn</a:t>
            </a:r>
            <a:r>
              <a:rPr lang="fr-FR" sz="2400" dirty="0"/>
              <a:t>) :</a:t>
            </a:r>
          </a:p>
          <a:p>
            <a:endParaRPr lang="fr-F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BA0C5A00-72F0-40A8-87F4-1CB736C96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66"/>
          <a:stretch/>
        </p:blipFill>
        <p:spPr>
          <a:xfrm>
            <a:off x="1841156" y="4801977"/>
            <a:ext cx="8505331" cy="10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1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F2FCD-A925-4FD1-A181-19C70DB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Structure des 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4757D-F422-46A0-A177-C3F1FBFE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62" y="2560323"/>
            <a:ext cx="9941319" cy="3924984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fr-FR" sz="2400" dirty="0"/>
              <a:t>Les points du jeu de données sont séparés en 3 types : </a:t>
            </a:r>
          </a:p>
          <a:p>
            <a:r>
              <a:rPr lang="fr-FR" sz="2400" b="1" dirty="0"/>
              <a:t>Les points centraux</a:t>
            </a:r>
            <a:r>
              <a:rPr lang="fr-FR" sz="2400" dirty="0"/>
              <a:t>: Un point du jeu de données est dit central si son voisinage est dense, N (p)|≥ </a:t>
            </a:r>
            <a:r>
              <a:rPr lang="fr-FR" sz="2400" dirty="0" err="1"/>
              <a:t>MinPts</a:t>
            </a:r>
            <a:r>
              <a:rPr lang="fr-FR" sz="2400" dirty="0"/>
              <a:t>, se trouvent généralement à l’intérieur d’un cluster</a:t>
            </a:r>
          </a:p>
          <a:p>
            <a:r>
              <a:rPr lang="fr-FR" sz="2400" b="1" dirty="0"/>
              <a:t>Les points frontières</a:t>
            </a:r>
            <a:r>
              <a:rPr lang="fr-FR" sz="2400" dirty="0"/>
              <a:t>: Un point du jeu de données est dit frontière si :Ce n'est pas un point central et Il appartient au voisinage d'un point central</a:t>
            </a:r>
          </a:p>
          <a:p>
            <a:pPr marL="0" indent="0">
              <a:buNone/>
            </a:pPr>
            <a:r>
              <a:rPr lang="fr-FR" sz="2400" dirty="0"/>
              <a:t>Ces points viennent s'agréger autour des composantes connexes pour former des groupes. </a:t>
            </a:r>
          </a:p>
          <a:p>
            <a:r>
              <a:rPr lang="fr-FR" sz="2400" b="1" dirty="0"/>
              <a:t>Les points aberrants</a:t>
            </a:r>
            <a:r>
              <a:rPr lang="fr-FR" sz="2400" dirty="0"/>
              <a:t>: Un point du jeu de données est dit aberrant si Ce n'est pas un point central,  et Ce n'est pas un point frontière</a:t>
            </a:r>
          </a:p>
          <a:p>
            <a:pPr marL="0" indent="0">
              <a:buNone/>
            </a:pPr>
            <a:r>
              <a:rPr lang="fr-FR" sz="2400" dirty="0"/>
              <a:t>Ces points sont donc tous les autres points du jeu de données.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15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F2FCD-A925-4FD1-A181-19C70DB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le concept de points de densité accessibles et connectés à la densité.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4757D-F422-46A0-A177-C3F1FBFE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2907675"/>
            <a:ext cx="11312618" cy="3336365"/>
          </a:xfrm>
        </p:spPr>
        <p:txBody>
          <a:bodyPr anchor="ctr">
            <a:normAutofit lnSpcReduction="10000"/>
          </a:bodyPr>
          <a:lstStyle/>
          <a:p>
            <a:r>
              <a:rPr lang="fr-FR" sz="2400" b="1" dirty="0"/>
              <a:t>Directement joignable à la densité</a:t>
            </a:r>
            <a:r>
              <a:rPr lang="fr-FR" sz="2400" dirty="0"/>
              <a:t>: Le point de données a est directement accessible à partir d’un point b si: -| N (b)|≥ </a:t>
            </a:r>
            <a:r>
              <a:rPr lang="fr-FR" sz="2400" dirty="0" err="1"/>
              <a:t>MinPts</a:t>
            </a:r>
            <a:r>
              <a:rPr lang="fr-FR" sz="2400" dirty="0"/>
              <a:t>; c’est-à-dire .</a:t>
            </a:r>
            <a:r>
              <a:rPr lang="fr-FR" sz="2400" dirty="0" err="1"/>
              <a:t>b’est</a:t>
            </a:r>
            <a:r>
              <a:rPr lang="fr-FR" sz="2400" dirty="0"/>
              <a:t> un point central.</a:t>
            </a:r>
          </a:p>
          <a:p>
            <a:pPr marL="0" indent="0">
              <a:buNone/>
            </a:pPr>
            <a:r>
              <a:rPr lang="fr-FR" sz="2400" dirty="0"/>
              <a:t>                                          -a ∈ N(b), c’est-à-dire a est dans le voisinage epsilon de b.</a:t>
            </a:r>
          </a:p>
          <a:p>
            <a:r>
              <a:rPr lang="fr-FR" sz="2400" b="1" dirty="0"/>
              <a:t>Densité atteignable </a:t>
            </a:r>
            <a:r>
              <a:rPr lang="fr-FR" sz="2400" dirty="0"/>
              <a:t>: Le point a est la densité atteignable à partir d’un point b par rapport à ε et </a:t>
            </a:r>
            <a:r>
              <a:rPr lang="fr-FR" sz="2400" dirty="0" err="1"/>
              <a:t>MinPts</a:t>
            </a:r>
            <a:r>
              <a:rPr lang="fr-FR" sz="2400" dirty="0"/>
              <a:t>, si:</a:t>
            </a:r>
          </a:p>
          <a:p>
            <a:endParaRPr lang="fr-FR" sz="2400" dirty="0"/>
          </a:p>
          <a:p>
            <a:r>
              <a:rPr lang="fr-FR" sz="2400" b="1" dirty="0"/>
              <a:t>Densité connectée</a:t>
            </a:r>
            <a:r>
              <a:rPr lang="fr-FR" sz="2400" dirty="0"/>
              <a:t>: Un point a est une densité reliée à un point b par rapport à ε et </a:t>
            </a:r>
            <a:r>
              <a:rPr lang="fr-FR" sz="2400" dirty="0" err="1"/>
              <a:t>MinPts</a:t>
            </a:r>
            <a:r>
              <a:rPr lang="fr-FR" sz="2400" dirty="0"/>
              <a:t>, s’il existe un point c tel que, a et b sont tous deux des densités atteignables de c w.r.t. à ε et </a:t>
            </a:r>
            <a:r>
              <a:rPr lang="fr-FR" sz="2400" dirty="0" err="1"/>
              <a:t>MinPts</a:t>
            </a:r>
            <a:r>
              <a:rPr lang="fr-FR" sz="2400" dirty="0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08B0B197-1975-4DDE-8431-75A3B952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07" y="4561457"/>
            <a:ext cx="8451330" cy="62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84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F2FCD-A925-4FD1-A181-19C70DB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l"/>
            <a:r>
              <a:rPr lang="fr-FR" sz="4800" i="0" dirty="0">
                <a:solidFill>
                  <a:srgbClr val="333333"/>
                </a:solidFill>
                <a:effectLst/>
                <a:latin typeface="Sitka Heading" panose="02000505000000020004" pitchFamily="2" charset="0"/>
              </a:rPr>
              <a:t>Étapes de l’algorithme DBSCAN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4757D-F422-46A0-A177-C3F1FBFE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3841"/>
            <a:ext cx="11153586" cy="3487780"/>
          </a:xfrm>
        </p:spPr>
        <p:txBody>
          <a:bodyPr anchor="ctr">
            <a:normAutofit fontScale="92500" lnSpcReduction="20000"/>
          </a:bodyPr>
          <a:lstStyle/>
          <a:p>
            <a:r>
              <a:rPr lang="fr-FR" sz="2400" dirty="0"/>
              <a:t>L’algorithme commence par un point arbitraire qui n’a pas été visité et ses informations de voisinage sont récupérées à partir du paramètre ε.</a:t>
            </a:r>
          </a:p>
          <a:p>
            <a:r>
              <a:rPr lang="fr-FR" sz="2400" dirty="0"/>
              <a:t>Si ce point contient des </a:t>
            </a:r>
            <a:r>
              <a:rPr lang="fr-FR" sz="2400" dirty="0" err="1"/>
              <a:t>MinPts</a:t>
            </a:r>
            <a:r>
              <a:rPr lang="fr-FR" sz="2400" dirty="0"/>
              <a:t> dans ε voisinage, la formation du cluster commence. Sinon, le point est étiqueté comme bruit. Ce point peut être trouvé plus tard dans le voisinage ε d’un point différent et, ainsi, peut être fait une partie du cluster. </a:t>
            </a:r>
          </a:p>
          <a:p>
            <a:r>
              <a:rPr lang="fr-FR" sz="2400" dirty="0"/>
              <a:t>Si un point s’avère être un point central, les points du voisinage ε font également partie du cluster. Ainsi, tous les points trouvés dans ε quartier sont ajoutés, ainsi que leur propre ε quartier, s’ils sont également des points centraux.</a:t>
            </a:r>
          </a:p>
          <a:p>
            <a:r>
              <a:rPr lang="fr-FR" sz="2400" dirty="0"/>
              <a:t>Le processus ci-dessus se poursuit jusqu’à ce que le cluster connecté à la densité soit complètement trouvé.</a:t>
            </a:r>
          </a:p>
          <a:p>
            <a:r>
              <a:rPr lang="fr-FR" sz="2400" dirty="0"/>
              <a:t>Le processus redémarre avec un nouveau point qui peut faire partie d’un nouveau cluster ou être étiqueté comme bruit.</a:t>
            </a:r>
          </a:p>
          <a:p>
            <a:pPr marL="0" indent="0">
              <a:buNone/>
            </a:pPr>
            <a:endParaRPr lang="fr-F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9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F2FCD-A925-4FD1-A181-19C70DB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Avantages et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4757D-F422-46A0-A177-C3F1FBFE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787602"/>
            <a:ext cx="9941319" cy="3124658"/>
          </a:xfrm>
        </p:spPr>
        <p:txBody>
          <a:bodyPr anchor="ctr">
            <a:normAutofit fontScale="92500" lnSpcReduction="10000"/>
          </a:bodyPr>
          <a:lstStyle/>
          <a:p>
            <a:r>
              <a:rPr lang="fr-FR" sz="2400" dirty="0"/>
              <a:t>L'algorithme est très simple et ne nécessite pas qu'on lui précise le nombre de clusters à trouver. </a:t>
            </a:r>
          </a:p>
          <a:p>
            <a:r>
              <a:rPr lang="fr-FR" sz="2400" dirty="0"/>
              <a:t>Il est capable de gérer les données aberrantes en les éliminant du processus de partitionnement. </a:t>
            </a:r>
          </a:p>
          <a:p>
            <a:r>
              <a:rPr lang="fr-FR" sz="2400" dirty="0"/>
              <a:t>Les clusters n'ont pas pour obligation d'être linéairement séparables (tout comme pour l'algorithme des k-moyennes par exemple). </a:t>
            </a:r>
          </a:p>
          <a:p>
            <a:r>
              <a:rPr lang="fr-FR" sz="2400" dirty="0"/>
              <a:t>il n'est pas capable de gérer des clusters de densités différentes.</a:t>
            </a:r>
          </a:p>
          <a:p>
            <a:r>
              <a:rPr lang="fr-FR" sz="2400" dirty="0"/>
              <a:t>Il n’est pas performant avec des données de très haute dimension car le seuil de distance ε devient difficile à estimer.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2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55A72F-4F3C-4D07-A368-E1C031F0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21" y="1656193"/>
            <a:ext cx="9231410" cy="35420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Plan: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Algorithm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Dbscan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Algorithm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513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55A72F-4F3C-4D07-A368-E1C031F0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95" y="1489037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Algorithm</a:t>
            </a:r>
          </a:p>
        </p:txBody>
      </p:sp>
    </p:spTree>
    <p:extLst>
      <p:ext uri="{BB962C8B-B14F-4D97-AF65-F5344CB8AC3E}">
        <p14:creationId xmlns:p14="http://schemas.microsoft.com/office/powerpoint/2010/main" val="70237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F2FCD-A925-4FD1-A181-19C70DB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4757D-F422-46A0-A177-C3F1FBFE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662188"/>
            <a:ext cx="9941319" cy="3581858"/>
          </a:xfrm>
        </p:spPr>
        <p:txBody>
          <a:bodyPr anchor="ctr">
            <a:normAutofit fontScale="92500" lnSpcReduction="10000"/>
          </a:bodyPr>
          <a:lstStyle/>
          <a:p>
            <a:r>
              <a:rPr lang="fr-FR" sz="2400" dirty="0" err="1"/>
              <a:t>Random</a:t>
            </a:r>
            <a:r>
              <a:rPr lang="fr-FR" sz="2400" dirty="0"/>
              <a:t> </a:t>
            </a:r>
            <a:r>
              <a:rPr lang="fr-FR" sz="2400" dirty="0" err="1"/>
              <a:t>forest</a:t>
            </a:r>
            <a:r>
              <a:rPr lang="fr-FR" sz="2400" dirty="0"/>
              <a:t> signifie « forêt aléatoire ». Proposé par Leo </a:t>
            </a:r>
            <a:r>
              <a:rPr lang="fr-FR" sz="2400" dirty="0" err="1"/>
              <a:t>Breiman</a:t>
            </a:r>
            <a:r>
              <a:rPr lang="fr-FR" sz="2400" dirty="0"/>
              <a:t> en 2001, c'est un algorithme qui se base sur l’assemblage d’arbres de décision. </a:t>
            </a:r>
          </a:p>
          <a:p>
            <a:r>
              <a:rPr lang="fr-FR" sz="2400" dirty="0"/>
              <a:t>Il est assez intuitif à comprendre, rapide à entraîner et il produit des résultats généralisables. </a:t>
            </a:r>
          </a:p>
          <a:p>
            <a:r>
              <a:rPr lang="fr-FR" sz="2400" dirty="0"/>
              <a:t>Il est particulièrement efficace en termes de prédictions dans le domaine du machine </a:t>
            </a:r>
            <a:r>
              <a:rPr lang="fr-FR" sz="2400" dirty="0" err="1"/>
              <a:t>learning</a:t>
            </a:r>
            <a:r>
              <a:rPr lang="fr-FR" sz="2400" dirty="0"/>
              <a:t>, du </a:t>
            </a:r>
            <a:r>
              <a:rPr lang="fr-FR" sz="2400" dirty="0" err="1"/>
              <a:t>deep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r>
              <a:rPr lang="fr-FR" sz="2400" dirty="0"/>
              <a:t> et de l'intelligence artificielle (IA).</a:t>
            </a:r>
          </a:p>
          <a:p>
            <a:r>
              <a:rPr lang="fr-FR" sz="2400" dirty="0" err="1"/>
              <a:t>Random</a:t>
            </a:r>
            <a:r>
              <a:rPr lang="fr-FR" sz="2400" dirty="0"/>
              <a:t> </a:t>
            </a:r>
            <a:r>
              <a:rPr lang="fr-FR" sz="2400" dirty="0" err="1"/>
              <a:t>forest</a:t>
            </a:r>
            <a:r>
              <a:rPr lang="fr-FR" sz="2400" dirty="0"/>
              <a:t> est un algorithme d’apprentissage automatique supervisé qui combine la sortie de plusieurs arbres de décision pour atteindre un seul résultat.</a:t>
            </a:r>
          </a:p>
          <a:p>
            <a:r>
              <a:rPr lang="fr-FR" sz="2400" dirty="0"/>
              <a:t> Sa facilité d’utilisation et sa flexibilité ont alimenté son adoption, car il gère à la fois les problèmes de classification et de régression.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6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F2FCD-A925-4FD1-A181-19C70DB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Principe de fonctionnement du </a:t>
            </a:r>
            <a:r>
              <a:rPr lang="fr-FR" sz="4800" dirty="0" err="1"/>
              <a:t>random</a:t>
            </a:r>
            <a:r>
              <a:rPr lang="fr-FR" sz="4800" dirty="0"/>
              <a:t> </a:t>
            </a:r>
            <a:r>
              <a:rPr lang="fr-FR" sz="4800" dirty="0" err="1"/>
              <a:t>forest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4757D-F422-46A0-A177-C3F1FBFE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2704014"/>
            <a:ext cx="10148147" cy="3977238"/>
          </a:xfrm>
        </p:spPr>
        <p:txBody>
          <a:bodyPr anchor="ctr">
            <a:normAutofit fontScale="92500" lnSpcReduction="10000"/>
          </a:bodyPr>
          <a:lstStyle/>
          <a:p>
            <a:r>
              <a:rPr lang="fr-FR" sz="2400" dirty="0"/>
              <a:t>Un </a:t>
            </a:r>
            <a:r>
              <a:rPr lang="fr-FR" sz="2400" dirty="0" err="1"/>
              <a:t>random</a:t>
            </a:r>
            <a:r>
              <a:rPr lang="fr-FR" sz="2400" dirty="0"/>
              <a:t> </a:t>
            </a:r>
            <a:r>
              <a:rPr lang="fr-FR" sz="2400" dirty="0" err="1"/>
              <a:t>forest</a:t>
            </a:r>
            <a:r>
              <a:rPr lang="fr-FR" sz="2400" dirty="0"/>
              <a:t> est constitué d'un ensemble d'arbres de décision indépendants. </a:t>
            </a:r>
          </a:p>
          <a:p>
            <a:r>
              <a:rPr lang="fr-FR" sz="2400" dirty="0"/>
              <a:t>Chaque arbre dispose d'une vision parcellaire du problème du fait d'un double tirage aléatoire :</a:t>
            </a:r>
          </a:p>
          <a:p>
            <a:pPr marL="0" indent="0">
              <a:buNone/>
            </a:pPr>
            <a:r>
              <a:rPr lang="fr-FR" sz="2400" dirty="0"/>
              <a:t>     -un tirage aléatoire avec remplacement sur les observations, Ce processus s'appelle le </a:t>
            </a:r>
            <a:r>
              <a:rPr lang="fr-FR" sz="2400" dirty="0" err="1"/>
              <a:t>tree</a:t>
            </a:r>
            <a:r>
              <a:rPr lang="fr-FR" sz="2400" dirty="0"/>
              <a:t> bagging,</a:t>
            </a:r>
          </a:p>
          <a:p>
            <a:pPr marL="0" indent="0">
              <a:buNone/>
            </a:pPr>
            <a:r>
              <a:rPr lang="fr-FR" sz="2400" dirty="0"/>
              <a:t>     -un tirage aléatoire sur les variables, Ce processus s'appelle le </a:t>
            </a:r>
            <a:r>
              <a:rPr lang="fr-FR" sz="2400" dirty="0" err="1"/>
              <a:t>feature</a:t>
            </a:r>
            <a:r>
              <a:rPr lang="fr-FR" sz="2400" dirty="0"/>
              <a:t> sampling.</a:t>
            </a:r>
          </a:p>
          <a:p>
            <a:r>
              <a:rPr lang="fr-FR" sz="2400" dirty="0"/>
              <a:t>A la fin, tous ces arbres de décisions indépendants sont assemblés. La prédiction faite</a:t>
            </a:r>
          </a:p>
          <a:p>
            <a:pPr marL="0" indent="0">
              <a:buNone/>
            </a:pPr>
            <a:r>
              <a:rPr lang="fr-FR" sz="2400" dirty="0"/>
              <a:t>par le </a:t>
            </a:r>
            <a:r>
              <a:rPr lang="fr-FR" sz="2400" dirty="0" err="1"/>
              <a:t>random</a:t>
            </a:r>
            <a:r>
              <a:rPr lang="fr-FR" sz="2400" dirty="0"/>
              <a:t> </a:t>
            </a:r>
            <a:r>
              <a:rPr lang="fr-FR" sz="2400" dirty="0" err="1"/>
              <a:t>forest</a:t>
            </a:r>
            <a:r>
              <a:rPr lang="fr-FR" sz="2400" dirty="0"/>
              <a:t> pour des données inconnues est alors la moyenne </a:t>
            </a:r>
          </a:p>
          <a:p>
            <a:pPr marL="0" indent="0">
              <a:buNone/>
            </a:pPr>
            <a:r>
              <a:rPr lang="fr-FR" sz="2400" dirty="0"/>
              <a:t>(ou le vote, dans le cas d'un problème de classification) de tous les arbres.</a:t>
            </a:r>
          </a:p>
          <a:p>
            <a:pPr marL="0" indent="0">
              <a:buNone/>
            </a:pPr>
            <a:r>
              <a:rPr lang="fr-FR" sz="2400" dirty="0" err="1"/>
              <a:t>Random</a:t>
            </a:r>
            <a:r>
              <a:rPr lang="fr-FR" sz="2400" dirty="0"/>
              <a:t> </a:t>
            </a:r>
            <a:r>
              <a:rPr lang="fr-FR" sz="2400" dirty="0" err="1"/>
              <a:t>forest</a:t>
            </a:r>
            <a:r>
              <a:rPr lang="fr-FR" sz="2400" dirty="0"/>
              <a:t> = </a:t>
            </a:r>
            <a:r>
              <a:rPr lang="fr-FR" sz="2400" dirty="0" err="1"/>
              <a:t>tree</a:t>
            </a:r>
            <a:r>
              <a:rPr lang="fr-FR" sz="2400" dirty="0"/>
              <a:t> bagging + </a:t>
            </a:r>
            <a:r>
              <a:rPr lang="fr-FR" sz="2400" dirty="0" err="1"/>
              <a:t>feature</a:t>
            </a:r>
            <a:r>
              <a:rPr lang="fr-FR" sz="2400" dirty="0"/>
              <a:t> sampling.</a:t>
            </a:r>
          </a:p>
          <a:p>
            <a:pPr marL="0" indent="0">
              <a:buNone/>
            </a:pPr>
            <a:endParaRPr lang="fr-F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393CD452-6CAD-4630-A908-E5340A5A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872" y="5095595"/>
            <a:ext cx="1828800" cy="5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5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F2FCD-A925-4FD1-A181-19C70DB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 fontScale="90000"/>
          </a:bodyPr>
          <a:lstStyle/>
          <a:p>
            <a:r>
              <a:rPr lang="fr-FR" sz="3600" dirty="0"/>
              <a:t>Algorithme de </a:t>
            </a:r>
            <a:r>
              <a:rPr lang="fr-FR" sz="3600" dirty="0" err="1"/>
              <a:t>random</a:t>
            </a:r>
            <a:r>
              <a:rPr lang="fr-FR" sz="3600" dirty="0"/>
              <a:t> </a:t>
            </a:r>
            <a:r>
              <a:rPr lang="fr-FR" sz="3600" dirty="0" err="1"/>
              <a:t>forest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4757D-F422-46A0-A177-C3F1FBFE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fr-FR" sz="1800" dirty="0"/>
              <a:t>L’algorithme fonctionne en quatre étapes :</a:t>
            </a:r>
          </a:p>
          <a:p>
            <a:pPr marL="0" indent="0">
              <a:buNone/>
            </a:pPr>
            <a:r>
              <a:rPr lang="fr-FR" sz="1800" dirty="0"/>
              <a:t>-Sélectionnez des échantillons aléatoires à partir d’un jeu de données donné.</a:t>
            </a:r>
          </a:p>
          <a:p>
            <a:pPr marL="0" indent="0">
              <a:buNone/>
            </a:pPr>
            <a:r>
              <a:rPr lang="fr-FR" sz="1800" dirty="0"/>
              <a:t>-Construisez un arbre de décision pour chaque échantillon et obtenez un résultat de prédiction de chaque arbre de décision.</a:t>
            </a:r>
          </a:p>
          <a:p>
            <a:pPr marL="0" indent="0">
              <a:buNone/>
            </a:pPr>
            <a:r>
              <a:rPr lang="fr-FR" sz="1800" dirty="0"/>
              <a:t>-Effectuez un vote pour chaque résultat prévu.</a:t>
            </a:r>
          </a:p>
          <a:p>
            <a:pPr marL="0" indent="0">
              <a:buNone/>
            </a:pPr>
            <a:r>
              <a:rPr lang="fr-FR" sz="1800" dirty="0"/>
              <a:t>-Sélectionnez le résultat de la prédiction avec le plus de votes comme prédiction finale.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1F5AC5F-240F-4737-94B6-A90EB7F0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54" y="1736310"/>
            <a:ext cx="4840998" cy="421069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F2FCD-A925-4FD1-A181-19C70DB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4800"/>
              <a:t>Critère de division/split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4757D-F422-46A0-A177-C3F1FBFE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2556656"/>
            <a:ext cx="8102868" cy="363411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Un arbre de décisions construit des sous-populations par séparations successives des feuilles d'un arbre.</a:t>
            </a:r>
          </a:p>
          <a:p>
            <a:r>
              <a:rPr lang="fr-FR" sz="2400" dirty="0"/>
              <a:t>Il existe différents critères de séparation pour construire un arbre :</a:t>
            </a:r>
          </a:p>
          <a:p>
            <a:pPr marL="0" indent="0">
              <a:buNone/>
            </a:pPr>
            <a:r>
              <a:rPr lang="fr-FR" sz="2400" dirty="0"/>
              <a:t>-Le critère de Gini organise la séparation des feuilles d'un arbre en se focalisant sur la classe la plus représentée dans le jeu de données : il faut la séparer le plus rapidement possible.</a:t>
            </a:r>
            <a:r>
              <a:rPr lang="fr-FR" sz="1600" b="0" i="0" u="none" strike="noStrike" dirty="0">
                <a:effectLst/>
                <a:latin typeface="MathJax_Math-italic"/>
              </a:rPr>
              <a:t> </a:t>
            </a:r>
            <a:br>
              <a:rPr lang="fr-FR" sz="1600" dirty="0"/>
            </a:br>
            <a:endParaRPr lang="fr-FR" sz="2400" dirty="0"/>
          </a:p>
          <a:p>
            <a:pPr marL="0" indent="0">
              <a:buNone/>
            </a:pPr>
            <a:r>
              <a:rPr lang="fr-FR" sz="2400" dirty="0"/>
              <a:t>-Le critère d'entropie est basé sur la mesure du désordre qui règne dans la population étudiée. La construction de l'arbre vise à baisser l'entropie globale des feuilles de l’arbre à chaque étape.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2C26E996-C100-4143-BC11-1E80A499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393" y="2854784"/>
            <a:ext cx="2781300" cy="32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8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F2FCD-A925-4FD1-A181-19C70DB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03" y="762542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Avantages et défis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4757D-F422-46A0-A177-C3F1FBFE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3079563"/>
            <a:ext cx="11023561" cy="3777802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fr-F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Avantages:</a:t>
            </a:r>
          </a:p>
          <a:p>
            <a:r>
              <a:rPr lang="fr-FR" sz="2400" dirty="0"/>
              <a:t>Réduction du risque de surajustement: Les arbres de décision courent le risque d’un surajustement</a:t>
            </a:r>
          </a:p>
          <a:p>
            <a:r>
              <a:rPr lang="fr-FR" sz="2400" dirty="0"/>
              <a:t>Offre de la flexibilité: Étant donné que la forêt aléatoire peut gérer à la fois les tâches de régression et de classification avec un haut degré de précision</a:t>
            </a:r>
          </a:p>
          <a:p>
            <a:r>
              <a:rPr lang="fr-FR" sz="2400" dirty="0"/>
              <a:t>permet de réduire l’</a:t>
            </a:r>
            <a:r>
              <a:rPr lang="fr-FR" sz="2400" dirty="0" err="1"/>
              <a:t>overfitting</a:t>
            </a:r>
            <a:r>
              <a:rPr lang="fr-FR" sz="2400" dirty="0"/>
              <a:t>. </a:t>
            </a:r>
          </a:p>
          <a:p>
            <a:pPr marL="0" indent="0">
              <a:buNone/>
            </a:pPr>
            <a:r>
              <a:rPr lang="fr-F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Défis</a:t>
            </a:r>
          </a:p>
          <a:p>
            <a:r>
              <a:rPr lang="fr-FR" sz="2400" dirty="0"/>
              <a:t>Processus fastidieux: les algorithmes de </a:t>
            </a:r>
            <a:r>
              <a:rPr lang="fr-FR" sz="2400" dirty="0" err="1"/>
              <a:t>random</a:t>
            </a:r>
            <a:r>
              <a:rPr lang="fr-FR" sz="2400" dirty="0"/>
              <a:t> </a:t>
            </a:r>
            <a:r>
              <a:rPr lang="fr-FR" sz="2400" dirty="0" err="1"/>
              <a:t>forest</a:t>
            </a:r>
            <a:r>
              <a:rPr lang="fr-FR" sz="2400" dirty="0"/>
              <a:t> peuvent être lents à traiter les données car ils calculent des données pour chaque arbre de décision individuel.</a:t>
            </a:r>
          </a:p>
          <a:p>
            <a:r>
              <a:rPr lang="fr-FR" sz="2400" dirty="0"/>
              <a:t>Nécessite plus de ressources:  Étant donné que les forêts aléatoires traitent des ensembles de données plus volumineux</a:t>
            </a:r>
          </a:p>
          <a:p>
            <a:r>
              <a:rPr lang="fr-FR" sz="2400" dirty="0"/>
              <a:t>Plus complexe: La prédiction d’un seul arbre de décision est plus facile à interpréter par rapport à une forêt d’entre eux.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6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F2FCD-A925-4FD1-A181-19C70DB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83" y="480710"/>
            <a:ext cx="4613919" cy="694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/>
            <a:r>
              <a:rPr lang="en-US" sz="4200" dirty="0" err="1"/>
              <a:t>Exemple</a:t>
            </a:r>
            <a:r>
              <a:rPr lang="en-US" sz="42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C29C31DD-F985-4068-8721-D31A846F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83" y="2801565"/>
            <a:ext cx="5586942" cy="398328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00E903-3E16-421B-A722-AC1C75312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058" y="3504971"/>
            <a:ext cx="5586942" cy="3435969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72B4C0D-2A00-45E3-B048-1C64ADE59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036762" y="73152"/>
            <a:ext cx="8888814" cy="32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733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1319</Words>
  <Application>Microsoft Office PowerPoint</Application>
  <PresentationFormat>Grand écran</PresentationFormat>
  <Paragraphs>83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MathJax_Math-italic</vt:lpstr>
      <vt:lpstr>Sitka Heading</vt:lpstr>
      <vt:lpstr>Thème Office</vt:lpstr>
      <vt:lpstr>Projet de machine Learning</vt:lpstr>
      <vt:lpstr>Plan:  Random forest Algorithm  Dbscan Algorithm </vt:lpstr>
      <vt:lpstr>Random Forest Algorithm</vt:lpstr>
      <vt:lpstr>Définitions</vt:lpstr>
      <vt:lpstr>Principe de fonctionnement du random forest</vt:lpstr>
      <vt:lpstr>Algorithme de random forest</vt:lpstr>
      <vt:lpstr>Critère de division/split</vt:lpstr>
      <vt:lpstr>Avantages et défis </vt:lpstr>
      <vt:lpstr>Exemple </vt:lpstr>
      <vt:lpstr>DBSCAN Algorithm</vt:lpstr>
      <vt:lpstr>Définitions</vt:lpstr>
      <vt:lpstr>Principe</vt:lpstr>
      <vt:lpstr>Principe</vt:lpstr>
      <vt:lpstr>Structure des solutions</vt:lpstr>
      <vt:lpstr>le concept de points de densité accessibles et connectés à la densité.</vt:lpstr>
      <vt:lpstr>Étapes de l’algorithme DBSCAN</vt:lpstr>
      <vt:lpstr>Avantages et inconvénients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machine Learning</dc:title>
  <dc:creator>chaimae essalama</dc:creator>
  <cp:lastModifiedBy>chaimae essalama</cp:lastModifiedBy>
  <cp:revision>4</cp:revision>
  <dcterms:created xsi:type="dcterms:W3CDTF">2021-11-29T20:35:41Z</dcterms:created>
  <dcterms:modified xsi:type="dcterms:W3CDTF">2021-11-30T21:14:12Z</dcterms:modified>
</cp:coreProperties>
</file>