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39A6AB"/>
    <a:srgbClr val="FF9966"/>
    <a:srgbClr val="E79419"/>
    <a:srgbClr val="FF6600"/>
    <a:srgbClr val="ADC546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94"/>
    <p:restoredTop sz="94631"/>
  </p:normalViewPr>
  <p:slideViewPr>
    <p:cSldViewPr snapToGrid="0" snapToObjects="1">
      <p:cViewPr>
        <p:scale>
          <a:sx n="82" d="100"/>
          <a:sy n="82" d="100"/>
        </p:scale>
        <p:origin x="-1344" y="-78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FF996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doughnutChart>
        <c:varyColors val="1"/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39A6A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9966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67CD-C281-5148-BE05-60907E4F672B}" type="datetimeFigureOut">
              <a:rPr lang="fr-FR" smtClean="0"/>
              <a:pPr/>
              <a:t>17/10/2020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FD92-8C38-0046-BD5E-16613A51EC0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73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3.xml"/><Relationship Id="rId5" Type="http://schemas.openxmlformats.org/officeDocument/2006/relationships/hyperlink" Target="https://myaccount.google.com/?utm_source=OGB&amp;tab=mk&amp;utm_medium=act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47" y="-284"/>
            <a:ext cx="2548128" cy="1067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555397" y="10303"/>
            <a:ext cx="0" cy="106918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60055" y="2558521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Chaima</a:t>
            </a:r>
            <a:r>
              <a:rPr lang="fr-FR" sz="1400" b="1" dirty="0" smtClean="0"/>
              <a:t> MHEDHBI</a:t>
            </a:r>
          </a:p>
          <a:p>
            <a:r>
              <a:rPr lang="fr-FR" sz="1400" b="1" dirty="0" smtClean="0"/>
              <a:t>         23 ans</a:t>
            </a:r>
            <a:endParaRPr lang="fr-FR" sz="1400" b="1" dirty="0"/>
          </a:p>
        </p:txBody>
      </p:sp>
      <p:sp>
        <p:nvSpPr>
          <p:cNvPr id="10" name="Ellipse 9"/>
          <p:cNvSpPr/>
          <p:nvPr/>
        </p:nvSpPr>
        <p:spPr>
          <a:xfrm>
            <a:off x="131833" y="3932702"/>
            <a:ext cx="311971" cy="3119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3074" y="3448050"/>
            <a:ext cx="984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CONTACT</a:t>
            </a:r>
            <a:endParaRPr lang="fr-FR" sz="1600" dirty="0"/>
          </a:p>
        </p:txBody>
      </p:sp>
      <p:pic>
        <p:nvPicPr>
          <p:cNvPr id="12" name="Pictur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6" y="4015928"/>
            <a:ext cx="164955" cy="164955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95209" y="4668214"/>
            <a:ext cx="311971" cy="3119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72205" y="5588580"/>
            <a:ext cx="311971" cy="31197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5" y="4740690"/>
            <a:ext cx="167573" cy="167573"/>
          </a:xfrm>
          <a:prstGeom prst="rect">
            <a:avLst/>
          </a:prstGeom>
        </p:spPr>
      </p:pic>
      <p:pic>
        <p:nvPicPr>
          <p:cNvPr id="17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9" y="5663922"/>
            <a:ext cx="169953" cy="16995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5906" y="4005695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+216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50570094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25871" y="4710400"/>
            <a:ext cx="192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 rue Om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kalthoum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Cité Saada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Mohammadia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Ben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arrous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96836" y="5679255"/>
            <a:ext cx="2055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mhedhbiechaima@gmail.com</a:t>
            </a:r>
          </a:p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/>
            </a:r>
            <a:b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</a:b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2038" y="6316804"/>
            <a:ext cx="99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LANGUES</a:t>
            </a:r>
            <a:endParaRPr lang="fr-FR" sz="1600" dirty="0"/>
          </a:p>
        </p:txBody>
      </p:sp>
      <p:sp>
        <p:nvSpPr>
          <p:cNvPr id="29" name="TextBox 69"/>
          <p:cNvSpPr txBox="1"/>
          <p:nvPr/>
        </p:nvSpPr>
        <p:spPr>
          <a:xfrm>
            <a:off x="62991" y="6880458"/>
            <a:ext cx="2612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 smtClean="0">
                <a:ea typeface="Roboto" pitchFamily="2" charset="0"/>
                <a:cs typeface="Lato" panose="020F0502020204030203" pitchFamily="34" charset="0"/>
              </a:rPr>
              <a:t>Français</a:t>
            </a:r>
            <a:r>
              <a:rPr lang="en-GB" sz="1100" i="1" dirty="0" smtClean="0">
                <a:ea typeface="Roboto" pitchFamily="2" charset="0"/>
                <a:cs typeface="Lato" panose="020F0502020204030203" pitchFamily="34" charset="0"/>
              </a:rPr>
              <a:t>                       </a:t>
            </a:r>
            <a:r>
              <a:rPr lang="fr-F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Moyenne</a:t>
            </a:r>
            <a:endParaRPr lang="fr-FR" sz="11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0" name="TextBox 72"/>
          <p:cNvSpPr txBox="1"/>
          <p:nvPr/>
        </p:nvSpPr>
        <p:spPr>
          <a:xfrm>
            <a:off x="82061" y="7162266"/>
            <a:ext cx="2067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 err="1" smtClean="0">
                <a:ea typeface="Roboto" pitchFamily="2" charset="0"/>
                <a:cs typeface="Lato" panose="020F0502020204030203" pitchFamily="34" charset="0"/>
              </a:rPr>
              <a:t>Anglais</a:t>
            </a:r>
            <a:r>
              <a:rPr lang="en-PH" sz="1100" dirty="0" smtClean="0">
                <a:ea typeface="Roboto" pitchFamily="2" charset="0"/>
                <a:cs typeface="Lato" panose="020F0502020204030203" pitchFamily="34" charset="0"/>
              </a:rPr>
              <a:t>                         </a:t>
            </a:r>
            <a:r>
              <a:rPr lang="en-PH" sz="11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Courant</a:t>
            </a:r>
            <a:endParaRPr lang="en-GB" sz="11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58" y="7925417"/>
            <a:ext cx="167020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INTÉRÊTS</a:t>
            </a:r>
          </a:p>
          <a:p>
            <a:endParaRPr lang="fr-FR" sz="1600" b="1" dirty="0" smtClean="0">
              <a:solidFill>
                <a:srgbClr val="D133A4"/>
              </a:solidFill>
            </a:endParaRPr>
          </a:p>
          <a:p>
            <a:r>
              <a:rPr lang="fr-F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Natation</a:t>
            </a:r>
          </a:p>
          <a:p>
            <a:r>
              <a:rPr lang="fr-F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</a:t>
            </a:r>
          </a:p>
          <a:p>
            <a:r>
              <a:rPr lang="fr-F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et actualité</a:t>
            </a:r>
          </a:p>
          <a:p>
            <a:r>
              <a:rPr lang="fr-F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Musique</a:t>
            </a:r>
            <a:endParaRPr lang="ru-RU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80796" y="412025"/>
            <a:ext cx="457232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endParaRPr lang="en-GB" sz="1100" b="1" dirty="0" smtClean="0">
              <a:solidFill>
                <a:schemeClr val="tx1">
                  <a:lumMod val="85000"/>
                  <a:lumOff val="15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Depuis</a:t>
            </a: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2018  | </a:t>
            </a:r>
            <a:r>
              <a:rPr 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ISTIC (</a:t>
            </a:r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200" b="1" dirty="0" smtClean="0">
                <a:solidFill>
                  <a:srgbClr val="69A4A2"/>
                </a:solidFill>
                <a:ea typeface="Avenir Book" charset="0"/>
                <a:cs typeface="Avenir Book" charset="0"/>
              </a:rPr>
              <a:t>Institut Supérieur  de la  Technologie de l’information et de la  Communication</a:t>
            </a:r>
            <a:r>
              <a:rPr 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)</a:t>
            </a:r>
            <a:endParaRPr lang="fr-FR" sz="1200" b="1" dirty="0" smtClean="0">
              <a:solidFill>
                <a:srgbClr val="69A4A2"/>
              </a:solidFill>
              <a:ea typeface="Avenir Book" charset="0"/>
              <a:cs typeface="Avenir Book" charset="0"/>
            </a:endParaRPr>
          </a:p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de recherche en Robotique, Informatique et  système de communication (</a:t>
            </a:r>
            <a:r>
              <a:rPr lang="fr-FR" sz="1200" b="1" dirty="0" smtClean="0"/>
              <a:t>RISC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fr-FR" sz="1200" b="1" dirty="0" smtClean="0">
                <a:solidFill>
                  <a:srgbClr val="69A4A2"/>
                </a:solidFill>
                <a:ea typeface="Avenir Book" charset="0"/>
                <a:cs typeface="Avenir Book" charset="0"/>
              </a:rPr>
              <a:t> 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Data science and smart  services  </a:t>
            </a:r>
            <a:endParaRPr lang="fr-FR" sz="1200" b="1" dirty="0" smtClean="0">
              <a:solidFill>
                <a:srgbClr val="69A4A2"/>
              </a:solidFill>
              <a:ea typeface="Avenir Book" charset="0"/>
              <a:cs typeface="Avenir Book" charset="0"/>
            </a:endParaRPr>
          </a:p>
          <a:p>
            <a:pPr>
              <a:spcBef>
                <a:spcPts val="300"/>
              </a:spcBef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2015 </a:t>
            </a:r>
            <a:r>
              <a:rPr lang="mr-I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2018 |  </a:t>
            </a:r>
            <a:r>
              <a:rPr 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ISTIC (</a:t>
            </a:r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r>
              <a:rPr lang="fr-FR" sz="1200" b="1" dirty="0" smtClean="0">
                <a:solidFill>
                  <a:srgbClr val="69A4A2"/>
                </a:solidFill>
                <a:ea typeface="Avenir Book" charset="0"/>
                <a:cs typeface="Avenir Book" charset="0"/>
              </a:rPr>
              <a:t>Institut Supérieur  de la  Technologie de l’information et de la  Communication</a:t>
            </a:r>
            <a:r>
              <a:rPr 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charset="0"/>
                <a:cs typeface="Times New Roman" charset="0"/>
              </a:rPr>
              <a:t> )</a:t>
            </a:r>
            <a:endParaRPr lang="fr-FR" sz="1200" b="1" dirty="0" smtClean="0">
              <a:solidFill>
                <a:srgbClr val="69A4A2"/>
              </a:solidFill>
              <a:ea typeface="Avenir Book" charset="0"/>
              <a:cs typeface="Avenir Book" charset="0"/>
            </a:endParaRPr>
          </a:p>
          <a:p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licence  fondamentale en science de l’informatique(</a:t>
            </a:r>
            <a:r>
              <a:rPr lang="fr-FR" sz="1200" b="1" dirty="0" smtClean="0"/>
              <a:t>LFSI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2014 </a:t>
            </a:r>
            <a:r>
              <a:rPr lang="mr-I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–</a:t>
            </a: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2015 |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Baccalauréat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 Science expérimentale</a:t>
            </a: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  <a:ea typeface="Avenir Book" charset="0"/>
              <a:cs typeface="Avenir Book" charset="0"/>
            </a:endParaRPr>
          </a:p>
          <a:p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 </a:t>
            </a:r>
            <a:endParaRPr lang="fr-FR" sz="1200" b="1" dirty="0" smtClean="0">
              <a:solidFill>
                <a:srgbClr val="69A4A2"/>
              </a:solidFill>
              <a:ea typeface="Avenir Book" charset="0"/>
              <a:cs typeface="Avenir Book" charset="0"/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100" b="1" dirty="0" smtClean="0">
              <a:solidFill>
                <a:schemeClr val="tx1">
                  <a:lumMod val="50000"/>
                  <a:lumOff val="50000"/>
                </a:schemeClr>
              </a:solidFill>
              <a:ea typeface="Avenir Book" charset="0"/>
              <a:cs typeface="Avenir Book" charset="0"/>
            </a:endParaRPr>
          </a:p>
          <a:p>
            <a:endParaRPr lang="fr-FR" sz="1100" b="1" dirty="0" smtClean="0">
              <a:solidFill>
                <a:schemeClr val="tx1">
                  <a:lumMod val="50000"/>
                  <a:lumOff val="50000"/>
                </a:schemeClr>
              </a:solidFill>
              <a:ea typeface="Avenir Book" charset="0"/>
              <a:cs typeface="Avenir Book" charset="0"/>
            </a:endParaRPr>
          </a:p>
          <a:p>
            <a:endParaRPr lang="fr-FR" sz="1100" b="1" dirty="0" smtClean="0">
              <a:solidFill>
                <a:srgbClr val="69A4A2"/>
              </a:solidFill>
              <a:ea typeface="Avenir Book" charset="0"/>
              <a:cs typeface="Avenir Book" charset="0"/>
            </a:endParaRPr>
          </a:p>
          <a:p>
            <a:pPr>
              <a:spcBef>
                <a:spcPts val="300"/>
              </a:spcBef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35825" y="7300937"/>
            <a:ext cx="453189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Février-Mais 2018 </a:t>
            </a:r>
            <a:r>
              <a:rPr lang="mr-I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Stage de fin d’étude   </a:t>
            </a:r>
            <a:r>
              <a:rPr lang="fr-FR" sz="1200" b="1" dirty="0" smtClean="0">
                <a:solidFill>
                  <a:srgbClr val="69A4A2"/>
                </a:solidFill>
              </a:rPr>
              <a:t>ARAB SOFT </a:t>
            </a: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Montplaisir</a:t>
            </a: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,Tunis ,Tunisie</a:t>
            </a:r>
          </a:p>
          <a:p>
            <a:pPr defTabSz="685800">
              <a:defRPr/>
            </a:pPr>
            <a:endParaRPr lang="fr-F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r>
              <a:rPr lang="fr-FR" sz="1200" dirty="0" smtClean="0">
                <a:ea typeface="Avenir Book" charset="0"/>
                <a:cs typeface="Avenir Book" charset="0"/>
              </a:rPr>
              <a:t>Projet de fin d’étude :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web  des gestion des réclamation et intervention </a:t>
            </a:r>
          </a:p>
          <a:p>
            <a:pPr defTabSz="685800">
              <a:defRPr/>
            </a:pP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gérer les réclamations et les interventions client coté matériel ou logiciel</a:t>
            </a:r>
          </a:p>
          <a:p>
            <a:pPr defTabSz="685800">
              <a:defRPr/>
            </a:pP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les contrats  et les comptes sont gérés par le client et par les personnelles de l’entreprise</a:t>
            </a:r>
          </a:p>
          <a:p>
            <a:r>
              <a:rPr lang="fr-FR" sz="1200" dirty="0" smtClean="0"/>
              <a:t>Mots clés :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J2EE,JSF , Hibernante et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Bootsfaces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Netbeans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XAMP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phpMyadmin</a:t>
            </a: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endParaRPr lang="fr-FR" sz="1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800">
              <a:defRPr/>
            </a:pP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Juillet 2017 </a:t>
            </a:r>
            <a:r>
              <a:rPr lang="mr-IN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Stage d’été  au sein  </a:t>
            </a: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200" b="1" dirty="0" smtClean="0">
                <a:solidFill>
                  <a:srgbClr val="69A4A2"/>
                </a:solidFill>
                <a:ea typeface="Avenir Book" charset="0"/>
                <a:cs typeface="Avenir Book" charset="0"/>
              </a:rPr>
              <a:t>SEA LATELEC</a:t>
            </a: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1200" dirty="0" smtClean="0">
                <a:ea typeface="Avenir Book" charset="0"/>
                <a:cs typeface="Avenir Book" charset="0"/>
              </a:rPr>
              <a:t>La </a:t>
            </a:r>
            <a:r>
              <a:rPr lang="fr-FR" sz="1200" dirty="0" err="1" smtClean="0">
                <a:ea typeface="Avenir Book" charset="0"/>
                <a:cs typeface="Avenir Book" charset="0"/>
              </a:rPr>
              <a:t>Charguia</a:t>
            </a:r>
            <a:r>
              <a:rPr lang="fr-FR" sz="1200" dirty="0" smtClean="0">
                <a:ea typeface="Avenir Book" charset="0"/>
                <a:cs typeface="Avenir Book" charset="0"/>
              </a:rPr>
              <a:t> II, Tunis, Tunisie</a:t>
            </a:r>
          </a:p>
          <a:p>
            <a:pPr defTabSz="685800">
              <a:defRPr/>
            </a:pP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Avenir Book" charset="0"/>
                <a:cs typeface="Avenir Book" charset="0"/>
              </a:rPr>
              <a:t>-Maintenance des ordinateurs</a:t>
            </a:r>
          </a:p>
          <a:p>
            <a:pPr defTabSz="685800">
              <a:defRPr/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685800">
              <a:defRPr/>
            </a:pPr>
            <a:r>
              <a:rPr lang="fr-F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fr-FR" sz="1100" dirty="0"/>
          </a:p>
          <a:p>
            <a:pPr defTabSz="685800">
              <a:defRPr/>
            </a:pPr>
            <a:endParaRPr lang="fr-FR" sz="1100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2911838" y="6719734"/>
            <a:ext cx="4245317" cy="84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riangle rectangle 77"/>
          <p:cNvSpPr/>
          <p:nvPr/>
        </p:nvSpPr>
        <p:spPr>
          <a:xfrm>
            <a:off x="0" y="10383520"/>
            <a:ext cx="7559675" cy="30829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rectangle 78"/>
          <p:cNvSpPr/>
          <p:nvPr/>
        </p:nvSpPr>
        <p:spPr>
          <a:xfrm rot="10800000">
            <a:off x="-3629" y="0"/>
            <a:ext cx="7559675" cy="30829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3" name="Picture 16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87" y="3462774"/>
            <a:ext cx="295479" cy="295479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833511" y="3811571"/>
            <a:ext cx="4258761" cy="423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Programmation :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C++,Java, Java8,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J2EE,Python</a:t>
            </a: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charset="0"/>
                <a:cs typeface="Times New Roman" charset="0"/>
              </a:rPr>
              <a:t>Programmation web :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HTML5 , CSS3 , JavaScript , PHP ,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,UML ,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charset="0"/>
              </a:rPr>
              <a:t>Base de </a:t>
            </a:r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charset="0"/>
              </a:rPr>
              <a:t>données</a:t>
            </a: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charset="0"/>
              </a:rPr>
              <a:t> :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MYSQL,Oracle</a:t>
            </a:r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charset="0"/>
              </a:rPr>
              <a:t>Autre</a:t>
            </a: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charset="0"/>
              </a:rPr>
              <a:t> </a:t>
            </a:r>
            <a:r>
              <a:rPr lang="en-GB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charset="0"/>
              </a:rPr>
              <a:t>: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Intelligence Artificielle,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Systèmes Tutoriels Intelligents (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STIs</a:t>
            </a:r>
            <a:r>
              <a:rPr lang="fr-F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Planification en Intelligence Artificielle,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 , Big Data ,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Of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,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 mining,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mining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décisionnel, data </a:t>
            </a:r>
            <a:r>
              <a:rPr lang="fr-FR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mining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,,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Cloud Computing ,</a:t>
            </a:r>
            <a:r>
              <a:rPr lang="fr-F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SOA.</a:t>
            </a: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ts val="300"/>
              </a:spcBef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59666" y="3491257"/>
            <a:ext cx="842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ACQUIS</a:t>
            </a:r>
            <a:endParaRPr lang="fr-FR" sz="1600" b="1" dirty="0"/>
          </a:p>
        </p:txBody>
      </p:sp>
      <p:cxnSp>
        <p:nvCxnSpPr>
          <p:cNvPr id="102" name="Connecteur droit 101"/>
          <p:cNvCxnSpPr/>
          <p:nvPr/>
        </p:nvCxnSpPr>
        <p:spPr>
          <a:xfrm>
            <a:off x="2788356" y="3165058"/>
            <a:ext cx="4373195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63" y="340778"/>
            <a:ext cx="351873" cy="351873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3149237" y="308294"/>
            <a:ext cx="1250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smtClean="0"/>
              <a:t>FORMATION</a:t>
            </a:r>
            <a:endParaRPr lang="fr-FR" sz="1600" dirty="0"/>
          </a:p>
        </p:txBody>
      </p:sp>
      <p:sp>
        <p:nvSpPr>
          <p:cNvPr id="145" name="Rectangle 144"/>
          <p:cNvSpPr/>
          <p:nvPr/>
        </p:nvSpPr>
        <p:spPr>
          <a:xfrm>
            <a:off x="3307281" y="6968395"/>
            <a:ext cx="3570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ea typeface="Times" charset="0"/>
                <a:cs typeface="Times" charset="0"/>
              </a:rPr>
              <a:t>EXPÉRIENCES  </a:t>
            </a:r>
            <a:r>
              <a:rPr lang="fr-FR" sz="1600" b="1" dirty="0" smtClean="0"/>
              <a:t>PROFESSIONNEL</a:t>
            </a:r>
            <a:endParaRPr lang="fr-FR" sz="1600" b="1" dirty="0"/>
          </a:p>
        </p:txBody>
      </p:sp>
      <p:cxnSp>
        <p:nvCxnSpPr>
          <p:cNvPr id="146" name="Straight Connector 185"/>
          <p:cNvCxnSpPr/>
          <p:nvPr/>
        </p:nvCxnSpPr>
        <p:spPr>
          <a:xfrm rot="16200000" flipH="1">
            <a:off x="1146993" y="8912364"/>
            <a:ext cx="3202591" cy="2366"/>
          </a:xfrm>
          <a:prstGeom prst="line">
            <a:avLst/>
          </a:prstGeom>
          <a:ln>
            <a:solidFill>
              <a:srgbClr val="72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Chart 171"/>
          <p:cNvGraphicFramePr/>
          <p:nvPr>
            <p:extLst>
              <p:ext uri="{D42A27DB-BD31-4B8C-83A1-F6EECF244321}">
                <p14:modId xmlns="" xmlns:p14="http://schemas.microsoft.com/office/powerpoint/2010/main" val="1157722693"/>
              </p:ext>
            </p:extLst>
          </p:nvPr>
        </p:nvGraphicFramePr>
        <p:xfrm>
          <a:off x="6963668" y="5509542"/>
          <a:ext cx="651128" cy="80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1" name="Chart 171"/>
          <p:cNvGraphicFramePr/>
          <p:nvPr>
            <p:extLst>
              <p:ext uri="{D42A27DB-BD31-4B8C-83A1-F6EECF244321}">
                <p14:modId xmlns="" xmlns:p14="http://schemas.microsoft.com/office/powerpoint/2010/main" val="1157722693"/>
              </p:ext>
            </p:extLst>
          </p:nvPr>
        </p:nvGraphicFramePr>
        <p:xfrm>
          <a:off x="6809703" y="1822560"/>
          <a:ext cx="737213" cy="88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54" name="Picture 60"/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72" y="6984409"/>
            <a:ext cx="342792" cy="342792"/>
          </a:xfrm>
          <a:prstGeom prst="rect">
            <a:avLst/>
          </a:prstGeom>
        </p:spPr>
      </p:pic>
      <p:graphicFrame>
        <p:nvGraphicFramePr>
          <p:cNvPr id="156" name="Chart 171"/>
          <p:cNvGraphicFramePr/>
          <p:nvPr>
            <p:extLst>
              <p:ext uri="{D42A27DB-BD31-4B8C-83A1-F6EECF244321}">
                <p14:modId xmlns="" xmlns:p14="http://schemas.microsoft.com/office/powerpoint/2010/main" val="1157722693"/>
              </p:ext>
            </p:extLst>
          </p:nvPr>
        </p:nvGraphicFramePr>
        <p:xfrm>
          <a:off x="6909038" y="4115017"/>
          <a:ext cx="651128" cy="80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57" name="Chart 171"/>
          <p:cNvGraphicFramePr/>
          <p:nvPr>
            <p:extLst>
              <p:ext uri="{D42A27DB-BD31-4B8C-83A1-F6EECF244321}">
                <p14:modId xmlns="" xmlns:p14="http://schemas.microsoft.com/office/powerpoint/2010/main" val="1157722693"/>
              </p:ext>
            </p:extLst>
          </p:nvPr>
        </p:nvGraphicFramePr>
        <p:xfrm>
          <a:off x="6888274" y="3516007"/>
          <a:ext cx="651128" cy="80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8" name="Chart 171"/>
          <p:cNvGraphicFramePr/>
          <p:nvPr>
            <p:extLst>
              <p:ext uri="{D42A27DB-BD31-4B8C-83A1-F6EECF244321}">
                <p14:modId xmlns="" xmlns:p14="http://schemas.microsoft.com/office/powerpoint/2010/main" val="1157722693"/>
              </p:ext>
            </p:extLst>
          </p:nvPr>
        </p:nvGraphicFramePr>
        <p:xfrm>
          <a:off x="6927988" y="4795561"/>
          <a:ext cx="651128" cy="80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169" name="Straight Connector 185"/>
          <p:cNvCxnSpPr/>
          <p:nvPr/>
        </p:nvCxnSpPr>
        <p:spPr>
          <a:xfrm rot="16200000" flipH="1">
            <a:off x="1635455" y="1666664"/>
            <a:ext cx="2130447" cy="13325"/>
          </a:xfrm>
          <a:prstGeom prst="line">
            <a:avLst/>
          </a:prstGeom>
          <a:ln>
            <a:solidFill>
              <a:srgbClr val="72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206"/>
          <p:cNvSpPr/>
          <p:nvPr/>
        </p:nvSpPr>
        <p:spPr>
          <a:xfrm>
            <a:off x="2638208" y="919461"/>
            <a:ext cx="111613" cy="111613"/>
          </a:xfrm>
          <a:prstGeom prst="ellipse">
            <a:avLst/>
          </a:prstGeom>
          <a:solidFill>
            <a:schemeClr val="bg1"/>
          </a:solidFill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7" name="Oval 206"/>
          <p:cNvSpPr/>
          <p:nvPr/>
        </p:nvSpPr>
        <p:spPr>
          <a:xfrm>
            <a:off x="2643914" y="1784682"/>
            <a:ext cx="111613" cy="111613"/>
          </a:xfrm>
          <a:prstGeom prst="ellipse">
            <a:avLst/>
          </a:prstGeom>
          <a:solidFill>
            <a:schemeClr val="bg1"/>
          </a:solidFill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8" name="Oval 206"/>
          <p:cNvSpPr/>
          <p:nvPr/>
        </p:nvSpPr>
        <p:spPr>
          <a:xfrm>
            <a:off x="2651477" y="2519211"/>
            <a:ext cx="111613" cy="111613"/>
          </a:xfrm>
          <a:prstGeom prst="ellipse">
            <a:avLst/>
          </a:prstGeom>
          <a:solidFill>
            <a:schemeClr val="bg1"/>
          </a:solidFill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0" name="Oval 206"/>
          <p:cNvSpPr/>
          <p:nvPr/>
        </p:nvSpPr>
        <p:spPr>
          <a:xfrm>
            <a:off x="2682190" y="7594564"/>
            <a:ext cx="111613" cy="111613"/>
          </a:xfrm>
          <a:prstGeom prst="ellipse">
            <a:avLst/>
          </a:prstGeom>
          <a:solidFill>
            <a:schemeClr val="bg1"/>
          </a:solidFill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183" name="Straight Connector 185"/>
          <p:cNvCxnSpPr/>
          <p:nvPr/>
        </p:nvCxnSpPr>
        <p:spPr>
          <a:xfrm rot="16200000" flipH="1">
            <a:off x="1469050" y="4981941"/>
            <a:ext cx="2528164" cy="7620"/>
          </a:xfrm>
          <a:prstGeom prst="line">
            <a:avLst/>
          </a:prstGeom>
          <a:ln>
            <a:solidFill>
              <a:srgbClr val="727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44929" y="8317219"/>
            <a:ext cx="2339479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endParaRPr lang="fr-FR" sz="1200" b="1" dirty="0" smtClean="0"/>
          </a:p>
          <a:p>
            <a:pPr defTabSz="685800">
              <a:defRPr/>
            </a:pPr>
            <a:endParaRPr lang="fr-FR" sz="1200" b="1" dirty="0" smtClean="0"/>
          </a:p>
          <a:p>
            <a:pPr defTabSz="685800">
              <a:defRPr/>
            </a:pPr>
            <a:endParaRPr lang="fr-FR" sz="1200" b="1" dirty="0" smtClean="0"/>
          </a:p>
          <a:p>
            <a:pPr defTabSz="685800">
              <a:defRPr/>
            </a:pPr>
            <a:endParaRPr lang="ru-RU" sz="1200" b="1" dirty="0" smtClean="0">
              <a:solidFill>
                <a:srgbClr val="D133A4"/>
              </a:solidFill>
            </a:endParaRPr>
          </a:p>
          <a:p>
            <a:pPr defTabSz="685800">
              <a:defRPr/>
            </a:pPr>
            <a:endParaRPr lang="ru-RU" sz="1100" b="1" dirty="0" smtClean="0">
              <a:solidFill>
                <a:srgbClr val="D133A4"/>
              </a:solidFill>
            </a:endParaRPr>
          </a:p>
          <a:p>
            <a:pPr defTabSz="685800">
              <a:defRPr/>
            </a:pPr>
            <a:endParaRPr lang="ru-RU" sz="1100" b="1" dirty="0" smtClean="0">
              <a:solidFill>
                <a:srgbClr val="D133A4"/>
              </a:solidFill>
            </a:endParaRPr>
          </a:p>
          <a:p>
            <a:pPr defTabSz="685800">
              <a:defRPr/>
            </a:pPr>
            <a:endParaRPr lang="ru-RU" sz="1100" b="1" dirty="0" smtClean="0">
              <a:solidFill>
                <a:srgbClr val="D133A4"/>
              </a:solidFill>
            </a:endParaRPr>
          </a:p>
          <a:p>
            <a:pPr defTabSz="685800">
              <a:defRPr/>
            </a:pPr>
            <a:endParaRPr lang="fr-FR" sz="1100" dirty="0" smtClean="0"/>
          </a:p>
          <a:p>
            <a:pPr defTabSz="685800">
              <a:defRPr/>
            </a:pPr>
            <a:endParaRPr lang="fr-FR" sz="1100" dirty="0"/>
          </a:p>
        </p:txBody>
      </p:sp>
      <p:sp>
        <p:nvSpPr>
          <p:cNvPr id="65" name="Oval 206"/>
          <p:cNvSpPr/>
          <p:nvPr/>
        </p:nvSpPr>
        <p:spPr>
          <a:xfrm>
            <a:off x="2699123" y="9711230"/>
            <a:ext cx="111613" cy="111613"/>
          </a:xfrm>
          <a:prstGeom prst="ellipse">
            <a:avLst/>
          </a:prstGeom>
          <a:solidFill>
            <a:schemeClr val="bg1"/>
          </a:solidFill>
          <a:ln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6" name="TextBox 69"/>
          <p:cNvSpPr txBox="1"/>
          <p:nvPr/>
        </p:nvSpPr>
        <p:spPr>
          <a:xfrm>
            <a:off x="102501" y="6592591"/>
            <a:ext cx="2223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 smtClean="0">
                <a:ea typeface="Roboto" pitchFamily="2" charset="0"/>
                <a:cs typeface="Lato" panose="020F0502020204030203" pitchFamily="34" charset="0"/>
              </a:rPr>
              <a:t>Arabe</a:t>
            </a:r>
            <a:r>
              <a:rPr lang="en-GB" sz="1100" i="1" dirty="0" smtClean="0">
                <a:ea typeface="Roboto" pitchFamily="2" charset="0"/>
                <a:cs typeface="Lato" panose="020F0502020204030203" pitchFamily="34" charset="0"/>
              </a:rPr>
              <a:t>                          </a:t>
            </a:r>
            <a:r>
              <a:rPr lang="fr-FR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Maternelle</a:t>
            </a:r>
            <a:endParaRPr lang="fr-FR" sz="11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68" name="Image 67" descr="70635442_1485324804958627_4071875909982879744_n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8640" y="214575"/>
            <a:ext cx="1718632" cy="222015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401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271</Words>
  <Application>Microsoft Macintosh PowerPoint</Application>
  <PresentationFormat>Personnalisé</PresentationFormat>
  <Paragraphs>69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Utilisateur Windows</cp:lastModifiedBy>
  <cp:revision>88</cp:revision>
  <dcterms:created xsi:type="dcterms:W3CDTF">2017-11-10T15:41:25Z</dcterms:created>
  <dcterms:modified xsi:type="dcterms:W3CDTF">2020-10-17T18:18:01Z</dcterms:modified>
</cp:coreProperties>
</file>