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5" r:id="rId1"/>
  </p:sldMasterIdLst>
  <p:notesMasterIdLst>
    <p:notesMasterId r:id="rId29"/>
  </p:notesMasterIdLst>
  <p:sldIdLst>
    <p:sldId id="256" r:id="rId2"/>
    <p:sldId id="318" r:id="rId3"/>
    <p:sldId id="323" r:id="rId4"/>
    <p:sldId id="324" r:id="rId5"/>
    <p:sldId id="320" r:id="rId6"/>
    <p:sldId id="346" r:id="rId7"/>
    <p:sldId id="322" r:id="rId8"/>
    <p:sldId id="325" r:id="rId9"/>
    <p:sldId id="327" r:id="rId10"/>
    <p:sldId id="345" r:id="rId11"/>
    <p:sldId id="329" r:id="rId12"/>
    <p:sldId id="330" r:id="rId13"/>
    <p:sldId id="331" r:id="rId14"/>
    <p:sldId id="332" r:id="rId15"/>
    <p:sldId id="333" r:id="rId16"/>
    <p:sldId id="335" r:id="rId17"/>
    <p:sldId id="337" r:id="rId18"/>
    <p:sldId id="336" r:id="rId19"/>
    <p:sldId id="338" r:id="rId20"/>
    <p:sldId id="339" r:id="rId21"/>
    <p:sldId id="340" r:id="rId22"/>
    <p:sldId id="341" r:id="rId23"/>
    <p:sldId id="342" r:id="rId24"/>
    <p:sldId id="344" r:id="rId25"/>
    <p:sldId id="348" r:id="rId26"/>
    <p:sldId id="343" r:id="rId27"/>
    <p:sldId id="34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ki" initials="m" lastIdx="6" clrIdx="0">
    <p:extLst>
      <p:ext uri="{19B8F6BF-5375-455C-9EA6-DF929625EA0E}">
        <p15:presenceInfo xmlns:p15="http://schemas.microsoft.com/office/powerpoint/2012/main" userId="mal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>
      <p:cViewPr varScale="1">
        <p:scale>
          <a:sx n="62" d="100"/>
          <a:sy n="62" d="100"/>
        </p:scale>
        <p:origin x="1428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0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4542-4445-40F3-8F5C-9A489C865237}" type="datetimeFigureOut">
              <a:rPr lang="fr-FR" smtClean="0"/>
              <a:pPr/>
              <a:t>08/10/2024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7B680-CC04-4E50-816E-ECE95484762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59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7B680-CC04-4E50-816E-ECE95484762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63B88646-71A8-49BF-8B3F-B3C04BED393E}" type="datetime1">
              <a:rPr lang="fr-FR" smtClean="0"/>
              <a:t>08/10/2024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8725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08/10/2024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70905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69E9777-2932-4C29-98D6-51B8AA87E8DF}" type="datetime1">
              <a:rPr lang="fr-FR" smtClean="0"/>
              <a:t>08/10/2024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53813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69E9777-2932-4C29-98D6-51B8AA87E8DF}" type="datetime1">
              <a:rPr lang="fr-FR" smtClean="0"/>
              <a:t>08/10/2024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84767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69E9777-2932-4C29-98D6-51B8AA87E8DF}" type="datetime1">
              <a:rPr lang="fr-FR" smtClean="0"/>
              <a:t>08/10/2024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48725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08/10/2024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919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08/10/2024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86958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08/10/2024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482705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69E9777-2932-4C29-98D6-51B8AA87E8DF}" type="datetime1">
              <a:rPr lang="fr-FR" smtClean="0"/>
              <a:t>08/10/2024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366533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08/10/2024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99670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02FD7DD-BD21-4368-9B08-DD04F8334E3D}" type="datetime1">
              <a:rPr lang="fr-FR" smtClean="0"/>
              <a:t>08/10/2024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458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08/10/2024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29990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08/10/2024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48196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9F55-C0E1-4552-8249-402ECB135C53}" type="datetime1">
              <a:rPr lang="fr-FR" smtClean="0"/>
              <a:t>08/10/2024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910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ADEC-D260-4D20-9D6C-8DE6EB7DE841}" type="datetime1">
              <a:rPr lang="fr-FR" smtClean="0"/>
              <a:t>08/10/2024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7685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08/10/2024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766928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1D6-322B-4B34-9CAA-F5CF8D1735EC}" type="datetime1">
              <a:rPr lang="fr-FR" smtClean="0"/>
              <a:t>08/10/2024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98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E9777-2932-4C29-98D6-51B8AA87E8DF}" type="datetime1">
              <a:rPr lang="fr-FR" smtClean="0"/>
              <a:t>08/10/2024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630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  <p:sldLayoutId id="2147484032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learn/deep-rl-cours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778" y="1852904"/>
            <a:ext cx="8928992" cy="11521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sz="4000" b="1" dirty="0"/>
              <a:t>Lecture 2:  Q-Learning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30448" y="3545632"/>
            <a:ext cx="9144000" cy="1440160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fr-FR" sz="1800" b="1" dirty="0"/>
              <a:t>Dr. MALKI Abdelhamid    @: a.malki@esi-sba.dz</a:t>
            </a:r>
          </a:p>
          <a:p>
            <a:pPr algn="l">
              <a:spcAft>
                <a:spcPts val="1200"/>
              </a:spcAft>
            </a:pPr>
            <a:r>
              <a:rPr lang="fr-FR" sz="1800" dirty="0"/>
              <a:t>Ecole Supérieure d’Informatique de Sidi Bel Abbes (ESI-SBA</a:t>
            </a:r>
            <a:r>
              <a:rPr lang="fr-FR" sz="1800"/>
              <a:t>) </a:t>
            </a:r>
            <a:r>
              <a:rPr lang="fr-FR" sz="1800" b="1"/>
              <a:t>2024/2025</a:t>
            </a:r>
            <a:endParaRPr lang="fr-FR" sz="1800" b="1" dirty="0"/>
          </a:p>
          <a:p>
            <a:pPr algn="l">
              <a:spcAft>
                <a:spcPts val="1200"/>
              </a:spcAft>
            </a:pPr>
            <a:r>
              <a:rPr lang="fr-FR" sz="1800" b="1" dirty="0"/>
              <a:t>Module IASD</a:t>
            </a:r>
            <a:r>
              <a:rPr lang="fr-FR" sz="1800" dirty="0"/>
              <a:t>: Advanced Deep Learning (ADL)</a:t>
            </a:r>
          </a:p>
        </p:txBody>
      </p:sp>
      <p:sp>
        <p:nvSpPr>
          <p:cNvPr id="6" name="AutoShape 2" descr="Nouveau Logo pour l'ESI de Sidi Bel Abbes - Ecole Superieure ...">
            <a:extLst>
              <a:ext uri="{FF2B5EF4-FFF2-40B4-BE49-F238E27FC236}">
                <a16:creationId xmlns:a16="http://schemas.microsoft.com/office/drawing/2014/main" id="{D138571C-5339-C8B3-E5E4-8B630A2A25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504" y="-459432"/>
            <a:ext cx="2168624" cy="216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87304EE-612E-A5C9-C3F4-417837F81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964" y="0"/>
            <a:ext cx="1182521" cy="1182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85AE86-5A59-61D9-74AB-8342B3E46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359784" cy="1052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116632"/>
            <a:ext cx="7818100" cy="79208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Source Sans Pro" panose="020B0503030403020204" pitchFamily="34" charset="0"/>
              </a:rPr>
              <a:t>Bellman equation</a:t>
            </a:r>
            <a:endParaRPr lang="en-US" sz="54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124744"/>
            <a:ext cx="9001000" cy="568863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Source Sans Pro" panose="020B0503030403020204" pitchFamily="34" charset="0"/>
              </a:rPr>
              <a:t>The foundation of many </a:t>
            </a:r>
            <a:r>
              <a:rPr lang="en-US" b="1" dirty="0">
                <a:latin typeface="Source Sans Pro" panose="020B0503030403020204" pitchFamily="34" charset="0"/>
              </a:rPr>
              <a:t>RL </a:t>
            </a:r>
            <a:r>
              <a:rPr lang="en-US" dirty="0">
                <a:latin typeface="Source Sans Pro" panose="020B0503030403020204" pitchFamily="34" charset="0"/>
              </a:rPr>
              <a:t>algorithms is the fact that value functions satisfy a </a:t>
            </a:r>
            <a:r>
              <a:rPr lang="en-US" b="1" dirty="0">
                <a:latin typeface="Source Sans Pro" panose="020B0503030403020204" pitchFamily="34" charset="0"/>
              </a:rPr>
              <a:t>recursive</a:t>
            </a:r>
            <a:r>
              <a:rPr lang="en-US" dirty="0">
                <a:latin typeface="Source Sans Pro" panose="020B0503030403020204" pitchFamily="34" charset="0"/>
              </a:rPr>
              <a:t> relationship, called the </a:t>
            </a:r>
            <a:r>
              <a:rPr lang="en-US" b="1" i="1" dirty="0">
                <a:latin typeface="Source Sans Pro" panose="020B0503030403020204" pitchFamily="34" charset="0"/>
              </a:rPr>
              <a:t>Bellman</a:t>
            </a:r>
            <a:r>
              <a:rPr lang="en-US" dirty="0">
                <a:latin typeface="Source Sans Pro" panose="020B0503030403020204" pitchFamily="34" charset="0"/>
              </a:rPr>
              <a:t> </a:t>
            </a:r>
            <a:r>
              <a:rPr lang="en-US" b="1" i="1" dirty="0">
                <a:latin typeface="Source Sans Pro" panose="020B0503030403020204" pitchFamily="34" charset="0"/>
              </a:rPr>
              <a:t>equation.</a:t>
            </a:r>
          </a:p>
          <a:p>
            <a:pPr>
              <a:spcAft>
                <a:spcPts val="1200"/>
              </a:spcAft>
            </a:pPr>
            <a:endParaRPr lang="en-US" b="1" i="1" dirty="0">
              <a:latin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Bellman equation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decomposes the value function into two parts, the </a:t>
            </a:r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immediate reward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𝑟</a:t>
            </a:r>
            <a:r>
              <a:rPr lang="en-US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𝑡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r>
              <a:rPr lang="ar-DZ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ar-DZ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+</a:t>
            </a:r>
            <a:r>
              <a:rPr lang="ar-DZ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discounted future values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(𝛾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𝑡+1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US" sz="2400" b="1" i="1" dirty="0">
              <a:latin typeface="Source Sans Pro" panose="020B0503030403020204" pitchFamily="34" charset="0"/>
            </a:endParaRPr>
          </a:p>
          <a:p>
            <a:endParaRPr lang="en-US" sz="2400" b="1" i="1" dirty="0">
              <a:latin typeface="Source Sans Pro" panose="020B0503030403020204" pitchFamily="34" charset="0"/>
            </a:endParaRPr>
          </a:p>
          <a:p>
            <a:pPr>
              <a:spcAft>
                <a:spcPts val="3000"/>
              </a:spcAft>
            </a:pPr>
            <a:r>
              <a:rPr lang="en-US" sz="2800" b="1" i="1" dirty="0">
                <a:latin typeface="Source Sans Pro" panose="020B0503030403020204" pitchFamily="34" charset="0"/>
              </a:rPr>
              <a:t>V</a:t>
            </a:r>
            <a:r>
              <a:rPr lang="el-GR" sz="2800" b="1" i="1" baseline="-25000" dirty="0">
                <a:latin typeface="Source Sans Pro" panose="020B0503030403020204" pitchFamily="34" charset="0"/>
              </a:rPr>
              <a:t>π</a:t>
            </a:r>
            <a:r>
              <a:rPr lang="fr-FR" sz="2800" b="1" i="1" dirty="0">
                <a:latin typeface="Source Sans Pro" panose="020B0503030403020204" pitchFamily="34" charset="0"/>
              </a:rPr>
              <a:t>(s)= </a:t>
            </a: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l-GR" sz="2800" b="1" i="1" baseline="-25000" dirty="0">
                <a:latin typeface="Source Sans Pro" panose="020B0503030403020204" pitchFamily="34" charset="0"/>
              </a:rPr>
              <a:t>π</a:t>
            </a: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[ </a:t>
            </a:r>
            <a:r>
              <a:rPr lang="fr-FR" sz="28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fr-FR" sz="2800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fr-FR" sz="28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𝑟</a:t>
            </a:r>
            <a:r>
              <a:rPr lang="en-US" sz="2800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𝑡</a:t>
            </a: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𝛾 </a:t>
            </a: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𝑟</a:t>
            </a:r>
            <a:r>
              <a:rPr lang="en-US" sz="2800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𝑡+1</a:t>
            </a: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𝛾</a:t>
            </a:r>
            <a:r>
              <a:rPr lang="en-US" sz="2800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𝑟</a:t>
            </a:r>
            <a:r>
              <a:rPr lang="en-US" sz="2800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𝑡+2</a:t>
            </a: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+⋯⋯+ 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𝛾</a:t>
            </a:r>
            <a:r>
              <a:rPr lang="en-US" sz="2800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𝑛-t </a:t>
            </a: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𝑟</a:t>
            </a:r>
            <a:r>
              <a:rPr lang="en-US" sz="2800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𝑛</a:t>
            </a:r>
            <a:r>
              <a:rPr lang="fr-FR" sz="2800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8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| S</a:t>
            </a:r>
            <a:r>
              <a:rPr lang="fr-FR" sz="2800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fr-FR" sz="28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s</a:t>
            </a:r>
            <a:r>
              <a:rPr lang="fr-FR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</a:p>
          <a:p>
            <a:pPr>
              <a:spcAft>
                <a:spcPts val="1200"/>
              </a:spcAft>
            </a:pPr>
            <a:r>
              <a:rPr lang="en-US" sz="2800" b="1" baseline="-25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  </a:t>
            </a:r>
            <a:r>
              <a:rPr lang="en-US" sz="2800" b="1" i="1" dirty="0">
                <a:latin typeface="Source Sans Pro" panose="020B0503030403020204" pitchFamily="34" charset="0"/>
              </a:rPr>
              <a:t>V</a:t>
            </a:r>
            <a:r>
              <a:rPr lang="el-GR" sz="2800" b="1" i="1" baseline="-25000" dirty="0">
                <a:latin typeface="Source Sans Pro" panose="020B0503030403020204" pitchFamily="34" charset="0"/>
              </a:rPr>
              <a:t>π</a:t>
            </a:r>
            <a:r>
              <a:rPr lang="fr-FR" sz="2800" b="1" i="1" dirty="0">
                <a:latin typeface="Source Sans Pro" panose="020B0503030403020204" pitchFamily="34" charset="0"/>
              </a:rPr>
              <a:t>(s)= </a:t>
            </a: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l-GR" sz="2800" b="1" i="1" baseline="-25000" dirty="0">
                <a:latin typeface="Source Sans Pro" panose="020B0503030403020204" pitchFamily="34" charset="0"/>
              </a:rPr>
              <a:t>π</a:t>
            </a: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[𝑟</a:t>
            </a:r>
            <a:r>
              <a:rPr lang="en-US" sz="2800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𝑡 </a:t>
            </a: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+</a:t>
            </a:r>
            <a:r>
              <a:rPr lang="en-US" sz="2800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𝛾 </a:t>
            </a: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2800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𝑡+1</a:t>
            </a:r>
            <a:r>
              <a:rPr lang="fr-FR" sz="28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| S</a:t>
            </a:r>
            <a:r>
              <a:rPr lang="fr-FR" sz="2800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fr-FR" sz="28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s</a:t>
            </a:r>
            <a:r>
              <a:rPr lang="fr-FR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 </a:t>
            </a:r>
          </a:p>
          <a:p>
            <a:r>
              <a:rPr lang="fr-FR" sz="2800" b="1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</a:t>
            </a: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</a:t>
            </a:r>
            <a:r>
              <a:rPr lang="el-GR" sz="2800" b="1" i="1" baseline="-25000" dirty="0">
                <a:latin typeface="Source Sans Pro" panose="020B0503030403020204" pitchFamily="34" charset="0"/>
              </a:rPr>
              <a:t>π</a:t>
            </a: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[𝑟</a:t>
            </a:r>
            <a:r>
              <a:rPr lang="en-US" sz="2800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𝑡  </a:t>
            </a: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+</a:t>
            </a:r>
            <a:r>
              <a:rPr lang="en-US" sz="2800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𝛾</a:t>
            </a:r>
            <a:r>
              <a:rPr lang="en-US" sz="2800" b="1" i="1" dirty="0">
                <a:latin typeface="Source Sans Pro" panose="020B0503030403020204" pitchFamily="34" charset="0"/>
              </a:rPr>
              <a:t>V</a:t>
            </a:r>
            <a:r>
              <a:rPr lang="el-GR" sz="2800" b="1" i="1" baseline="-25000" dirty="0">
                <a:latin typeface="Source Sans Pro" panose="020B0503030403020204" pitchFamily="34" charset="0"/>
              </a:rPr>
              <a:t>π</a:t>
            </a:r>
            <a:r>
              <a:rPr lang="fr-FR" sz="2800" b="1" i="1" dirty="0">
                <a:latin typeface="Source Sans Pro" panose="020B0503030403020204" pitchFamily="34" charset="0"/>
              </a:rPr>
              <a:t>(s</a:t>
            </a:r>
            <a:r>
              <a:rPr lang="fr-FR" sz="2800" b="1" i="1" baseline="-25000" dirty="0">
                <a:latin typeface="Source Sans Pro" panose="020B0503030403020204" pitchFamily="34" charset="0"/>
              </a:rPr>
              <a:t>t+1</a:t>
            </a:r>
            <a:r>
              <a:rPr lang="fr-FR" sz="2800" b="1" i="1" dirty="0">
                <a:latin typeface="Source Sans Pro" panose="020B0503030403020204" pitchFamily="34" charset="0"/>
              </a:rPr>
              <a:t>) </a:t>
            </a:r>
            <a:r>
              <a:rPr lang="fr-FR" sz="28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| S</a:t>
            </a:r>
            <a:r>
              <a:rPr lang="fr-FR" sz="2800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fr-FR" sz="28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s</a:t>
            </a: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</a:p>
          <a:p>
            <a:endParaRPr lang="fr-FR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fr-FR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2538A8C-4347-BA55-8849-EFE1283F910F}"/>
              </a:ext>
            </a:extLst>
          </p:cNvPr>
          <p:cNvGrpSpPr/>
          <p:nvPr/>
        </p:nvGrpSpPr>
        <p:grpSpPr>
          <a:xfrm>
            <a:off x="3203848" y="3625861"/>
            <a:ext cx="3672408" cy="955267"/>
            <a:chOff x="4499992" y="2401725"/>
            <a:chExt cx="3168353" cy="955267"/>
          </a:xfrm>
        </p:grpSpPr>
        <p:sp>
          <p:nvSpPr>
            <p:cNvPr id="4" name="Accolade fermante 3">
              <a:extLst>
                <a:ext uri="{FF2B5EF4-FFF2-40B4-BE49-F238E27FC236}">
                  <a16:creationId xmlns:a16="http://schemas.microsoft.com/office/drawing/2014/main" id="{12B6AC84-0B1B-D63C-6138-DE7232319B7A}"/>
                </a:ext>
              </a:extLst>
            </p:cNvPr>
            <p:cNvSpPr/>
            <p:nvPr/>
          </p:nvSpPr>
          <p:spPr>
            <a:xfrm rot="5400000" flipH="1" flipV="1">
              <a:off x="5868145" y="1556792"/>
              <a:ext cx="432047" cy="3168353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51B5616-C5A7-9A31-B2FA-4D3E440B05AD}"/>
                </a:ext>
              </a:extLst>
            </p:cNvPr>
            <p:cNvSpPr txBox="1"/>
            <p:nvPr/>
          </p:nvSpPr>
          <p:spPr>
            <a:xfrm>
              <a:off x="5866733" y="2401725"/>
              <a:ext cx="72008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800" b="1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G</a:t>
              </a:r>
              <a:r>
                <a:rPr lang="fr-FR" sz="2800" b="1" i="1" baseline="-250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t+1 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704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116632"/>
            <a:ext cx="7818100" cy="79208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Source Sans Pro" panose="020B0503030403020204" pitchFamily="34" charset="0"/>
              </a:rPr>
              <a:t>Bellman equation</a:t>
            </a:r>
            <a:endParaRPr lang="en-US" sz="54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268760"/>
            <a:ext cx="9001000" cy="5544616"/>
          </a:xfrm>
        </p:spPr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bellman optimality equation is the bellman equation for the optimal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Value-function</a:t>
            </a:r>
          </a:p>
          <a:p>
            <a:pPr algn="ctr"/>
            <a:r>
              <a:rPr lang="en-US" sz="2800" b="1" i="1" dirty="0">
                <a:latin typeface="Source Sans Pro" panose="020B0503030403020204" pitchFamily="34" charset="0"/>
              </a:rPr>
              <a:t>V</a:t>
            </a:r>
            <a:r>
              <a:rPr lang="fr-FR" sz="2800" b="1" i="1" dirty="0">
                <a:latin typeface="Source Sans Pro" panose="020B0503030403020204" pitchFamily="34" charset="0"/>
              </a:rPr>
              <a:t>*(s) = </a:t>
            </a:r>
            <a:r>
              <a:rPr lang="fr-FR" sz="2800" b="1" i="1" dirty="0" err="1">
                <a:latin typeface="Source Sans Pro" panose="020B0503030403020204" pitchFamily="34" charset="0"/>
              </a:rPr>
              <a:t>max</a:t>
            </a:r>
            <a:r>
              <a:rPr lang="fr-FR" sz="2800" b="1" i="1" baseline="-25000" dirty="0" err="1">
                <a:latin typeface="Source Sans Pro" panose="020B0503030403020204" pitchFamily="34" charset="0"/>
              </a:rPr>
              <a:t>a</a:t>
            </a:r>
            <a:r>
              <a:rPr lang="fr-FR" sz="2800" b="1" i="1" dirty="0">
                <a:latin typeface="Source Sans Pro" panose="020B0503030403020204" pitchFamily="34" charset="0"/>
              </a:rPr>
              <a:t> </a:t>
            </a: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l-GR" sz="2800" b="1" i="1" baseline="-25000" dirty="0">
                <a:latin typeface="Source Sans Pro" panose="020B0503030403020204" pitchFamily="34" charset="0"/>
              </a:rPr>
              <a:t>π</a:t>
            </a: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[𝑟</a:t>
            </a:r>
            <a:r>
              <a:rPr lang="en-US" sz="2800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𝑡  </a:t>
            </a: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+</a:t>
            </a:r>
            <a:r>
              <a:rPr lang="en-US" sz="2800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𝛾</a:t>
            </a:r>
            <a:r>
              <a:rPr lang="en-US" sz="2800" b="1" i="1" dirty="0">
                <a:latin typeface="Source Sans Pro" panose="020B0503030403020204" pitchFamily="34" charset="0"/>
              </a:rPr>
              <a:t>V</a:t>
            </a:r>
            <a:r>
              <a:rPr lang="fr-FR" sz="2800" b="1" i="1" dirty="0">
                <a:latin typeface="Source Sans Pro" panose="020B0503030403020204" pitchFamily="34" charset="0"/>
              </a:rPr>
              <a:t>*(s</a:t>
            </a:r>
            <a:r>
              <a:rPr lang="fr-FR" sz="2800" b="1" i="1" baseline="-25000" dirty="0">
                <a:latin typeface="Source Sans Pro" panose="020B0503030403020204" pitchFamily="34" charset="0"/>
              </a:rPr>
              <a:t>t+1</a:t>
            </a:r>
            <a:r>
              <a:rPr lang="fr-FR" sz="2800" b="1" i="1" dirty="0">
                <a:latin typeface="Source Sans Pro" panose="020B0503030403020204" pitchFamily="34" charset="0"/>
              </a:rPr>
              <a:t>) </a:t>
            </a: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</a:p>
          <a:p>
            <a:endParaRPr lang="fr-FR" sz="2000" b="1" i="1" dirty="0">
              <a:latin typeface="Source Sans Pro" panose="020B0503030403020204" pitchFamily="34" charset="0"/>
            </a:endParaRPr>
          </a:p>
          <a:p>
            <a:pPr>
              <a:spcAft>
                <a:spcPts val="600"/>
              </a:spcAft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bellman optimality equation is the bellman equation for the optimal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action-value function</a:t>
            </a:r>
          </a:p>
          <a:p>
            <a:pPr algn="ctr"/>
            <a:r>
              <a:rPr lang="en-US" sz="28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Q</a:t>
            </a:r>
            <a:r>
              <a:rPr lang="fr-FR" sz="2800" b="1" i="1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*</a:t>
            </a:r>
            <a:r>
              <a:rPr lang="fr-FR" sz="28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fr-FR" sz="2800" b="1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s,a</a:t>
            </a:r>
            <a:r>
              <a:rPr lang="fr-FR" sz="28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)= </a:t>
            </a: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l-GR" sz="2800" b="1" i="1" baseline="-25000" dirty="0">
                <a:latin typeface="Source Sans Pro" panose="020B0503030403020204" pitchFamily="34" charset="0"/>
              </a:rPr>
              <a:t> π</a:t>
            </a: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[ </a:t>
            </a:r>
            <a:r>
              <a:rPr lang="en-US" sz="28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</a:t>
            </a:r>
            <a:r>
              <a:rPr lang="en-US" sz="2800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28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+ 𝛾</a:t>
            </a:r>
            <a:r>
              <a:rPr lang="fr-FR" sz="28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800" b="1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max</a:t>
            </a:r>
            <a:r>
              <a:rPr lang="fr-FR" sz="2800" b="1" i="1" baseline="-25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fr-FR" sz="2800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 </a:t>
            </a:r>
            <a:r>
              <a:rPr lang="en-US" sz="28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Q</a:t>
            </a:r>
            <a:r>
              <a:rPr lang="en-US" sz="2800" b="1" i="1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*</a:t>
            </a:r>
            <a:r>
              <a:rPr lang="fr-FR" sz="28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(s</a:t>
            </a:r>
            <a:r>
              <a:rPr lang="fr-FR" sz="2800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t+1</a:t>
            </a:r>
            <a:r>
              <a:rPr lang="fr-FR" sz="28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a’)</a:t>
            </a:r>
            <a:r>
              <a:rPr lang="fr-FR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  <a:endParaRPr lang="en-US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0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078" y="260648"/>
            <a:ext cx="7818100" cy="79208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Source Sans Pro" panose="020B0503030403020204" pitchFamily="34" charset="0"/>
              </a:rPr>
              <a:t>How to train/update</a:t>
            </a:r>
            <a:br>
              <a:rPr lang="en-US" sz="3600" b="1" dirty="0">
                <a:latin typeface="Source Sans Pro" panose="020B0503030403020204" pitchFamily="34" charset="0"/>
              </a:rPr>
            </a:br>
            <a:r>
              <a:rPr lang="en-US" sz="3600" b="1" dirty="0">
                <a:latin typeface="Source Sans Pro" panose="020B0503030403020204" pitchFamily="34" charset="0"/>
              </a:rPr>
              <a:t> value-function policy ?</a:t>
            </a:r>
            <a:endParaRPr lang="en-US" sz="54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556792"/>
            <a:ext cx="9001000" cy="5256584"/>
          </a:xfrm>
        </p:spPr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An RL agent learns by interacting with its environment. The idea is that given the experience and the received reward, the agent will update its value function or policy.</a:t>
            </a:r>
          </a:p>
          <a:p>
            <a:endParaRPr lang="en-US" dirty="0">
              <a:latin typeface="Source Sans Pro" panose="020B0503030403020204" pitchFamily="34" charset="0"/>
            </a:endParaRPr>
          </a:p>
          <a:p>
            <a:r>
              <a:rPr lang="en-US" b="1" i="1" dirty="0">
                <a:latin typeface="Source Sans Pro" panose="020B0503030403020204" pitchFamily="34" charset="0"/>
              </a:rPr>
              <a:t>Monte Carlo </a:t>
            </a:r>
            <a:r>
              <a:rPr lang="en-US" dirty="0">
                <a:latin typeface="Source Sans Pro" panose="020B0503030403020204" pitchFamily="34" charset="0"/>
              </a:rPr>
              <a:t>, </a:t>
            </a:r>
            <a:r>
              <a:rPr lang="en-US" b="1" i="1" dirty="0">
                <a:latin typeface="Source Sans Pro" panose="020B0503030403020204" pitchFamily="34" charset="0"/>
              </a:rPr>
              <a:t>Temporal Difference Learning</a:t>
            </a:r>
            <a:r>
              <a:rPr lang="en-US" dirty="0">
                <a:latin typeface="Source Sans Pro" panose="020B0503030403020204" pitchFamily="34" charset="0"/>
              </a:rPr>
              <a:t> and </a:t>
            </a:r>
            <a:r>
              <a:rPr lang="en-US" b="1" i="1" dirty="0">
                <a:latin typeface="Source Sans Pro" panose="020B0503030403020204" pitchFamily="34" charset="0"/>
              </a:rPr>
              <a:t>Dynamic Programming </a:t>
            </a:r>
            <a:r>
              <a:rPr lang="en-US" dirty="0">
                <a:latin typeface="Source Sans Pro" panose="020B0503030403020204" pitchFamily="34" charset="0"/>
              </a:rPr>
              <a:t>, </a:t>
            </a:r>
            <a:r>
              <a:rPr lang="en-US" b="1" i="1" dirty="0">
                <a:latin typeface="Source Sans Pro" panose="020B0503030403020204" pitchFamily="34" charset="0"/>
              </a:rPr>
              <a:t> </a:t>
            </a:r>
            <a:r>
              <a:rPr lang="en-US" dirty="0">
                <a:latin typeface="Source Sans Pro" panose="020B0503030403020204" pitchFamily="34" charset="0"/>
              </a:rPr>
              <a:t>are three different strategies on how to train our value function policy. </a:t>
            </a:r>
          </a:p>
          <a:p>
            <a:endParaRPr lang="en-US" b="1" i="1" dirty="0">
              <a:latin typeface="Source Sans Pro" panose="020B0503030403020204" pitchFamily="34" charset="0"/>
            </a:endParaRPr>
          </a:p>
          <a:p>
            <a:r>
              <a:rPr lang="en-US" b="1" i="1" dirty="0">
                <a:latin typeface="Source Sans Pro" panose="020B0503030403020204" pitchFamily="34" charset="0"/>
              </a:rPr>
              <a:t>Monte Carlo </a:t>
            </a:r>
            <a:r>
              <a:rPr lang="en-US" dirty="0">
                <a:latin typeface="Source Sans Pro" panose="020B0503030403020204" pitchFamily="34" charset="0"/>
              </a:rPr>
              <a:t>uses an entire episode of experience before learning. </a:t>
            </a:r>
          </a:p>
          <a:p>
            <a:endParaRPr lang="en-US" dirty="0">
              <a:latin typeface="Source Sans Pro" panose="020B0503030403020204" pitchFamily="34" charset="0"/>
            </a:endParaRPr>
          </a:p>
          <a:p>
            <a:r>
              <a:rPr lang="en-US" b="1" i="1" dirty="0">
                <a:latin typeface="Source Sans Pro" panose="020B0503030403020204" pitchFamily="34" charset="0"/>
              </a:rPr>
              <a:t>Temporal Difference </a:t>
            </a:r>
            <a:r>
              <a:rPr lang="en-US" dirty="0">
                <a:latin typeface="Source Sans Pro" panose="020B0503030403020204" pitchFamily="34" charset="0"/>
              </a:rPr>
              <a:t>uses only a step </a:t>
            </a:r>
            <a:r>
              <a:rPr lang="en-US" sz="2000" b="1" dirty="0"/>
              <a:t>(</a:t>
            </a:r>
            <a:r>
              <a:rPr lang="en-US" sz="2000" b="1" i="1" dirty="0"/>
              <a:t>S</a:t>
            </a:r>
            <a:r>
              <a:rPr lang="en-US" sz="2000" b="1" i="1" baseline="-25000" dirty="0"/>
              <a:t>t</a:t>
            </a:r>
            <a:r>
              <a:rPr lang="en-US" sz="2000" b="1" dirty="0"/>
              <a:t>​, </a:t>
            </a:r>
            <a:r>
              <a:rPr lang="en-US" sz="2000" b="1" i="1" dirty="0"/>
              <a:t>A</a:t>
            </a:r>
            <a:r>
              <a:rPr lang="en-US" sz="2000" b="1" i="1" baseline="-25000" dirty="0"/>
              <a:t>t</a:t>
            </a:r>
            <a:r>
              <a:rPr lang="en-US" sz="2000" b="1" baseline="-25000" dirty="0"/>
              <a:t>​</a:t>
            </a:r>
            <a:r>
              <a:rPr lang="en-US" sz="2000" b="1" dirty="0"/>
              <a:t> ,</a:t>
            </a:r>
            <a:r>
              <a:rPr lang="en-US" sz="2000" b="1" i="1" dirty="0"/>
              <a:t>R</a:t>
            </a:r>
            <a:r>
              <a:rPr lang="en-US" sz="2000" b="1" i="1" baseline="-25000" dirty="0"/>
              <a:t>t</a:t>
            </a:r>
            <a:r>
              <a:rPr lang="en-US" sz="2000" b="1" baseline="-25000" dirty="0"/>
              <a:t>+1​</a:t>
            </a:r>
            <a:r>
              <a:rPr lang="en-US" sz="2000" b="1" dirty="0"/>
              <a:t>,</a:t>
            </a:r>
            <a:r>
              <a:rPr lang="en-US" sz="2000" b="1" i="1" dirty="0"/>
              <a:t>S</a:t>
            </a:r>
            <a:r>
              <a:rPr lang="en-US" sz="2000" b="1" i="1" baseline="-25000" dirty="0"/>
              <a:t>t</a:t>
            </a:r>
            <a:r>
              <a:rPr lang="en-US" sz="2000" b="1" baseline="-25000" dirty="0"/>
              <a:t>+1​</a:t>
            </a:r>
            <a:r>
              <a:rPr lang="en-US" sz="2000" b="1" dirty="0"/>
              <a:t>) </a:t>
            </a:r>
            <a:r>
              <a:rPr lang="en-US" dirty="0">
                <a:latin typeface="Source Sans Pro" panose="020B0503030403020204" pitchFamily="34" charset="0"/>
              </a:rPr>
              <a:t>to learn.</a:t>
            </a:r>
          </a:p>
          <a:p>
            <a:endParaRPr lang="en-US" dirty="0">
              <a:latin typeface="Source Sans Pro" panose="020B0503030403020204" pitchFamily="34" charset="0"/>
            </a:endParaRPr>
          </a:p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Dynamic Programming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(given transition function)</a:t>
            </a:r>
          </a:p>
        </p:txBody>
      </p:sp>
    </p:spTree>
    <p:extLst>
      <p:ext uri="{BB962C8B-B14F-4D97-AF65-F5344CB8AC3E}">
        <p14:creationId xmlns:p14="http://schemas.microsoft.com/office/powerpoint/2010/main" val="144123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116632"/>
            <a:ext cx="7818100" cy="79208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Source Sans Pro" panose="020B0503030403020204" pitchFamily="34" charset="0"/>
              </a:rPr>
              <a:t>How to train/update</a:t>
            </a:r>
            <a:br>
              <a:rPr lang="en-US" sz="3600" b="1" dirty="0">
                <a:latin typeface="Source Sans Pro" panose="020B0503030403020204" pitchFamily="34" charset="0"/>
              </a:rPr>
            </a:br>
            <a:r>
              <a:rPr lang="en-US" sz="3600" b="1" dirty="0">
                <a:latin typeface="Source Sans Pro" panose="020B0503030403020204" pitchFamily="34" charset="0"/>
              </a:rPr>
              <a:t> value-function policy ?</a:t>
            </a:r>
            <a:endParaRPr lang="en-US" sz="54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268760"/>
            <a:ext cx="9001000" cy="5544616"/>
          </a:xfrm>
        </p:spPr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Monte Carlo waits until the end of the episode, calculates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​ 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(return) and uses it as 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target for updating </a:t>
            </a:r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​).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 it requires a 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complete episode of interaction before updating our value function.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3A3831-98E4-1342-9CA6-8F0B4B8B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59" y="3933056"/>
            <a:ext cx="5616624" cy="2496277"/>
          </a:xfrm>
          <a:prstGeom prst="rect">
            <a:avLst/>
          </a:prstGeom>
        </p:spPr>
      </p:pic>
      <p:pic>
        <p:nvPicPr>
          <p:cNvPr id="6" name="Picture 2" descr="Monte Carlo">
            <a:extLst>
              <a:ext uri="{FF2B5EF4-FFF2-40B4-BE49-F238E27FC236}">
                <a16:creationId xmlns:a16="http://schemas.microsoft.com/office/drawing/2014/main" id="{282AB974-5D4A-061B-7D70-1311B5D3D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96952"/>
            <a:ext cx="4174865" cy="128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07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60648"/>
            <a:ext cx="7818100" cy="79208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Source Sans Pro" panose="020B0503030403020204" pitchFamily="34" charset="0"/>
              </a:rPr>
              <a:t>How to train/update</a:t>
            </a:r>
            <a:br>
              <a:rPr lang="en-US" sz="3600" b="1" dirty="0">
                <a:latin typeface="Source Sans Pro" panose="020B0503030403020204" pitchFamily="34" charset="0"/>
              </a:rPr>
            </a:br>
            <a:r>
              <a:rPr lang="en-US" sz="3600" b="1" dirty="0">
                <a:latin typeface="Source Sans Pro" panose="020B0503030403020204" pitchFamily="34" charset="0"/>
              </a:rPr>
              <a:t> value-function policy ?</a:t>
            </a:r>
            <a:endParaRPr lang="en-US" sz="54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340768"/>
            <a:ext cx="9001000" cy="5472608"/>
          </a:xfrm>
        </p:spPr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In</a:t>
            </a:r>
            <a:r>
              <a:rPr lang="en-US" b="1" dirty="0">
                <a:latin typeface="Source Sans Pro" panose="020B0503030403020204" pitchFamily="34" charset="0"/>
              </a:rPr>
              <a:t> TD </a:t>
            </a:r>
            <a:r>
              <a:rPr lang="en-US" dirty="0">
                <a:latin typeface="Source Sans Pro" panose="020B0503030403020204" pitchFamily="34" charset="0"/>
              </a:rPr>
              <a:t>(</a:t>
            </a:r>
            <a:r>
              <a:rPr lang="en-US" b="1" i="1" dirty="0">
                <a:latin typeface="Source Sans Pro" panose="020B0503030403020204" pitchFamily="34" charset="0"/>
              </a:rPr>
              <a:t>Temporal Difference</a:t>
            </a:r>
            <a:r>
              <a:rPr lang="en-US" dirty="0">
                <a:latin typeface="Source Sans Pro" panose="020B0503030403020204" pitchFamily="34" charset="0"/>
              </a:rPr>
              <a:t>), we only look one step ahead and then estimate the rest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719E53-FA94-B775-4337-D1A94261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29000"/>
            <a:ext cx="6048672" cy="32341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84CA851-29CD-5AA1-0777-F4BF197F7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276872"/>
            <a:ext cx="648072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396" y="260648"/>
            <a:ext cx="7818100" cy="79208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Source Sans Pro" panose="020B0503030403020204" pitchFamily="34" charset="0"/>
              </a:rPr>
              <a:t>How to train/update</a:t>
            </a:r>
            <a:br>
              <a:rPr lang="en-US" sz="3600" b="1" dirty="0">
                <a:latin typeface="Source Sans Pro" panose="020B0503030403020204" pitchFamily="34" charset="0"/>
              </a:rPr>
            </a:br>
            <a:r>
              <a:rPr lang="en-US" sz="3600" b="1" dirty="0">
                <a:latin typeface="Source Sans Pro" panose="020B0503030403020204" pitchFamily="34" charset="0"/>
              </a:rPr>
              <a:t> value-function policy ?</a:t>
            </a:r>
            <a:endParaRPr lang="en-US" sz="54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268760"/>
            <a:ext cx="9001000" cy="5544616"/>
          </a:xfrm>
        </p:spPr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In </a:t>
            </a:r>
            <a:r>
              <a:rPr lang="en-US" b="1" dirty="0">
                <a:latin typeface="Source Sans Pro" panose="020B0503030403020204" pitchFamily="34" charset="0"/>
              </a:rPr>
              <a:t>Dynamic programming</a:t>
            </a:r>
            <a:r>
              <a:rPr lang="en-US" dirty="0">
                <a:latin typeface="Source Sans Pro" panose="020B0503030403020204" pitchFamily="34" charset="0"/>
              </a:rPr>
              <a:t>, we used to consider all possible states one level ahead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B2ACEC9-6102-C050-A25E-BB4E3D37D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16832"/>
            <a:ext cx="7653450" cy="444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50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116632"/>
            <a:ext cx="7818100" cy="79208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Source Sans Pro" panose="020B0503030403020204" pitchFamily="34" charset="0"/>
              </a:rPr>
              <a:t>Q-Learning</a:t>
            </a:r>
            <a:endParaRPr lang="en-US" sz="54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1200"/>
              </a:spcAft>
            </a:pPr>
            <a:r>
              <a:rPr lang="en-US" sz="2100" b="1" i="1" dirty="0">
                <a:latin typeface="Source Sans Pro" panose="020B0503030403020204" pitchFamily="34" charset="0"/>
              </a:rPr>
              <a:t>Q-Learning</a:t>
            </a:r>
            <a:r>
              <a:rPr lang="en-US" sz="2100" dirty="0">
                <a:latin typeface="Source Sans Pro" panose="020B0503030403020204" pitchFamily="34" charset="0"/>
              </a:rPr>
              <a:t> </a:t>
            </a:r>
            <a:r>
              <a:rPr lang="en-US" sz="2100" b="1" dirty="0">
                <a:latin typeface="Source Sans Pro" panose="020B0503030403020204" pitchFamily="34" charset="0"/>
              </a:rPr>
              <a:t>is </a:t>
            </a:r>
            <a:r>
              <a:rPr lang="en-US" sz="2100" dirty="0">
                <a:latin typeface="Source Sans Pro" panose="020B0503030403020204" pitchFamily="34" charset="0"/>
              </a:rPr>
              <a:t>an </a:t>
            </a:r>
            <a:r>
              <a:rPr lang="en-US" sz="2100" i="1" u="sng" dirty="0">
                <a:latin typeface="Source Sans Pro" panose="020B0503030403020204" pitchFamily="34" charset="0"/>
              </a:rPr>
              <a:t>off-policy</a:t>
            </a:r>
            <a:r>
              <a:rPr lang="en-US" sz="2100" dirty="0">
                <a:latin typeface="Source Sans Pro" panose="020B0503030403020204" pitchFamily="34" charset="0"/>
              </a:rPr>
              <a:t>,   </a:t>
            </a:r>
            <a:r>
              <a:rPr lang="en-US" sz="2100" i="1" u="sng" dirty="0">
                <a:latin typeface="Source Sans Pro" panose="020B0503030403020204" pitchFamily="34" charset="0"/>
              </a:rPr>
              <a:t>value-based</a:t>
            </a:r>
            <a:r>
              <a:rPr lang="en-US" sz="2100" dirty="0">
                <a:latin typeface="Source Sans Pro" panose="020B0503030403020204" pitchFamily="34" charset="0"/>
              </a:rPr>
              <a:t> RL Algorithm  that uses a </a:t>
            </a:r>
            <a:r>
              <a:rPr lang="en-US" sz="2100" i="1" u="sng" dirty="0">
                <a:latin typeface="Source Sans Pro" panose="020B0503030403020204" pitchFamily="34" charset="0"/>
              </a:rPr>
              <a:t>Temporal Difference</a:t>
            </a:r>
            <a:r>
              <a:rPr lang="en-US" sz="2100" u="sng" dirty="0">
                <a:latin typeface="Source Sans Pro" panose="020B0503030403020204" pitchFamily="34" charset="0"/>
              </a:rPr>
              <a:t> </a:t>
            </a:r>
            <a:r>
              <a:rPr lang="en-US" sz="2100" dirty="0">
                <a:latin typeface="Source Sans Pro" panose="020B0503030403020204" pitchFamily="34" charset="0"/>
              </a:rPr>
              <a:t>approach to train its </a:t>
            </a:r>
            <a:r>
              <a:rPr lang="en-US" sz="2100" b="1" dirty="0">
                <a:latin typeface="Source Sans Pro" panose="020B0503030403020204" pitchFamily="34" charset="0"/>
              </a:rPr>
              <a:t>action-value</a:t>
            </a:r>
            <a:r>
              <a:rPr lang="en-US" sz="2100" dirty="0">
                <a:latin typeface="Source Sans Pro" panose="020B0503030403020204" pitchFamily="34" charset="0"/>
              </a:rPr>
              <a:t> function or </a:t>
            </a:r>
            <a:r>
              <a:rPr lang="en-US" sz="2100" b="1" dirty="0">
                <a:latin typeface="Source Sans Pro" panose="020B0503030403020204" pitchFamily="34" charset="0"/>
              </a:rPr>
              <a:t>Q-function</a:t>
            </a:r>
            <a:r>
              <a:rPr lang="en-US" sz="2100" dirty="0">
                <a:latin typeface="Source Sans Pro" panose="020B0503030403020204" pitchFamily="34" charset="0"/>
              </a:rPr>
              <a:t> </a:t>
            </a:r>
            <a:r>
              <a:rPr lang="en-US" sz="2100" b="1" i="1" dirty="0">
                <a:latin typeface="Source Sans Pro" panose="020B0503030403020204" pitchFamily="34" charset="0"/>
              </a:rPr>
              <a:t>Q(</a:t>
            </a:r>
            <a:r>
              <a:rPr lang="en-US" sz="2100" b="1" i="1" dirty="0" err="1">
                <a:latin typeface="Source Sans Pro" panose="020B0503030403020204" pitchFamily="34" charset="0"/>
              </a:rPr>
              <a:t>s,a</a:t>
            </a:r>
            <a:r>
              <a:rPr lang="en-US" sz="2100" b="1" i="1" dirty="0">
                <a:latin typeface="Source Sans Pro" panose="020B0503030403020204" pitchFamily="34" charset="0"/>
              </a:rPr>
              <a:t>). </a:t>
            </a:r>
          </a:p>
          <a:p>
            <a:r>
              <a:rPr lang="en-US" sz="2100" dirty="0">
                <a:latin typeface="Source Sans Pro" panose="020B0503030403020204" pitchFamily="34" charset="0"/>
              </a:rPr>
              <a:t>Internally, the </a:t>
            </a:r>
            <a:r>
              <a:rPr lang="en-US" sz="2100" b="1" dirty="0">
                <a:latin typeface="Source Sans Pro" panose="020B0503030403020204" pitchFamily="34" charset="0"/>
              </a:rPr>
              <a:t>Q-function</a:t>
            </a:r>
            <a:r>
              <a:rPr lang="en-US" sz="2100" dirty="0">
                <a:latin typeface="Source Sans Pro" panose="020B0503030403020204" pitchFamily="34" charset="0"/>
              </a:rPr>
              <a:t> is encoded by a </a:t>
            </a:r>
            <a:r>
              <a:rPr lang="en-US" sz="2100" b="1" dirty="0">
                <a:latin typeface="Source Sans Pro" panose="020B0503030403020204" pitchFamily="34" charset="0"/>
              </a:rPr>
              <a:t>Q-table</a:t>
            </a:r>
            <a:r>
              <a:rPr lang="en-US" sz="2100" dirty="0">
                <a:latin typeface="Source Sans Pro" panose="020B0503030403020204" pitchFamily="34" charset="0"/>
              </a:rPr>
              <a:t>, a table where each cell corresponds to a </a:t>
            </a:r>
            <a:r>
              <a:rPr lang="en-US" sz="2100" b="1" dirty="0">
                <a:latin typeface="Source Sans Pro" panose="020B0503030403020204" pitchFamily="34" charset="0"/>
              </a:rPr>
              <a:t>state-action</a:t>
            </a:r>
            <a:r>
              <a:rPr lang="en-US" sz="2100" dirty="0">
                <a:latin typeface="Source Sans Pro" panose="020B0503030403020204" pitchFamily="34" charset="0"/>
              </a:rPr>
              <a:t> pair value. </a:t>
            </a:r>
          </a:p>
          <a:p>
            <a:endParaRPr lang="en-US" sz="2100" dirty="0">
              <a:latin typeface="Source Sans Pro" panose="020B0503030403020204" pitchFamily="34" charset="0"/>
            </a:endParaRPr>
          </a:p>
          <a:p>
            <a:endParaRPr lang="en-US" sz="2100" dirty="0">
              <a:latin typeface="Source Sans Pro" panose="020B0503030403020204" pitchFamily="34" charset="0"/>
            </a:endParaRPr>
          </a:p>
          <a:p>
            <a:endParaRPr lang="en-US" sz="2100" dirty="0">
              <a:latin typeface="Source Sans Pro" panose="020B0503030403020204" pitchFamily="34" charset="0"/>
            </a:endParaRPr>
          </a:p>
          <a:p>
            <a:endParaRPr lang="en-US" sz="2100" dirty="0">
              <a:latin typeface="Source Sans Pro" panose="020B0503030403020204" pitchFamily="34" charset="0"/>
            </a:endParaRPr>
          </a:p>
          <a:p>
            <a:endParaRPr lang="en-US" sz="2100" dirty="0">
              <a:latin typeface="Source Sans Pro" panose="020B0503030403020204" pitchFamily="34" charset="0"/>
            </a:endParaRPr>
          </a:p>
          <a:p>
            <a:r>
              <a:rPr lang="en-US" sz="2100" dirty="0">
                <a:latin typeface="Source Sans Pro" panose="020B0503030403020204" pitchFamily="34" charset="0"/>
              </a:rPr>
              <a:t>When the training is done, we have an optimal </a:t>
            </a:r>
            <a:r>
              <a:rPr lang="en-US" sz="2100" b="1" dirty="0">
                <a:latin typeface="Source Sans Pro" panose="020B0503030403020204" pitchFamily="34" charset="0"/>
              </a:rPr>
              <a:t>Q-table </a:t>
            </a:r>
            <a:r>
              <a:rPr lang="en-US" sz="2100" dirty="0">
                <a:latin typeface="Source Sans Pro" panose="020B0503030403020204" pitchFamily="34" charset="0"/>
                <a:sym typeface="Wingdings" panose="05000000000000000000" pitchFamily="2" charset="2"/>
              </a:rPr>
              <a:t> optimal </a:t>
            </a:r>
            <a:r>
              <a:rPr lang="en-US" sz="2100" b="1" dirty="0">
                <a:latin typeface="Source Sans Pro" panose="020B0503030403020204" pitchFamily="34" charset="0"/>
              </a:rPr>
              <a:t>Q-function</a:t>
            </a:r>
            <a:r>
              <a:rPr lang="en-US" sz="2100" dirty="0">
                <a:latin typeface="Source Sans Pro" panose="020B0503030403020204" pitchFamily="34" charset="0"/>
                <a:sym typeface="Wingdings" panose="05000000000000000000" pitchFamily="2" charset="2"/>
              </a:rPr>
              <a:t> optimal </a:t>
            </a:r>
            <a:r>
              <a:rPr lang="en-US" sz="2100" b="1" dirty="0">
                <a:latin typeface="Source Sans Pro" panose="020B0503030403020204" pitchFamily="34" charset="0"/>
                <a:sym typeface="Wingdings" panose="05000000000000000000" pitchFamily="2" charset="2"/>
              </a:rPr>
              <a:t>Policy</a:t>
            </a:r>
          </a:p>
          <a:p>
            <a:pPr lvl="1"/>
            <a:r>
              <a:rPr lang="en-US" sz="2100" dirty="0">
                <a:latin typeface="Source Sans Pro" panose="020B0503030403020204" pitchFamily="34" charset="0"/>
              </a:rPr>
              <a:t>Since we </a:t>
            </a:r>
            <a:r>
              <a:rPr lang="en-US" sz="2100" b="1" dirty="0">
                <a:latin typeface="Source Sans Pro" panose="020B0503030403020204" pitchFamily="34" charset="0"/>
              </a:rPr>
              <a:t>know the best action to take at each state.</a:t>
            </a:r>
            <a:endParaRPr lang="en-US" sz="2100" dirty="0">
              <a:latin typeface="Source Sans Pro" panose="020B0503030403020204" pitchFamily="34" charset="0"/>
            </a:endParaRPr>
          </a:p>
          <a:p>
            <a:endParaRPr lang="en-US" sz="2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57E0255-6C2B-DCB1-2BA8-FDDEEC4A1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636912"/>
            <a:ext cx="4752528" cy="18002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12E30D8-C4D3-D716-D148-C7863CB80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5986958"/>
            <a:ext cx="3744416" cy="6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0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116632"/>
            <a:ext cx="7818100" cy="79208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Source Sans Pro" panose="020B0503030403020204" pitchFamily="34" charset="0"/>
              </a:rPr>
              <a:t>Q-Table</a:t>
            </a:r>
            <a:endParaRPr lang="en-US" sz="54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052736"/>
            <a:ext cx="9001000" cy="576064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ource Sans Pro" panose="020B0503030403020204" pitchFamily="34" charset="0"/>
              </a:rPr>
              <a:t>The Q-function is encoded by </a:t>
            </a:r>
            <a:r>
              <a:rPr lang="en-US" sz="2000" b="1" dirty="0">
                <a:latin typeface="Source Sans Pro" panose="020B0503030403020204" pitchFamily="34" charset="0"/>
              </a:rPr>
              <a:t>a Q-table, </a:t>
            </a:r>
            <a:r>
              <a:rPr lang="en-US" sz="2000" dirty="0">
                <a:latin typeface="Source Sans Pro" panose="020B0503030403020204" pitchFamily="34" charset="0"/>
              </a:rPr>
              <a:t>a table where each cell corresponds to a state-action pair value</a:t>
            </a:r>
          </a:p>
          <a:p>
            <a:r>
              <a:rPr lang="en-US" sz="2000" dirty="0">
                <a:latin typeface="Source Sans Pro" panose="020B0503030403020204" pitchFamily="34" charset="0"/>
              </a:rPr>
              <a:t>The Q-table is initialized. That’s why all values are = 0. This table</a:t>
            </a:r>
            <a:r>
              <a:rPr lang="en-US" sz="2000" b="1" dirty="0">
                <a:latin typeface="Source Sans Pro" panose="020B0503030403020204" pitchFamily="34" charset="0"/>
              </a:rPr>
              <a:t> contains, for each state and action, </a:t>
            </a:r>
            <a:r>
              <a:rPr lang="en-US" sz="2000" dirty="0">
                <a:latin typeface="Source Sans Pro" panose="020B0503030403020204" pitchFamily="34" charset="0"/>
              </a:rPr>
              <a:t>the corresponding state-action values</a:t>
            </a:r>
            <a:r>
              <a:rPr lang="en-US" sz="2000" b="1" dirty="0">
                <a:latin typeface="Source Sans Pro" panose="020B0503030403020204" pitchFamily="34" charset="0"/>
              </a:rPr>
              <a:t>.</a:t>
            </a:r>
            <a:endParaRPr lang="en-US" sz="2000" dirty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Picture 2" descr="Maze example">
            <a:extLst>
              <a:ext uri="{FF2B5EF4-FFF2-40B4-BE49-F238E27FC236}">
                <a16:creationId xmlns:a16="http://schemas.microsoft.com/office/drawing/2014/main" id="{10F37BF5-CEAF-D57F-7C97-9A6A02AAB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6976914" cy="389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71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775" y="476672"/>
            <a:ext cx="7818100" cy="79208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Source Sans Pro" panose="020B0503030403020204" pitchFamily="34" charset="0"/>
              </a:rPr>
              <a:t>Q-Learning pseudocode </a:t>
            </a:r>
            <a:endParaRPr lang="en-US" sz="54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A77AAC-0743-A133-D1C4-D41A58710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1196752"/>
            <a:ext cx="9013397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12" y="418790"/>
            <a:ext cx="7818100" cy="79208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Source Sans Pro" panose="020B0503030403020204" pitchFamily="34" charset="0"/>
              </a:rPr>
              <a:t>Q-learning Algo:</a:t>
            </a:r>
            <a:br>
              <a:rPr lang="en-US" sz="3600" b="1" dirty="0">
                <a:latin typeface="Source Sans Pro" panose="020B0503030403020204" pitchFamily="34" charset="0"/>
              </a:rPr>
            </a:br>
            <a:r>
              <a:rPr lang="en-US" sz="3600" b="1" dirty="0">
                <a:latin typeface="Source Sans Pro" panose="020B0503030403020204" pitchFamily="34" charset="0"/>
              </a:rPr>
              <a:t>Step 1: Q-table initialization</a:t>
            </a:r>
            <a:endParaRPr lang="en-US" sz="54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484784"/>
            <a:ext cx="9001000" cy="532859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Source Sans Pro" panose="020B0503030403020204" pitchFamily="34" charset="0"/>
              </a:rPr>
              <a:t>Step 1</a:t>
            </a:r>
            <a:r>
              <a:rPr lang="en-US" sz="2000" dirty="0">
                <a:latin typeface="Source Sans Pro" panose="020B0503030403020204" pitchFamily="34" charset="0"/>
              </a:rPr>
              <a:t>:   We need to initialize the </a:t>
            </a:r>
            <a:r>
              <a:rPr lang="en-US" sz="2000" b="1" dirty="0">
                <a:latin typeface="Source Sans Pro" panose="020B0503030403020204" pitchFamily="34" charset="0"/>
              </a:rPr>
              <a:t>Q-table</a:t>
            </a:r>
            <a:r>
              <a:rPr lang="en-US" sz="2000" dirty="0">
                <a:latin typeface="Source Sans Pro" panose="020B0503030403020204" pitchFamily="34" charset="0"/>
              </a:rPr>
              <a:t> for each state-action pair. Most of the time, we initialize with values of 0.</a:t>
            </a:r>
          </a:p>
          <a:p>
            <a:br>
              <a:rPr lang="en-US" sz="2000" dirty="0">
                <a:latin typeface="Source Sans Pro" panose="020B0503030403020204" pitchFamily="34" charset="0"/>
              </a:rPr>
            </a:b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2FC383F-FFD2-7374-50EE-A90B5590D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429000"/>
            <a:ext cx="7632848" cy="33090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7F07A5A-EB62-FE08-E631-D028AFAB6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35963"/>
            <a:ext cx="845206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0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440258"/>
            <a:ext cx="6954004" cy="792088"/>
          </a:xfrm>
        </p:spPr>
        <p:txBody>
          <a:bodyPr>
            <a:normAutofit/>
          </a:bodyPr>
          <a:lstStyle/>
          <a:p>
            <a:r>
              <a:rPr lang="en-US" sz="2800" b="1" dirty="0"/>
              <a:t>What is RL? recap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229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RL, we build an agent that can make smart decisions.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make intelligent decisions, our agent will learn from the environment by interacting with it through trial and error and receiving rewards (positive or negative) as unique feedback.</a:t>
            </a:r>
          </a:p>
          <a:p>
            <a:pPr algn="l"/>
            <a:endParaRPr lang="en-US" sz="2400" b="0" i="0" dirty="0">
              <a:solidFill>
                <a:srgbClr val="4B5563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Our goal is to find an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optimal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policy π* 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aka., a policy that leads to the best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expected cumulative reward.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85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B577F8BF-D1A4-E5FE-EBF3-F9D2921EEA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29012" y="418790"/>
                <a:ext cx="7818100" cy="79208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latin typeface="Source Sans Pro" panose="020B0503030403020204" pitchFamily="34" charset="0"/>
                  </a:rPr>
                  <a:t>Q-learning Algo:</a:t>
                </a:r>
                <a:br>
                  <a:rPr lang="en-US" sz="3600" b="1" dirty="0">
                    <a:latin typeface="Source Sans Pro" panose="020B0503030403020204" pitchFamily="34" charset="0"/>
                  </a:rPr>
                </a:br>
                <a:r>
                  <a:rPr lang="en-US" sz="2700" b="1" i="0" dirty="0">
                    <a:effectLst/>
                    <a:latin typeface="Source Sans Pro" panose="020B0503030403020204" pitchFamily="34" charset="0"/>
                  </a:rPr>
                  <a:t>Step 2: Choose an action using </a:t>
                </a:r>
                <a14:m>
                  <m:oMath xmlns:m="http://schemas.openxmlformats.org/officeDocument/2006/math">
                    <m:r>
                      <a:rPr lang="en-US" sz="2700" b="1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700" b="1" i="0" dirty="0">
                    <a:effectLst/>
                    <a:latin typeface="Source Sans Pro" panose="020B0503030403020204" pitchFamily="34" charset="0"/>
                  </a:rPr>
                  <a:t>-greedy policy</a:t>
                </a:r>
                <a:endParaRPr lang="en-US" sz="2700" b="1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B577F8BF-D1A4-E5FE-EBF3-F9D2921EE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29012" y="418790"/>
                <a:ext cx="7818100" cy="792088"/>
              </a:xfrm>
              <a:blipFill>
                <a:blip r:embed="rId2"/>
                <a:stretch>
                  <a:fillRect t="-20769" r="-1950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96" y="1489546"/>
                <a:ext cx="9001000" cy="5328592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latin typeface="Source Sans Pro" panose="020B0503030403020204" pitchFamily="34" charset="0"/>
                  </a:rPr>
                  <a:t>Step 2: Choose an action using the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latin typeface="Source Sans Pro" panose="020B0503030403020204" pitchFamily="34" charset="0"/>
                  </a:rPr>
                  <a:t>-greedy policy</a:t>
                </a:r>
                <a:br>
                  <a:rPr lang="en-US" sz="2400" dirty="0">
                    <a:latin typeface="Source Sans Pro" panose="020B0503030403020204" pitchFamily="34" charset="0"/>
                  </a:rPr>
                </a:br>
                <a:endPara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489546"/>
                <a:ext cx="9001000" cy="5328592"/>
              </a:xfrm>
              <a:blipFill>
                <a:blip r:embed="rId3"/>
                <a:stretch>
                  <a:fillRect l="-949" t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8E7F9A9A-3287-FE13-0756-8F9251841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276872"/>
            <a:ext cx="8280901" cy="3600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956B6D13-08DE-71D5-0A2E-270CD8AA9E69}"/>
                  </a:ext>
                </a:extLst>
              </p:cNvPr>
              <p:cNvSpPr/>
              <p:nvPr/>
            </p:nvSpPr>
            <p:spPr>
              <a:xfrm>
                <a:off x="179512" y="4149080"/>
                <a:ext cx="2377182" cy="115212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latin typeface="Source Sans Pro" panose="020B0503030403020204" pitchFamily="34" charset="0"/>
                  </a:rPr>
                  <a:t>-greedy policy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956B6D13-08DE-71D5-0A2E-270CD8AA9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149080"/>
                <a:ext cx="2377182" cy="115212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E37752B7-66AA-BFA9-23E0-5B65F7F08342}"/>
              </a:ext>
            </a:extLst>
          </p:cNvPr>
          <p:cNvSpPr txBox="1"/>
          <p:nvPr/>
        </p:nvSpPr>
        <p:spPr>
          <a:xfrm>
            <a:off x="4139952" y="3429000"/>
            <a:ext cx="46089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Exploitation: selects the greedy action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3A73373-5628-4111-B1E9-E29D58AA0FD5}"/>
              </a:ext>
            </a:extLst>
          </p:cNvPr>
          <p:cNvSpPr txBox="1"/>
          <p:nvPr/>
        </p:nvSpPr>
        <p:spPr>
          <a:xfrm>
            <a:off x="4139952" y="5557882"/>
            <a:ext cx="42594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Exploration: selects a random action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C394430-8228-9B80-1ABF-B1B3951D90C1}"/>
              </a:ext>
            </a:extLst>
          </p:cNvPr>
          <p:cNvCxnSpPr>
            <a:stCxn id="7" idx="6"/>
            <a:endCxn id="9" idx="1"/>
          </p:cNvCxnSpPr>
          <p:nvPr/>
        </p:nvCxnSpPr>
        <p:spPr>
          <a:xfrm flipV="1">
            <a:off x="2556694" y="3613666"/>
            <a:ext cx="1583258" cy="1111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8508E2F-C88A-C50E-693B-4F2B70233464}"/>
                  </a:ext>
                </a:extLst>
              </p:cNvPr>
              <p:cNvSpPr txBox="1"/>
              <p:nvPr/>
            </p:nvSpPr>
            <p:spPr>
              <a:xfrm>
                <a:off x="2771800" y="3788608"/>
                <a:ext cx="5677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1-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8508E2F-C88A-C50E-693B-4F2B70233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788608"/>
                <a:ext cx="567784" cy="400110"/>
              </a:xfrm>
              <a:prstGeom prst="rect">
                <a:avLst/>
              </a:prstGeom>
              <a:blipFill>
                <a:blip r:embed="rId6"/>
                <a:stretch>
                  <a:fillRect l="-1182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2FDE5B7-9208-1AB8-C7E4-E15EBB862307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2556694" y="4725144"/>
            <a:ext cx="1583258" cy="1017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130859ED-28CE-5B76-BCDD-502F44EB032A}"/>
                  </a:ext>
                </a:extLst>
              </p:cNvPr>
              <p:cNvSpPr txBox="1"/>
              <p:nvPr/>
            </p:nvSpPr>
            <p:spPr>
              <a:xfrm>
                <a:off x="2881313" y="5301208"/>
                <a:ext cx="3051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130859ED-28CE-5B76-BCDD-502F44EB0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313" y="5301208"/>
                <a:ext cx="30510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72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3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B577F8BF-D1A4-E5FE-EBF3-F9D2921EEA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59632" y="332656"/>
                <a:ext cx="7818100" cy="79208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latin typeface="Source Sans Pro" panose="020B0503030403020204" pitchFamily="34" charset="0"/>
                  </a:rPr>
                  <a:t>Q-learning Algo:</a:t>
                </a:r>
                <a:br>
                  <a:rPr lang="en-US" sz="3600" b="1" dirty="0">
                    <a:latin typeface="Source Sans Pro" panose="020B0503030403020204" pitchFamily="34" charset="0"/>
                  </a:rPr>
                </a:br>
                <a:r>
                  <a:rPr lang="en-US" sz="2700" b="1" i="0" dirty="0">
                    <a:effectLst/>
                    <a:latin typeface="Source Sans Pro" panose="020B0503030403020204" pitchFamily="34" charset="0"/>
                  </a:rPr>
                  <a:t>Step 2: Choose an action using </a:t>
                </a:r>
                <a14:m>
                  <m:oMath xmlns:m="http://schemas.openxmlformats.org/officeDocument/2006/math">
                    <m:r>
                      <a:rPr lang="en-US" sz="2700" b="1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700" b="1" i="0" dirty="0">
                    <a:effectLst/>
                    <a:latin typeface="Source Sans Pro" panose="020B0503030403020204" pitchFamily="34" charset="0"/>
                  </a:rPr>
                  <a:t>-greedy policy</a:t>
                </a:r>
                <a:endParaRPr lang="en-US" sz="2700" b="1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B577F8BF-D1A4-E5FE-EBF3-F9D2921EE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59632" y="332656"/>
                <a:ext cx="7818100" cy="792088"/>
              </a:xfrm>
              <a:blipFill>
                <a:blip r:embed="rId2"/>
                <a:stretch>
                  <a:fillRect t="-20769" r="-1950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340768"/>
            <a:ext cx="9108504" cy="547260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ource Sans Pro" panose="020B0503030403020204" pitchFamily="34" charset="0"/>
              </a:rPr>
              <a:t>The </a:t>
            </a:r>
            <a:r>
              <a:rPr lang="en-US" sz="2000" b="1" dirty="0">
                <a:latin typeface="Source Sans Pro" panose="020B0503030403020204" pitchFamily="34" charset="0"/>
              </a:rPr>
              <a:t>epsilon-greedy policy </a:t>
            </a:r>
            <a:r>
              <a:rPr lang="en-US" sz="2000" dirty="0">
                <a:latin typeface="Source Sans Pro" panose="020B0503030403020204" pitchFamily="34" charset="0"/>
              </a:rPr>
              <a:t>handles the exploration/exploitation trade-off.</a:t>
            </a:r>
          </a:p>
          <a:p>
            <a:r>
              <a:rPr lang="en-US" sz="2000" dirty="0">
                <a:latin typeface="Source Sans Pro" panose="020B0503030403020204" pitchFamily="34" charset="0"/>
              </a:rPr>
              <a:t>The idea is that, with an initial value of </a:t>
            </a:r>
            <a:r>
              <a:rPr lang="en-US" sz="2000" b="1" dirty="0">
                <a:latin typeface="Source Sans Pro" panose="020B0503030403020204" pitchFamily="34" charset="0"/>
              </a:rPr>
              <a:t>ɛ = 1.0</a:t>
            </a:r>
            <a:r>
              <a:rPr lang="en-US" sz="2000" dirty="0">
                <a:latin typeface="Source Sans Pro" panose="020B0503030403020204" pitchFamily="34" charset="0"/>
              </a:rPr>
              <a:t>:</a:t>
            </a:r>
          </a:p>
          <a:p>
            <a:pPr lvl="1"/>
            <a:r>
              <a:rPr lang="en-US" sz="1800" dirty="0">
                <a:latin typeface="Source Sans Pro" panose="020B0503030403020204" pitchFamily="34" charset="0"/>
              </a:rPr>
              <a:t>With probability </a:t>
            </a:r>
            <a:r>
              <a:rPr lang="en-US" sz="1800" b="1" dirty="0">
                <a:latin typeface="Source Sans Pro" panose="020B0503030403020204" pitchFamily="34" charset="0"/>
              </a:rPr>
              <a:t>ɛ</a:t>
            </a:r>
            <a:r>
              <a:rPr lang="en-US" sz="1800" dirty="0">
                <a:latin typeface="Source Sans Pro" panose="020B0503030403020204" pitchFamily="34" charset="0"/>
              </a:rPr>
              <a:t>: we do </a:t>
            </a:r>
            <a:r>
              <a:rPr lang="en-US" sz="1800" b="1" dirty="0">
                <a:latin typeface="Source Sans Pro" panose="020B0503030403020204" pitchFamily="34" charset="0"/>
              </a:rPr>
              <a:t>exploration</a:t>
            </a:r>
            <a:r>
              <a:rPr lang="en-US" sz="1800" dirty="0">
                <a:latin typeface="Source Sans Pro" panose="020B0503030403020204" pitchFamily="34" charset="0"/>
              </a:rPr>
              <a:t> (trying </a:t>
            </a:r>
            <a:r>
              <a:rPr lang="en-US" sz="1800" b="1" dirty="0">
                <a:latin typeface="Source Sans Pro" panose="020B0503030403020204" pitchFamily="34" charset="0"/>
              </a:rPr>
              <a:t>random action</a:t>
            </a:r>
            <a:r>
              <a:rPr lang="en-US" sz="1800" dirty="0">
                <a:latin typeface="Source Sans Pro" panose="020B0503030403020204" pitchFamily="34" charset="0"/>
              </a:rPr>
              <a:t>).</a:t>
            </a:r>
          </a:p>
          <a:p>
            <a:pPr lvl="1"/>
            <a:r>
              <a:rPr lang="en-US" sz="1800" i="1" dirty="0">
                <a:latin typeface="Source Sans Pro" panose="020B0503030403020204" pitchFamily="34" charset="0"/>
              </a:rPr>
              <a:t>With probability </a:t>
            </a:r>
            <a:r>
              <a:rPr lang="en-US" sz="1800" b="1" i="1" dirty="0">
                <a:latin typeface="Source Sans Pro" panose="020B0503030403020204" pitchFamily="34" charset="0"/>
              </a:rPr>
              <a:t>1 — </a:t>
            </a:r>
            <a:r>
              <a:rPr lang="en-US" sz="1800" b="1" dirty="0">
                <a:latin typeface="Source Sans Pro" panose="020B0503030403020204" pitchFamily="34" charset="0"/>
              </a:rPr>
              <a:t>ɛ</a:t>
            </a:r>
            <a:r>
              <a:rPr lang="en-US" sz="1800" dirty="0">
                <a:latin typeface="Source Sans Pro" panose="020B0503030403020204" pitchFamily="34" charset="0"/>
              </a:rPr>
              <a:t>: we do </a:t>
            </a:r>
            <a:r>
              <a:rPr lang="en-US" sz="1800" b="1" dirty="0">
                <a:latin typeface="Source Sans Pro" panose="020B0503030403020204" pitchFamily="34" charset="0"/>
              </a:rPr>
              <a:t>exploitation</a:t>
            </a:r>
            <a:r>
              <a:rPr lang="en-US" sz="1800" dirty="0">
                <a:latin typeface="Source Sans Pro" panose="020B0503030403020204" pitchFamily="34" charset="0"/>
              </a:rPr>
              <a:t> (i.e.,  our agent selects the action with the </a:t>
            </a:r>
            <a:r>
              <a:rPr lang="en-US" sz="1800" b="1" dirty="0">
                <a:latin typeface="Source Sans Pro" panose="020B0503030403020204" pitchFamily="34" charset="0"/>
              </a:rPr>
              <a:t>highest</a:t>
            </a:r>
            <a:r>
              <a:rPr lang="en-US" sz="1800" dirty="0">
                <a:latin typeface="Source Sans Pro" panose="020B0503030403020204" pitchFamily="34" charset="0"/>
              </a:rPr>
              <a:t> state-action pair value).</a:t>
            </a:r>
          </a:p>
          <a:p>
            <a:r>
              <a:rPr lang="en-US" sz="2000" dirty="0">
                <a:latin typeface="Source Sans Pro" panose="020B0503030403020204" pitchFamily="34" charset="0"/>
              </a:rPr>
              <a:t>At the beginning of the training, </a:t>
            </a:r>
            <a:r>
              <a:rPr lang="en-US" sz="2000" b="1" dirty="0">
                <a:latin typeface="Source Sans Pro" panose="020B0503030403020204" pitchFamily="34" charset="0"/>
              </a:rPr>
              <a:t>the probability of doing exploration will be huge since ɛ is very high, so most of the time, we’ll explore.</a:t>
            </a:r>
            <a:r>
              <a:rPr lang="en-US" sz="2000" dirty="0">
                <a:latin typeface="Source Sans Pro" panose="020B0503030403020204" pitchFamily="34" charset="0"/>
              </a:rPr>
              <a:t> </a:t>
            </a:r>
          </a:p>
          <a:p>
            <a:r>
              <a:rPr lang="en-US" sz="2000" dirty="0">
                <a:latin typeface="Source Sans Pro" panose="020B0503030403020204" pitchFamily="34" charset="0"/>
              </a:rPr>
              <a:t>But as the training goes on, and consequently our </a:t>
            </a:r>
            <a:r>
              <a:rPr lang="en-US" sz="2000" b="1" dirty="0">
                <a:latin typeface="Source Sans Pro" panose="020B0503030403020204" pitchFamily="34" charset="0"/>
              </a:rPr>
              <a:t>Q-table gets better and better in its estimations, we progressively reduce the epsilon value</a:t>
            </a:r>
            <a:r>
              <a:rPr lang="en-US" sz="2000" dirty="0">
                <a:latin typeface="Source Sans Pro" panose="020B0503030403020204" pitchFamily="34" charset="0"/>
              </a:rPr>
              <a:t> since we will need </a:t>
            </a:r>
            <a:r>
              <a:rPr lang="en-US" sz="2000" b="1" dirty="0">
                <a:latin typeface="Source Sans Pro" panose="020B0503030403020204" pitchFamily="34" charset="0"/>
              </a:rPr>
              <a:t>less exploration </a:t>
            </a:r>
            <a:r>
              <a:rPr lang="en-US" sz="2000" dirty="0">
                <a:latin typeface="Source Sans Pro" panose="020B0503030403020204" pitchFamily="34" charset="0"/>
              </a:rPr>
              <a:t>and </a:t>
            </a:r>
            <a:r>
              <a:rPr lang="en-US" sz="2000" b="1" dirty="0">
                <a:latin typeface="Source Sans Pro" panose="020B0503030403020204" pitchFamily="34" charset="0"/>
              </a:rPr>
              <a:t>more exploitation</a:t>
            </a:r>
            <a:r>
              <a:rPr lang="en-US" sz="2000" dirty="0">
                <a:latin typeface="Source Sans Pro" panose="020B0503030403020204" pitchFamily="34" charset="0"/>
              </a:rPr>
              <a:t>.</a:t>
            </a:r>
          </a:p>
        </p:txBody>
      </p:sp>
      <p:pic>
        <p:nvPicPr>
          <p:cNvPr id="4" name="Picture 2" descr="Q-learning">
            <a:extLst>
              <a:ext uri="{FF2B5EF4-FFF2-40B4-BE49-F238E27FC236}">
                <a16:creationId xmlns:a16="http://schemas.microsoft.com/office/drawing/2014/main" id="{49D5D2C8-F8F0-6490-A967-A4CA7D76E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436983"/>
            <a:ext cx="3250049" cy="240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90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332656"/>
            <a:ext cx="7818100" cy="79208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Source Sans Pro" panose="020B0503030403020204" pitchFamily="34" charset="0"/>
              </a:rPr>
              <a:t>Q-learning Algo:</a:t>
            </a:r>
            <a:br>
              <a:rPr lang="en-US" sz="3600" b="1" dirty="0">
                <a:latin typeface="Source Sans Pro" panose="020B0503030403020204" pitchFamily="34" charset="0"/>
              </a:rPr>
            </a:br>
            <a:r>
              <a:rPr lang="en-US" sz="2800" b="1" dirty="0">
                <a:latin typeface="Source Sans Pro" panose="020B0503030403020204" pitchFamily="34" charset="0"/>
              </a:rPr>
              <a:t>Step 3: Perform action</a:t>
            </a:r>
            <a:endParaRPr lang="en-US" sz="27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412776"/>
            <a:ext cx="9108504" cy="54006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Source Sans Pro" panose="020B0503030403020204" pitchFamily="34" charset="0"/>
              </a:rPr>
              <a:t>Step 3: Perform action At, get reward Rt+1 and next state St+1</a:t>
            </a:r>
          </a:p>
          <a:p>
            <a:br>
              <a:rPr lang="en-US" sz="1200" dirty="0"/>
            </a:br>
            <a:br>
              <a:rPr lang="en-US" sz="1100" dirty="0"/>
            </a:br>
            <a:br>
              <a:rPr lang="en-US" sz="1600" dirty="0"/>
            </a:br>
            <a:endParaRPr lang="en-US" sz="2400" dirty="0">
              <a:solidFill>
                <a:srgbClr val="4B5563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22FC44-71C5-16C7-32FF-5A061A48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36912"/>
            <a:ext cx="6336704" cy="6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9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332656"/>
            <a:ext cx="7818100" cy="79208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Source Sans Pro" panose="020B0503030403020204" pitchFamily="34" charset="0"/>
              </a:rPr>
              <a:t>Q-learning Algo:</a:t>
            </a:r>
            <a:br>
              <a:rPr lang="en-US" sz="3600" b="1" dirty="0">
                <a:latin typeface="Source Sans Pro" panose="020B0503030403020204" pitchFamily="34" charset="0"/>
              </a:rPr>
            </a:br>
            <a:r>
              <a:rPr lang="en-US" sz="2800" b="1" i="0" dirty="0">
                <a:effectLst/>
                <a:latin typeface="Source Sans Pro" panose="020B0503030403020204" pitchFamily="34" charset="0"/>
              </a:rPr>
              <a:t>Step 4: Update Q(St, At)</a:t>
            </a:r>
            <a:endParaRPr lang="en-US" sz="27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268760"/>
            <a:ext cx="9108504" cy="554461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Source Sans Pro" panose="020B0503030403020204" pitchFamily="34" charset="0"/>
              </a:rPr>
              <a:t>Step 4: Update Q(St, At)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Source Sans Pro" panose="020B0503030403020204" pitchFamily="34" charset="0"/>
              </a:rPr>
              <a:t>Remember that in TD Learning, we update our Q-function </a:t>
            </a:r>
            <a:r>
              <a:rPr lang="en-US" b="1" dirty="0">
                <a:latin typeface="Source Sans Pro" panose="020B0503030403020204" pitchFamily="34" charset="0"/>
              </a:rPr>
              <a:t>after one step of the interaction.</a:t>
            </a:r>
            <a:endParaRPr lang="en-US" dirty="0">
              <a:latin typeface="Source Sans Pro" panose="020B0503030403020204" pitchFamily="34" charset="0"/>
            </a:endParaRPr>
          </a:p>
          <a:p>
            <a:r>
              <a:rPr lang="en-US" dirty="0">
                <a:latin typeface="Source Sans Pro" panose="020B0503030403020204" pitchFamily="34" charset="0"/>
              </a:rPr>
              <a:t>To produce our TD target, </a:t>
            </a:r>
            <a:r>
              <a:rPr lang="en-US" b="1" dirty="0">
                <a:latin typeface="Source Sans Pro" panose="020B0503030403020204" pitchFamily="34" charset="0"/>
              </a:rPr>
              <a:t>we used the immediate reward </a:t>
            </a:r>
            <a:r>
              <a:rPr lang="en-US" b="1" i="1" dirty="0">
                <a:latin typeface="KaTeX_Math"/>
              </a:rPr>
              <a:t>R</a:t>
            </a:r>
            <a:r>
              <a:rPr lang="en-US" b="1" dirty="0">
                <a:latin typeface="KaTeX_Main"/>
              </a:rPr>
              <a:t>​</a:t>
            </a:r>
            <a:r>
              <a:rPr lang="en-US" b="1" i="1" baseline="-25000" dirty="0">
                <a:latin typeface="KaTeX_Math"/>
              </a:rPr>
              <a:t>t</a:t>
            </a:r>
            <a:r>
              <a:rPr lang="en-US" b="1" baseline="-25000" dirty="0">
                <a:latin typeface="KaTeX_Main"/>
              </a:rPr>
              <a:t>+1</a:t>
            </a:r>
            <a:r>
              <a:rPr lang="en-US" b="1" dirty="0">
                <a:latin typeface="Source Sans Pro" panose="020B0503030403020204" pitchFamily="34" charset="0"/>
              </a:rPr>
              <a:t> plus the discounted value of the next state</a:t>
            </a:r>
            <a:r>
              <a:rPr lang="en-US" dirty="0">
                <a:latin typeface="Source Sans Pro" panose="020B0503030403020204" pitchFamily="34" charset="0"/>
              </a:rPr>
              <a:t>, computed by finding the action that maximizes the current Q-function at the </a:t>
            </a:r>
            <a:r>
              <a:rPr lang="en-US" b="1" dirty="0">
                <a:latin typeface="Source Sans Pro" panose="020B0503030403020204" pitchFamily="34" charset="0"/>
              </a:rPr>
              <a:t>next state</a:t>
            </a:r>
            <a:r>
              <a:rPr lang="en-US" dirty="0">
                <a:latin typeface="Source Sans Pro" panose="020B0503030403020204" pitchFamily="34" charset="0"/>
              </a:rPr>
              <a:t>. </a:t>
            </a:r>
          </a:p>
          <a:p>
            <a:endParaRPr lang="en-US" sz="2400" b="1" dirty="0">
              <a:latin typeface="Source Sans Pro" panose="020B0503030403020204" pitchFamily="34" charset="0"/>
            </a:endParaRPr>
          </a:p>
          <a:p>
            <a:br>
              <a:rPr lang="en-US" sz="1200" dirty="0"/>
            </a:br>
            <a:br>
              <a:rPr lang="en-US" sz="1100" dirty="0"/>
            </a:br>
            <a:br>
              <a:rPr lang="en-US" sz="1600" dirty="0"/>
            </a:br>
            <a:endParaRPr lang="en-US" sz="2400" dirty="0">
              <a:solidFill>
                <a:srgbClr val="4B5563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7" name="Picture 4" descr="Q-learning">
            <a:extLst>
              <a:ext uri="{FF2B5EF4-FFF2-40B4-BE49-F238E27FC236}">
                <a16:creationId xmlns:a16="http://schemas.microsoft.com/office/drawing/2014/main" id="{71187858-1C2B-C334-4246-4D867CAE4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669674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95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332656"/>
            <a:ext cx="7818100" cy="792088"/>
          </a:xfrm>
        </p:spPr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Source Sans Pro" panose="020B0503030403020204" pitchFamily="34" charset="0"/>
              </a:rPr>
              <a:t>Off-policy vs On-policy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8DE6E98-7745-5978-09D4-EEE03605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" y="1124744"/>
            <a:ext cx="9034463" cy="5616624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600" b="1" i="1" dirty="0">
                <a:effectLst/>
                <a:latin typeface="Source Sans Pro" panose="020B0503030403020204" pitchFamily="34" charset="0"/>
              </a:rPr>
              <a:t>Off-policy</a:t>
            </a:r>
            <a:r>
              <a:rPr lang="en-US" sz="2000" b="0" i="0" dirty="0">
                <a:effectLst/>
                <a:latin typeface="Source Sans Pro" panose="020B0503030403020204" pitchFamily="34" charset="0"/>
              </a:rPr>
              <a:t>: using </a:t>
            </a:r>
            <a:r>
              <a:rPr lang="en-US" sz="2000" b="1" i="0" dirty="0">
                <a:effectLst/>
                <a:latin typeface="Source Sans Pro" panose="020B0503030403020204" pitchFamily="34" charset="0"/>
              </a:rPr>
              <a:t>a different policy for acting (inference) and updating (training).</a:t>
            </a:r>
            <a:endParaRPr lang="en-US" sz="2000" b="0" i="0" dirty="0"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sz="2000" b="0" i="0" dirty="0">
                <a:effectLst/>
                <a:latin typeface="Source Sans Pro" panose="020B0503030403020204" pitchFamily="34" charset="0"/>
              </a:rPr>
              <a:t>For instance, with </a:t>
            </a:r>
            <a:r>
              <a:rPr lang="en-US" sz="2000" b="1" i="0" dirty="0">
                <a:effectLst/>
                <a:latin typeface="Source Sans Pro" panose="020B0503030403020204" pitchFamily="34" charset="0"/>
              </a:rPr>
              <a:t>Q-Learning</a:t>
            </a:r>
            <a:r>
              <a:rPr lang="en-US" sz="2000" b="0" i="0" dirty="0">
                <a:effectLst/>
                <a:latin typeface="Source Sans Pro" panose="020B0503030403020204" pitchFamily="34" charset="0"/>
              </a:rPr>
              <a:t>, the epsilon-greedy policy (acting policy), is different from the greedy policy that is </a:t>
            </a:r>
            <a:r>
              <a:rPr lang="en-US" sz="2000" b="1" i="0" dirty="0">
                <a:effectLst/>
                <a:latin typeface="Source Sans Pro" panose="020B0503030403020204" pitchFamily="34" charset="0"/>
              </a:rPr>
              <a:t>used to select the best next-state action </a:t>
            </a:r>
            <a:r>
              <a:rPr lang="en-US" sz="2000" i="0" dirty="0">
                <a:effectLst/>
                <a:latin typeface="Source Sans Pro" panose="020B0503030403020204" pitchFamily="34" charset="0"/>
              </a:rPr>
              <a:t>value to update our Q-value (updating policy).</a:t>
            </a:r>
          </a:p>
          <a:p>
            <a:br>
              <a:rPr lang="en-US" sz="2000" dirty="0"/>
            </a:br>
            <a:endParaRPr lang="en-US" sz="2000" dirty="0"/>
          </a:p>
          <a:p>
            <a:pPr algn="l"/>
            <a:endParaRPr lang="en-US" sz="2000" b="0" i="0" dirty="0">
              <a:effectLst/>
              <a:latin typeface="Source Sans Pro" panose="020B0503030403020204" pitchFamily="34" charset="0"/>
            </a:endParaRPr>
          </a:p>
          <a:p>
            <a:pPr algn="l"/>
            <a:endParaRPr lang="ar-DZ" sz="2000" b="0" i="0" dirty="0"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sz="2000" b="0" i="0" dirty="0">
                <a:effectLst/>
                <a:latin typeface="Source Sans Pro" panose="020B0503030403020204" pitchFamily="34" charset="0"/>
              </a:rPr>
              <a:t>Is different from the policy we use during the training part:</a:t>
            </a:r>
          </a:p>
          <a:p>
            <a:pPr algn="l"/>
            <a:endParaRPr lang="en-US" sz="2000" dirty="0">
              <a:latin typeface="Source Sans Pro" panose="020B0503030403020204" pitchFamily="34" charset="0"/>
            </a:endParaRPr>
          </a:p>
          <a:p>
            <a:pPr algn="l"/>
            <a:endParaRPr lang="en-US" sz="2000" dirty="0">
              <a:latin typeface="Source Sans Pro" panose="020B0503030403020204" pitchFamily="34" charset="0"/>
            </a:endParaRPr>
          </a:p>
          <a:p>
            <a:pPr algn="l"/>
            <a:endParaRPr lang="en-US" sz="2000" dirty="0">
              <a:latin typeface="Source Sans Pro" panose="020B0503030403020204" pitchFamily="34" charset="0"/>
            </a:endParaRPr>
          </a:p>
          <a:p>
            <a:br>
              <a:rPr lang="en-US" sz="1400" dirty="0"/>
            </a:br>
            <a:endParaRPr lang="en-US" sz="2000" b="0" i="0" dirty="0">
              <a:effectLst/>
              <a:latin typeface="Source Sans Pro" panose="020B0503030403020204" pitchFamily="34" charset="0"/>
            </a:endParaRPr>
          </a:p>
        </p:txBody>
      </p:sp>
      <p:pic>
        <p:nvPicPr>
          <p:cNvPr id="8" name="Picture 2" descr="Off-on policy">
            <a:extLst>
              <a:ext uri="{FF2B5EF4-FFF2-40B4-BE49-F238E27FC236}">
                <a16:creationId xmlns:a16="http://schemas.microsoft.com/office/drawing/2014/main" id="{C0BBC754-271D-DA3B-F985-676E80D03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59" y="3235386"/>
            <a:ext cx="8710935" cy="38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F5D376-E0D0-A387-ABBA-639B4361E972}"/>
              </a:ext>
            </a:extLst>
          </p:cNvPr>
          <p:cNvSpPr txBox="1"/>
          <p:nvPr/>
        </p:nvSpPr>
        <p:spPr>
          <a:xfrm>
            <a:off x="611560" y="3563724"/>
            <a:ext cx="2096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Acting Policy</a:t>
            </a:r>
          </a:p>
        </p:txBody>
      </p:sp>
      <p:pic>
        <p:nvPicPr>
          <p:cNvPr id="10" name="Picture 4" descr="Off-on policy">
            <a:extLst>
              <a:ext uri="{FF2B5EF4-FFF2-40B4-BE49-F238E27FC236}">
                <a16:creationId xmlns:a16="http://schemas.microsoft.com/office/drawing/2014/main" id="{27886FBE-9C32-BD74-8D82-8F8CAA037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14255"/>
            <a:ext cx="3019425" cy="44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DF74034-1E8D-3BBF-6CA3-4E89A728098A}"/>
              </a:ext>
            </a:extLst>
          </p:cNvPr>
          <p:cNvSpPr txBox="1"/>
          <p:nvPr/>
        </p:nvSpPr>
        <p:spPr>
          <a:xfrm>
            <a:off x="458837" y="5355515"/>
            <a:ext cx="2009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Updating Policy</a:t>
            </a:r>
          </a:p>
        </p:txBody>
      </p:sp>
    </p:spTree>
    <p:extLst>
      <p:ext uri="{BB962C8B-B14F-4D97-AF65-F5344CB8AC3E}">
        <p14:creationId xmlns:p14="http://schemas.microsoft.com/office/powerpoint/2010/main" val="107503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332656"/>
            <a:ext cx="7818100" cy="792088"/>
          </a:xfrm>
        </p:spPr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Source Sans Pro" panose="020B0503030403020204" pitchFamily="34" charset="0"/>
              </a:rPr>
              <a:t>Off-policy vs On-policy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8DE6E98-7745-5978-09D4-EEE03605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" y="1412776"/>
            <a:ext cx="9034463" cy="5328592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1" dirty="0">
                <a:effectLst/>
                <a:latin typeface="Source Sans Pro" panose="020B0503030403020204" pitchFamily="34" charset="0"/>
              </a:rPr>
              <a:t>On-policy</a:t>
            </a:r>
            <a:r>
              <a:rPr lang="en-US" sz="2000" b="0" i="1" dirty="0">
                <a:effectLst/>
                <a:latin typeface="Source Sans Pro" panose="020B0503030403020204" pitchFamily="34" charset="0"/>
              </a:rPr>
              <a:t>:</a:t>
            </a:r>
            <a:r>
              <a:rPr lang="en-US" sz="2000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using the </a:t>
            </a:r>
            <a:r>
              <a:rPr lang="en-US" b="1" i="0" dirty="0">
                <a:effectLst/>
                <a:latin typeface="Source Sans Pro" panose="020B0503030403020204" pitchFamily="34" charset="0"/>
              </a:rPr>
              <a:t>same policy for acting and updating.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For instance, with </a:t>
            </a:r>
            <a:r>
              <a:rPr lang="en-US" b="1" i="0" dirty="0" err="1">
                <a:effectLst/>
                <a:latin typeface="Source Sans Pro" panose="020B0503030403020204" pitchFamily="34" charset="0"/>
              </a:rPr>
              <a:t>Sarsa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, another value-based algorithm, the </a:t>
            </a:r>
            <a:r>
              <a:rPr lang="en-US" b="1" i="0" dirty="0">
                <a:effectLst/>
                <a:latin typeface="Source Sans Pro" panose="020B0503030403020204" pitchFamily="34" charset="0"/>
              </a:rPr>
              <a:t>epsilon-greedy policy 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selects the next state-action pair, not a </a:t>
            </a:r>
            <a:r>
              <a:rPr lang="en-US" b="1" i="0" dirty="0">
                <a:effectLst/>
                <a:latin typeface="Source Sans Pro" panose="020B0503030403020204" pitchFamily="34" charset="0"/>
              </a:rPr>
              <a:t>greedy policy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Source Sans Pro" panose="020B0503030403020204" pitchFamily="34" charset="0"/>
              </a:rPr>
              <a:t>Boostrapping</a:t>
            </a:r>
            <a:r>
              <a:rPr lang="en-US" b="1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1" i="0" dirty="0">
                <a:effectLst/>
                <a:latin typeface="Source Sans Pro" panose="020B0503030403020204" pitchFamily="34" charset="0"/>
                <a:sym typeface="Wingdings" panose="05000000000000000000" pitchFamily="2" charset="2"/>
              </a:rPr>
              <a:t> </a:t>
            </a:r>
            <a:r>
              <a:rPr lang="en-US" i="0" dirty="0">
                <a:effectLst/>
                <a:latin typeface="Source Sans Pro" panose="020B0503030403020204" pitchFamily="34" charset="0"/>
                <a:sym typeface="Wingdings" panose="05000000000000000000" pitchFamily="2" charset="2"/>
              </a:rPr>
              <a:t>use estimates to make more estimates</a:t>
            </a:r>
            <a:endParaRPr lang="en-US" i="0" dirty="0"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br>
              <a:rPr lang="en-US" sz="1400" dirty="0"/>
            </a:br>
            <a:endParaRPr lang="en-US" sz="2000" b="0" i="0" dirty="0">
              <a:effectLst/>
              <a:latin typeface="Source Sans Pro" panose="020B0503030403020204" pitchFamily="34" charset="0"/>
            </a:endParaRPr>
          </a:p>
        </p:txBody>
      </p:sp>
      <p:pic>
        <p:nvPicPr>
          <p:cNvPr id="3" name="Picture 2" descr="Off-on policy">
            <a:extLst>
              <a:ext uri="{FF2B5EF4-FFF2-40B4-BE49-F238E27FC236}">
                <a16:creationId xmlns:a16="http://schemas.microsoft.com/office/drawing/2014/main" id="{0B45780D-4742-8F17-5F07-FE4A8EAD5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24" y="4293096"/>
            <a:ext cx="8784976" cy="21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40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332656"/>
            <a:ext cx="7818100" cy="792088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Source Sans Pro" panose="020B0503030403020204" pitchFamily="34" charset="0"/>
              </a:rPr>
              <a:t>Sarsa</a:t>
            </a:r>
            <a:r>
              <a:rPr lang="en-US" sz="3600" b="1" dirty="0">
                <a:latin typeface="Source Sans Pro" panose="020B0503030403020204" pitchFamily="34" charset="0"/>
              </a:rPr>
              <a:t> algo: on-policy </a:t>
            </a:r>
            <a:endParaRPr lang="en-US" sz="27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412776"/>
            <a:ext cx="9108504" cy="540060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4B5563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1026" name="Picture 2" descr="Machine Learning : L'apprentissage par renforcement">
            <a:extLst>
              <a:ext uri="{FF2B5EF4-FFF2-40B4-BE49-F238E27FC236}">
                <a16:creationId xmlns:a16="http://schemas.microsoft.com/office/drawing/2014/main" id="{8D3F9289-F2ED-8BC4-4C20-AEDDC64B8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54112"/>
            <a:ext cx="8898220" cy="427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27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85855-48C0-0E63-88B6-C748EB48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786" y="332656"/>
            <a:ext cx="6377940" cy="57639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REF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FAD90-11B0-EFBF-AFFF-DD45DBA81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768"/>
            <a:ext cx="9036496" cy="54006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https://huggingface.co/learn/deep-rl-course/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https://deep-reinforcement-learning.net/ </a:t>
            </a:r>
          </a:p>
          <a:p>
            <a:pPr lvl="1"/>
            <a:r>
              <a:rPr lang="en-US" dirty="0"/>
              <a:t>Slides for the course Reinforcement Learning (Master Computer Science 2022 at Leiden University)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1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440258"/>
            <a:ext cx="6954004" cy="792088"/>
          </a:xfrm>
        </p:spPr>
        <p:txBody>
          <a:bodyPr>
            <a:normAutofit/>
          </a:bodyPr>
          <a:lstStyle/>
          <a:p>
            <a:r>
              <a:rPr lang="en-US" sz="2800" b="1" dirty="0"/>
              <a:t>What is RL? recap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2292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Almost all RL problems can be formalized as Markov Decision Process </a:t>
            </a:r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MDP.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MDP(</a:t>
            </a:r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S, A, T</a:t>
            </a:r>
            <a:r>
              <a:rPr lang="en-US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R</a:t>
            </a:r>
            <a:r>
              <a:rPr lang="en-US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γ )</a:t>
            </a:r>
            <a:r>
              <a:rPr lang="ar-DZ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is defined by: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Set of states </a:t>
            </a:r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S,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 a set of all possible states.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Set of actions </a:t>
            </a:r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A, </a:t>
            </a:r>
            <a:r>
              <a:rPr lang="en-US" b="0" i="0" dirty="0">
                <a:solidFill>
                  <a:srgbClr val="24242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as a set of all possible actions.</a:t>
            </a:r>
            <a:endParaRPr lang="en-US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Transition function </a:t>
            </a:r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1800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(s’ | s, a), </a:t>
            </a:r>
            <a:r>
              <a:rPr lang="en-US" b="0" i="0" dirty="0">
                <a:solidFill>
                  <a:srgbClr val="24242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as a state transition probabilities.</a:t>
            </a:r>
            <a:endParaRPr lang="en-US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Reward function </a:t>
            </a:r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R(s, a, s’),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as rewarding mapping from state </a:t>
            </a:r>
            <a:r>
              <a:rPr lang="en-US" b="1" i="1" dirty="0">
                <a:solidFill>
                  <a:srgbClr val="24242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b="0" i="0" dirty="0">
                <a:solidFill>
                  <a:srgbClr val="24242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action </a:t>
            </a:r>
            <a:r>
              <a:rPr lang="en-US" b="1" i="1" dirty="0">
                <a:solidFill>
                  <a:srgbClr val="24242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b="0" i="0" dirty="0">
                <a:solidFill>
                  <a:srgbClr val="24242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next state </a:t>
            </a:r>
            <a:r>
              <a:rPr lang="en-US" b="1" i="1" dirty="0">
                <a:solidFill>
                  <a:srgbClr val="24242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s’</a:t>
            </a:r>
            <a:r>
              <a:rPr lang="en-US" b="0" i="0" dirty="0">
                <a:solidFill>
                  <a:srgbClr val="24242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tuple to reward.</a:t>
            </a:r>
            <a:endParaRPr lang="en-US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Discount factor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𝛾,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∈ [0,1</a:t>
            </a:r>
            <a:r>
              <a:rPr lang="en-US" b="0" i="0" dirty="0">
                <a:solidFill>
                  <a:srgbClr val="24242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], a real number determining importance of future rewards for control objective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en-US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3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440258"/>
            <a:ext cx="6954004" cy="792088"/>
          </a:xfrm>
        </p:spPr>
        <p:txBody>
          <a:bodyPr>
            <a:normAutofit/>
          </a:bodyPr>
          <a:lstStyle/>
          <a:p>
            <a:r>
              <a:rPr lang="en-US" sz="2800" b="1" dirty="0"/>
              <a:t>What is RL?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556792"/>
                <a:ext cx="9144000" cy="530120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Goal of RL Agent is to find the optimal policy </a:t>
                </a:r>
                <a:r>
                  <a:rPr lang="el-GR" sz="2800" b="1" i="1" u="none" strike="noStrike" baseline="0" dirty="0">
                    <a:latin typeface="StandardSymL-Slant_167"/>
                  </a:rPr>
                  <a:t>π</a:t>
                </a:r>
                <a:r>
                  <a:rPr lang="el-GR" sz="2800" b="1" i="1" u="none" strike="noStrike" baseline="30000" dirty="0">
                    <a:latin typeface="CMSY10"/>
                  </a:rPr>
                  <a:t>∗</a:t>
                </a:r>
                <a:r>
                  <a:rPr lang="en-US" sz="2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  <a:sym typeface="Wingdings" panose="05000000000000000000" pitchFamily="2" charset="2"/>
                  </a:rPr>
                  <a:t> </a:t>
                </a:r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Maximize Cumulative Reward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Future cumulative reward: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</a:t>
                </a:r>
                <a:r>
                  <a:rPr lang="en-US" sz="2400" b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𝑡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 𝑟</a:t>
                </a:r>
                <a:r>
                  <a:rPr lang="en-US" sz="2400" b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𝑡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+ 𝑟</a:t>
                </a:r>
                <a:r>
                  <a:rPr lang="en-US" sz="2400" b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𝑡+1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+ 𝑟</a:t>
                </a:r>
                <a:r>
                  <a:rPr lang="en-US" sz="2400" b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𝑡+2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+⋯⋯+ 𝑟</a:t>
                </a:r>
                <a:r>
                  <a:rPr lang="en-US" sz="2400" b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𝑛   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b="1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𝒌</m:t>
                        </m:r>
                        <m:r>
                          <a:rPr lang="fr-FR" sz="2400" b="1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=</m:t>
                        </m:r>
                        <m:r>
                          <a:rPr lang="fr-FR" sz="2400" b="1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sSubPr>
                          <m:e>
                            <m:r>
                              <a:rPr lang="fr-FR" sz="2400" b="1" i="1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 </m:t>
                            </m:r>
                            <m:r>
                              <a:rPr lang="fr-FR" sz="2400" b="1" i="1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sz="2400" b="1" i="1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𝒕</m:t>
                            </m:r>
                            <m:r>
                              <a:rPr lang="fr-FR" sz="2400" b="1" i="1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+</m:t>
                            </m:r>
                            <m:r>
                              <a:rPr lang="fr-FR" sz="2400" b="1" i="1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𝒌</m:t>
                            </m:r>
                            <m:r>
                              <a:rPr lang="fr-FR" sz="2400" b="1" i="1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+</m:t>
                            </m:r>
                            <m:r>
                              <a:rPr lang="fr-FR" sz="2400" b="1" i="1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𝟏</m:t>
                            </m:r>
                          </m:sub>
                        </m:sSub>
                      </m:e>
                    </m:nary>
                  </m:oMath>
                </a14:m>
                <a:endParaRPr lang="en-US" sz="2400" b="1" baseline="-250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Discounted future cumulative reward: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</a:t>
                </a:r>
                <a:r>
                  <a:rPr lang="en-US" sz="2400" b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𝑡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 𝑟</a:t>
                </a:r>
                <a:r>
                  <a:rPr lang="en-US" sz="2400" b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𝑡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+ </a:t>
                </a: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𝛾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𝑟</a:t>
                </a:r>
                <a:r>
                  <a:rPr lang="en-US" sz="2400" b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𝑡+1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+ </a:t>
                </a: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𝛾</a:t>
                </a:r>
                <a:r>
                  <a:rPr lang="en-US" sz="2400" baseline="30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2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𝑟</a:t>
                </a:r>
                <a:r>
                  <a:rPr lang="en-US" sz="2400" b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𝑡+2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+⋯⋯+ </a:t>
                </a: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𝛾</a:t>
                </a:r>
                <a:r>
                  <a:rPr lang="en-US" sz="2400" baseline="30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𝑛-t 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𝑟</a:t>
                </a:r>
                <a:r>
                  <a:rPr lang="en-US" sz="2400" b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𝑛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b="1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𝒌</m:t>
                        </m:r>
                        <m:r>
                          <a:rPr lang="fr-FR" sz="2400" b="1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=</m:t>
                        </m:r>
                        <m:r>
                          <a:rPr lang="fr-FR" sz="2400" b="1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1" i="1" smtClean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𝜸</m:t>
                                </m:r>
                              </m:e>
                              <m:sub>
                                <m:r>
                                  <a:rPr lang="fr-FR" sz="2400" b="1" i="1" smtClean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fr-FR" sz="2400" b="1" i="1" smtClean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𝒌</m:t>
                                </m:r>
                              </m:sup>
                            </m:sSubSup>
                            <m:r>
                              <a:rPr lang="fr-FR" sz="2400" b="1" i="1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sz="2400" b="1" i="1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𝒕</m:t>
                            </m:r>
                            <m:r>
                              <a:rPr lang="fr-FR" sz="2400" b="1" i="1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+</m:t>
                            </m:r>
                            <m:r>
                              <a:rPr lang="fr-FR" sz="2400" b="1" i="1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𝒌</m:t>
                            </m:r>
                            <m:r>
                              <a:rPr lang="fr-FR" sz="2400" b="1" i="1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+</m:t>
                            </m:r>
                            <m:r>
                              <a:rPr lang="fr-FR" sz="2400" b="1" i="1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𝟏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 good strategy for an agent would be to always choose an action that </a:t>
                </a:r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maximizes the (discounted) future reward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56792"/>
                <a:ext cx="9144000" cy="5301208"/>
              </a:xfrm>
              <a:blipFill>
                <a:blip r:embed="rId2"/>
                <a:stretch>
                  <a:fillRect l="-733" t="-1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31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116632"/>
            <a:ext cx="6954004" cy="792088"/>
          </a:xfrm>
        </p:spPr>
        <p:txBody>
          <a:bodyPr>
            <a:normAutofit/>
          </a:bodyPr>
          <a:lstStyle/>
          <a:p>
            <a:r>
              <a:rPr lang="en-US" sz="2800" b="1" dirty="0"/>
              <a:t>What is RL? recap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find this optimal policy </a:t>
            </a:r>
            <a:r>
              <a:rPr lang="el-GR" sz="2400" b="1" i="1" dirty="0">
                <a:latin typeface="StandardSymL-Slant_167"/>
              </a:rPr>
              <a:t>π</a:t>
            </a:r>
            <a:r>
              <a:rPr lang="el-GR" sz="2400" b="1" i="1" baseline="30000" dirty="0">
                <a:latin typeface="CMSY10"/>
              </a:rPr>
              <a:t>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(hence solving the </a:t>
            </a:r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RL problem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), there are two main types of RL methods:</a:t>
            </a:r>
          </a:p>
          <a:p>
            <a:pPr>
              <a:spcAft>
                <a:spcPts val="600"/>
              </a:spcAft>
            </a:pPr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Value-based methods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: Train a </a:t>
            </a:r>
            <a:r>
              <a:rPr lang="en-US" b="1" i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value function 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learn which state is more valuable and use this value function to take the action that leads to it.</a:t>
            </a:r>
          </a:p>
          <a:p>
            <a:pPr>
              <a:spcAft>
                <a:spcPts val="600"/>
              </a:spcAft>
            </a:pPr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Policy-based methods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: Train the policy directly to learn which action to take given a state.</a:t>
            </a:r>
          </a:p>
          <a:p>
            <a:pPr>
              <a:spcAft>
                <a:spcPts val="600"/>
              </a:spcAft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Picture 2" descr="Value based RL">
            <a:extLst>
              <a:ext uri="{FF2B5EF4-FFF2-40B4-BE49-F238E27FC236}">
                <a16:creationId xmlns:a16="http://schemas.microsoft.com/office/drawing/2014/main" id="{314B8FA1-C724-C38C-5AF2-8616BB990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860117"/>
            <a:ext cx="5769361" cy="2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C09937D-0B80-8164-5F61-575DF6E7D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12" y="4126458"/>
            <a:ext cx="4385788" cy="273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5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332656"/>
            <a:ext cx="6954004" cy="792088"/>
          </a:xfrm>
        </p:spPr>
        <p:txBody>
          <a:bodyPr>
            <a:normAutofit/>
          </a:bodyPr>
          <a:lstStyle/>
          <a:p>
            <a:r>
              <a:rPr lang="en-US" sz="2800" b="1" dirty="0"/>
              <a:t>Value function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4320480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latin typeface="Source Sans Pro" panose="020B0503030403020204" pitchFamily="34" charset="0"/>
              </a:rPr>
              <a:t>In value-based training, finding an optimal value function (denoted V* or Q*) leads to having an optimal policy.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Source Sans Pro" panose="020B0503030403020204" pitchFamily="34" charset="0"/>
              </a:rPr>
              <a:t>We have two types of value-based functions:</a:t>
            </a:r>
            <a:r>
              <a:rPr lang="en-US" sz="2400" b="1" dirty="0">
                <a:latin typeface="Source Sans Pro" panose="020B0503030403020204" pitchFamily="34" charset="0"/>
              </a:rPr>
              <a:t> </a:t>
            </a:r>
          </a:p>
          <a:p>
            <a:pPr lvl="1">
              <a:spcAft>
                <a:spcPts val="1200"/>
              </a:spcAft>
            </a:pPr>
            <a:r>
              <a:rPr lang="en-US" sz="2400" b="1" dirty="0">
                <a:latin typeface="Source Sans Pro" panose="020B0503030403020204" pitchFamily="34" charset="0"/>
              </a:rPr>
              <a:t>state-value function  </a:t>
            </a:r>
            <a:r>
              <a:rPr lang="en-US" sz="2400" b="1" i="1" dirty="0">
                <a:latin typeface="Source Sans Pro" panose="020B0503030403020204" pitchFamily="34" charset="0"/>
              </a:rPr>
              <a:t>V</a:t>
            </a:r>
            <a:r>
              <a:rPr lang="el-GR" sz="2400" b="1" i="1" baseline="-25000" dirty="0">
                <a:latin typeface="Source Sans Pro" panose="020B0503030403020204" pitchFamily="34" charset="0"/>
              </a:rPr>
              <a:t>π</a:t>
            </a:r>
            <a:r>
              <a:rPr lang="fr-FR" sz="2400" b="1" i="1" dirty="0">
                <a:latin typeface="Source Sans Pro" panose="020B0503030403020204" pitchFamily="34" charset="0"/>
              </a:rPr>
              <a:t>(s) </a:t>
            </a:r>
            <a:endParaRPr lang="fr-FR" sz="2400" b="1" dirty="0">
              <a:latin typeface="Source Sans Pro" panose="020B050303040302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US" sz="2400" b="1" dirty="0">
                <a:latin typeface="Source Sans Pro" panose="020B0503030403020204" pitchFamily="34" charset="0"/>
              </a:rPr>
              <a:t>action-value function </a:t>
            </a:r>
            <a:r>
              <a:rPr lang="en-US" sz="2400" b="1" i="1" dirty="0">
                <a:latin typeface="Source Sans Pro" panose="020B0503030403020204" pitchFamily="34" charset="0"/>
              </a:rPr>
              <a:t>Q</a:t>
            </a:r>
            <a:r>
              <a:rPr lang="el-GR" sz="2400" b="1" i="1" baseline="-25000" dirty="0">
                <a:latin typeface="Source Sans Pro" panose="020B0503030403020204" pitchFamily="34" charset="0"/>
              </a:rPr>
              <a:t>π</a:t>
            </a:r>
            <a:r>
              <a:rPr lang="fr-FR" sz="2400" b="1" i="1" dirty="0">
                <a:latin typeface="Source Sans Pro" panose="020B0503030403020204" pitchFamily="34" charset="0"/>
              </a:rPr>
              <a:t>(</a:t>
            </a:r>
            <a:r>
              <a:rPr lang="fr-FR" sz="2400" b="1" i="1" dirty="0" err="1">
                <a:latin typeface="Source Sans Pro" panose="020B0503030403020204" pitchFamily="34" charset="0"/>
              </a:rPr>
              <a:t>s,a</a:t>
            </a:r>
            <a:r>
              <a:rPr lang="fr-FR" sz="2400" b="1" i="1" dirty="0">
                <a:latin typeface="Source Sans Pro" panose="020B0503030403020204" pitchFamily="34" charset="0"/>
              </a:rPr>
              <a:t>):</a:t>
            </a:r>
            <a:endParaRPr lang="en-US" sz="2400" dirty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1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116632"/>
            <a:ext cx="6954004" cy="79208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</a:rPr>
              <a:t>state-value function  </a:t>
            </a:r>
            <a:r>
              <a:rPr lang="en-US" sz="2800" b="1" i="1" dirty="0">
                <a:latin typeface="Source Sans Pro" panose="020B0503030403020204" pitchFamily="34" charset="0"/>
              </a:rPr>
              <a:t>V</a:t>
            </a:r>
            <a:r>
              <a:rPr lang="el-GR" sz="2800" b="1" baseline="-25000" dirty="0">
                <a:latin typeface="Source Sans Pro" panose="020B0503030403020204" pitchFamily="34" charset="0"/>
              </a:rPr>
              <a:t>π</a:t>
            </a:r>
            <a:r>
              <a:rPr lang="fr-FR" sz="2800" b="1" i="1" dirty="0">
                <a:latin typeface="Source Sans Pro" panose="020B0503030403020204" pitchFamily="34" charset="0"/>
              </a:rPr>
              <a:t>(s)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44830"/>
                <a:ext cx="9144000" cy="566124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b="1" dirty="0">
                    <a:latin typeface="Source Sans Pro" panose="020B0503030403020204" pitchFamily="34" charset="0"/>
                  </a:rPr>
                  <a:t>state-value function  </a:t>
                </a:r>
                <a:r>
                  <a:rPr lang="en-US" sz="2400" b="1" i="1" dirty="0">
                    <a:latin typeface="Source Sans Pro" panose="020B0503030403020204" pitchFamily="34" charset="0"/>
                  </a:rPr>
                  <a:t>V</a:t>
                </a:r>
                <a:r>
                  <a:rPr lang="el-GR" sz="2400" b="1" i="1" baseline="-25000" dirty="0">
                    <a:latin typeface="Source Sans Pro" panose="020B0503030403020204" pitchFamily="34" charset="0"/>
                  </a:rPr>
                  <a:t>π</a:t>
                </a:r>
                <a:r>
                  <a:rPr lang="fr-FR" sz="2400" b="1" i="1" dirty="0">
                    <a:latin typeface="Source Sans Pro" panose="020B0503030403020204" pitchFamily="34" charset="0"/>
                  </a:rPr>
                  <a:t>(s) </a:t>
                </a:r>
                <a:r>
                  <a:rPr lang="fr-FR" sz="2400" dirty="0">
                    <a:latin typeface="Source Sans Pro" panose="020B0503030403020204" pitchFamily="34" charset="0"/>
                  </a:rPr>
                  <a:t>:      </a:t>
                </a:r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𝑉 : 𝑆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z-Cyrl-AZ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endParaRPr lang="en-US" sz="2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fr-FR" b="1" i="1" dirty="0">
                    <a:latin typeface="Source Sans Pro" panose="020B0503030403020204" pitchFamily="34" charset="0"/>
                  </a:rPr>
                  <a:t> </a:t>
                </a:r>
                <a:r>
                  <a:rPr lang="en-US" b="1" i="1" dirty="0">
                    <a:latin typeface="Source Sans Pro" panose="020B0503030403020204" pitchFamily="34" charset="0"/>
                  </a:rPr>
                  <a:t>How good is a state?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Source Sans Pro" panose="020B0503030403020204" pitchFamily="34" charset="0"/>
                  </a:rPr>
                  <a:t>The </a:t>
                </a:r>
                <a:r>
                  <a:rPr lang="en-US" sz="2000" b="1" dirty="0">
                    <a:latin typeface="Source Sans Pro" panose="020B0503030403020204" pitchFamily="34" charset="0"/>
                  </a:rPr>
                  <a:t>state-value function</a:t>
                </a:r>
                <a:r>
                  <a:rPr lang="en-US" dirty="0">
                    <a:latin typeface="Source Sans Pro" panose="020B0503030403020204" pitchFamily="34" charset="0"/>
                  </a:rPr>
                  <a:t> gives the expected cumulative reward </a:t>
                </a:r>
                <a:r>
                  <a:rPr lang="fr-FR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</a:t>
                </a:r>
                <a:r>
                  <a:rPr lang="fr-FR" sz="24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 </a:t>
                </a:r>
                <a:r>
                  <a:rPr lang="en-US" dirty="0">
                    <a:latin typeface="Source Sans Pro" panose="020B0503030403020204" pitchFamily="34" charset="0"/>
                  </a:rPr>
                  <a:t>when starting from a specific state </a:t>
                </a:r>
                <a:r>
                  <a:rPr lang="en-US" b="1" i="1" dirty="0">
                    <a:latin typeface="Source Sans Pro" panose="020B0503030403020204" pitchFamily="34" charset="0"/>
                  </a:rPr>
                  <a:t>s</a:t>
                </a:r>
                <a:r>
                  <a:rPr lang="en-US" dirty="0">
                    <a:latin typeface="Source Sans Pro" panose="020B0503030403020204" pitchFamily="34" charset="0"/>
                  </a:rPr>
                  <a:t> and following a policy </a:t>
                </a:r>
                <a:r>
                  <a:rPr lang="el-GR" sz="2000" b="1" i="1" dirty="0">
                    <a:latin typeface="Source Sans Pro" panose="020B0503030403020204" pitchFamily="34" charset="0"/>
                  </a:rPr>
                  <a:t>π</a:t>
                </a:r>
                <a:r>
                  <a:rPr lang="en-US" dirty="0">
                    <a:latin typeface="Source Sans Pro" panose="020B0503030403020204" pitchFamily="34" charset="0"/>
                  </a:rPr>
                  <a:t> thereafter.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>
                    <a:latin typeface="Source Sans Pro" panose="020B0503030403020204" pitchFamily="34" charset="0"/>
                  </a:rPr>
                  <a:t>Taking actions according to our policy (greedy policy)</a:t>
                </a:r>
              </a:p>
              <a:p>
                <a:endParaRPr lang="en-US" dirty="0">
                  <a:latin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</a:endParaRPr>
              </a:p>
              <a:p>
                <a:pPr marL="0" indent="0">
                  <a:buNone/>
                </a:pPr>
                <a:endParaRPr lang="en-US" b="1" dirty="0">
                  <a:latin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44830"/>
                <a:ext cx="9144000" cy="5661248"/>
              </a:xfrm>
              <a:blipFill>
                <a:blip r:embed="rId2"/>
                <a:stretch>
                  <a:fillRect l="-867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842B4E07-34E7-BAB2-2593-9542D18FD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760" y="4140678"/>
            <a:ext cx="2267744" cy="253609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D60A437-EB3E-2921-DF1F-FDCD077FFFFC}"/>
              </a:ext>
            </a:extLst>
          </p:cNvPr>
          <p:cNvSpPr txBox="1"/>
          <p:nvPr/>
        </p:nvSpPr>
        <p:spPr>
          <a:xfrm>
            <a:off x="35496" y="3900581"/>
            <a:ext cx="710306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600" b="1" i="1" dirty="0">
                <a:latin typeface="Source Sans Pro" panose="020B0503030403020204" pitchFamily="34" charset="0"/>
              </a:rPr>
              <a:t>V</a:t>
            </a:r>
            <a:r>
              <a:rPr lang="el-GR" sz="2600" b="1" i="1" baseline="-25000" dirty="0">
                <a:latin typeface="Source Sans Pro" panose="020B0503030403020204" pitchFamily="34" charset="0"/>
              </a:rPr>
              <a:t>π</a:t>
            </a:r>
            <a:r>
              <a:rPr lang="fr-FR" sz="2600" b="1" i="1" dirty="0">
                <a:latin typeface="Source Sans Pro" panose="020B0503030403020204" pitchFamily="34" charset="0"/>
              </a:rPr>
              <a:t>(s) =  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l-GR" sz="2600" b="1" i="1" baseline="-25000" dirty="0">
                <a:latin typeface="Source Sans Pro" panose="020B0503030403020204" pitchFamily="34" charset="0"/>
              </a:rPr>
              <a:t>π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[ </a:t>
            </a:r>
            <a:r>
              <a:rPr lang="fr-FR" sz="26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fr-FR" sz="2600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 </a:t>
            </a:r>
            <a:r>
              <a:rPr lang="fr-FR" sz="26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| S</a:t>
            </a:r>
            <a:r>
              <a:rPr lang="fr-FR" sz="2600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fr-FR" sz="26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s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 </a:t>
            </a:r>
          </a:p>
          <a:p>
            <a:r>
              <a:rPr lang="en-US" sz="2600" b="1" i="1" dirty="0">
                <a:latin typeface="Source Sans Pro" panose="020B0503030403020204" pitchFamily="34" charset="0"/>
              </a:rPr>
              <a:t>V</a:t>
            </a:r>
            <a:r>
              <a:rPr lang="el-GR" sz="2600" b="1" i="1" baseline="-25000" dirty="0">
                <a:latin typeface="Source Sans Pro" panose="020B0503030403020204" pitchFamily="34" charset="0"/>
              </a:rPr>
              <a:t>π</a:t>
            </a:r>
            <a:r>
              <a:rPr lang="fr-FR" sz="2600" b="1" i="1" dirty="0">
                <a:latin typeface="Source Sans Pro" panose="020B0503030403020204" pitchFamily="34" charset="0"/>
              </a:rPr>
              <a:t>(s) =  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l-GR" sz="2600" b="1" i="1" baseline="-25000" dirty="0">
                <a:latin typeface="Source Sans Pro" panose="020B0503030403020204" pitchFamily="34" charset="0"/>
              </a:rPr>
              <a:t>π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[𝑟</a:t>
            </a:r>
            <a:r>
              <a:rPr lang="en-US" sz="2600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𝑡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𝛾 𝑟</a:t>
            </a:r>
            <a:r>
              <a:rPr lang="en-US" sz="2600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𝑡+1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𝛾</a:t>
            </a:r>
            <a:r>
              <a:rPr lang="en-US" sz="2600" b="1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𝑟</a:t>
            </a:r>
            <a:r>
              <a:rPr lang="en-US" sz="2600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𝑡+2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+⋯⋯+ 𝛾</a:t>
            </a:r>
            <a:r>
              <a:rPr lang="en-US" sz="2600" b="1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𝑛-t 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𝑟</a:t>
            </a:r>
            <a:r>
              <a:rPr lang="en-US" sz="2600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𝑛</a:t>
            </a:r>
            <a:r>
              <a:rPr lang="fr-FR" sz="2600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6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| S</a:t>
            </a:r>
            <a:r>
              <a:rPr lang="fr-FR" sz="2600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fr-FR" sz="26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s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 </a:t>
            </a:r>
            <a:endParaRPr lang="ar-DZ" sz="2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ar-DZ" sz="2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2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116632"/>
            <a:ext cx="6954004" cy="79208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</a:rPr>
              <a:t>action-value function </a:t>
            </a:r>
            <a:r>
              <a:rPr lang="en-US" sz="2800" b="1" i="1" dirty="0">
                <a:latin typeface="Source Sans Pro" panose="020B0503030403020204" pitchFamily="34" charset="0"/>
              </a:rPr>
              <a:t>Q</a:t>
            </a:r>
            <a:r>
              <a:rPr lang="el-GR" sz="2800" b="1" baseline="-25000" dirty="0">
                <a:latin typeface="Source Sans Pro" panose="020B0503030403020204" pitchFamily="34" charset="0"/>
              </a:rPr>
              <a:t>π</a:t>
            </a:r>
            <a:r>
              <a:rPr lang="fr-FR" sz="2800" b="1" i="1" dirty="0">
                <a:latin typeface="Source Sans Pro" panose="020B0503030403020204" pitchFamily="34" charset="0"/>
              </a:rPr>
              <a:t>(</a:t>
            </a:r>
            <a:r>
              <a:rPr lang="fr-FR" sz="2800" b="1" i="1" dirty="0" err="1">
                <a:latin typeface="Source Sans Pro" panose="020B0503030403020204" pitchFamily="34" charset="0"/>
              </a:rPr>
              <a:t>s,a</a:t>
            </a:r>
            <a:r>
              <a:rPr lang="fr-FR" sz="2800" b="1" i="1" dirty="0">
                <a:latin typeface="Source Sans Pro" panose="020B0503030403020204" pitchFamily="34" charset="0"/>
              </a:rPr>
              <a:t>)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66637"/>
                <a:ext cx="9144000" cy="566124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b="1" dirty="0">
                    <a:latin typeface="Source Sans Pro" panose="020B0503030403020204" pitchFamily="34" charset="0"/>
                  </a:rPr>
                  <a:t>action-value function </a:t>
                </a:r>
                <a:r>
                  <a:rPr lang="en-US" sz="2400" b="1" i="1" dirty="0">
                    <a:latin typeface="Source Sans Pro" panose="020B0503030403020204" pitchFamily="34" charset="0"/>
                  </a:rPr>
                  <a:t>Q</a:t>
                </a:r>
                <a:r>
                  <a:rPr lang="el-GR" sz="2400" b="1" i="1" baseline="-25000" dirty="0">
                    <a:latin typeface="Source Sans Pro" panose="020B0503030403020204" pitchFamily="34" charset="0"/>
                  </a:rPr>
                  <a:t>π</a:t>
                </a:r>
                <a:r>
                  <a:rPr lang="fr-FR" sz="2400" b="1" i="1" dirty="0">
                    <a:latin typeface="Source Sans Pro" panose="020B0503030403020204" pitchFamily="34" charset="0"/>
                  </a:rPr>
                  <a:t>(s, a):    </a:t>
                </a:r>
                <a:r>
                  <a:rPr lang="fr-FR" sz="2800" b="1" i="1" dirty="0">
                    <a:latin typeface="Source Sans Pro" panose="020B0503030403020204" pitchFamily="34" charset="0"/>
                  </a:rPr>
                  <a:t>Q</a:t>
                </a:r>
                <a:r>
                  <a:rPr lang="en-US" sz="2800" b="1" dirty="0"/>
                  <a:t>: </a:t>
                </a:r>
                <a:r>
                  <a:rPr lang="en-US" sz="2800" b="1" i="1" dirty="0"/>
                  <a:t>S x A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az-Cyrl-AZ" sz="2800" b="1" dirty="0"/>
                  <a:t>ℝ</a:t>
                </a:r>
                <a:endParaRPr lang="fr-FR" sz="2800" b="1" dirty="0"/>
              </a:p>
              <a:p>
                <a:pPr>
                  <a:spcAft>
                    <a:spcPts val="600"/>
                  </a:spcAft>
                </a:pPr>
                <a:r>
                  <a:rPr lang="en-US" b="1" i="1" dirty="0">
                    <a:latin typeface="Source Sans Pro" panose="020B0503030403020204" pitchFamily="34" charset="0"/>
                  </a:rPr>
                  <a:t>How good is a state-action pair?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Source Sans Pro" panose="020B0503030403020204" pitchFamily="34" charset="0"/>
                  </a:rPr>
                  <a:t>The </a:t>
                </a:r>
                <a:r>
                  <a:rPr lang="en-US" sz="2000" b="1" dirty="0">
                    <a:latin typeface="Source Sans Pro" panose="020B0503030403020204" pitchFamily="34" charset="0"/>
                  </a:rPr>
                  <a:t>action-value function </a:t>
                </a:r>
                <a:r>
                  <a:rPr lang="en-US" dirty="0">
                    <a:latin typeface="Source Sans Pro" panose="020B0503030403020204" pitchFamily="34" charset="0"/>
                  </a:rPr>
                  <a:t>at state </a:t>
                </a:r>
                <a:r>
                  <a:rPr lang="en-US" b="1" i="1" dirty="0">
                    <a:latin typeface="Source Sans Pro" panose="020B0503030403020204" pitchFamily="34" charset="0"/>
                  </a:rPr>
                  <a:t>s</a:t>
                </a:r>
                <a:r>
                  <a:rPr lang="en-US" dirty="0">
                    <a:latin typeface="Source Sans Pro" panose="020B0503030403020204" pitchFamily="34" charset="0"/>
                  </a:rPr>
                  <a:t> and action </a:t>
                </a:r>
                <a:r>
                  <a:rPr lang="en-US" b="1" i="1" dirty="0">
                    <a:latin typeface="Source Sans Pro" panose="020B0503030403020204" pitchFamily="34" charset="0"/>
                  </a:rPr>
                  <a:t>a</a:t>
                </a:r>
                <a:r>
                  <a:rPr lang="en-US" dirty="0">
                    <a:latin typeface="Source Sans Pro" panose="020B0503030403020204" pitchFamily="34" charset="0"/>
                  </a:rPr>
                  <a:t>, is the expected cumulative reward </a:t>
                </a:r>
                <a:r>
                  <a:rPr lang="en-US" b="1" i="1" dirty="0">
                    <a:latin typeface="Source Sans Pro" panose="020B0503030403020204" pitchFamily="34" charset="0"/>
                  </a:rPr>
                  <a:t>G</a:t>
                </a:r>
                <a:r>
                  <a:rPr lang="en-US" b="1" i="1" baseline="-25000" dirty="0">
                    <a:latin typeface="Source Sans Pro" panose="020B0503030403020204" pitchFamily="34" charset="0"/>
                  </a:rPr>
                  <a:t>t</a:t>
                </a:r>
                <a:r>
                  <a:rPr lang="en-US" dirty="0">
                    <a:latin typeface="Source Sans Pro" panose="020B0503030403020204" pitchFamily="34" charset="0"/>
                  </a:rPr>
                  <a:t> from taking action </a:t>
                </a:r>
                <a:r>
                  <a:rPr lang="en-US" b="1" i="1" dirty="0">
                    <a:latin typeface="Source Sans Pro" panose="020B0503030403020204" pitchFamily="34" charset="0"/>
                  </a:rPr>
                  <a:t>a</a:t>
                </a:r>
                <a:r>
                  <a:rPr lang="en-US" dirty="0">
                    <a:latin typeface="Source Sans Pro" panose="020B0503030403020204" pitchFamily="34" charset="0"/>
                  </a:rPr>
                  <a:t> in state </a:t>
                </a:r>
                <a:r>
                  <a:rPr lang="en-US" b="1" i="1" dirty="0">
                    <a:latin typeface="Source Sans Pro" panose="020B0503030403020204" pitchFamily="34" charset="0"/>
                  </a:rPr>
                  <a:t>s</a:t>
                </a:r>
                <a:r>
                  <a:rPr lang="en-US" dirty="0">
                    <a:latin typeface="Source Sans Pro" panose="020B0503030403020204" pitchFamily="34" charset="0"/>
                  </a:rPr>
                  <a:t> and then following the policy </a:t>
                </a:r>
                <a:r>
                  <a:rPr lang="el-GR" sz="2400" b="1" i="1" dirty="0">
                    <a:latin typeface="Source Sans Pro" panose="020B0503030403020204" pitchFamily="34" charset="0"/>
                  </a:rPr>
                  <a:t>π</a:t>
                </a:r>
                <a:r>
                  <a:rPr lang="fr-FR" sz="2400" b="1" i="1" dirty="0">
                    <a:latin typeface="Source Sans Pro" panose="020B0503030403020204" pitchFamily="34" charset="0"/>
                  </a:rPr>
                  <a:t>.</a:t>
                </a:r>
                <a:endParaRPr lang="en-US" dirty="0">
                  <a:latin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66637"/>
                <a:ext cx="9144000" cy="5661248"/>
              </a:xfrm>
              <a:blipFill>
                <a:blip r:embed="rId2"/>
                <a:stretch>
                  <a:fillRect l="-867" t="-2153" r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2B133B8E-D461-CDBB-A33B-C7F1829B8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769978"/>
            <a:ext cx="4608512" cy="204276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A95F00-293C-BADF-4859-765F8F01CF16}"/>
              </a:ext>
            </a:extLst>
          </p:cNvPr>
          <p:cNvSpPr txBox="1"/>
          <p:nvPr/>
        </p:nvSpPr>
        <p:spPr>
          <a:xfrm>
            <a:off x="251520" y="3297096"/>
            <a:ext cx="83765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600" b="1" i="1" dirty="0">
                <a:latin typeface="Source Sans Pro" panose="020B0503030403020204" pitchFamily="34" charset="0"/>
              </a:rPr>
              <a:t>Q</a:t>
            </a:r>
            <a:r>
              <a:rPr lang="el-GR" sz="2600" b="1" i="1" baseline="-25000" dirty="0">
                <a:latin typeface="Source Sans Pro" panose="020B0503030403020204" pitchFamily="34" charset="0"/>
              </a:rPr>
              <a:t>π</a:t>
            </a:r>
            <a:r>
              <a:rPr lang="fr-FR" sz="2600" b="1" i="1" dirty="0">
                <a:latin typeface="Source Sans Pro" panose="020B0503030403020204" pitchFamily="34" charset="0"/>
              </a:rPr>
              <a:t>(s, a) =  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l-GR" sz="2600" b="1" i="1" baseline="-25000" dirty="0">
                <a:latin typeface="Source Sans Pro" panose="020B0503030403020204" pitchFamily="34" charset="0"/>
              </a:rPr>
              <a:t>π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[ </a:t>
            </a:r>
            <a:r>
              <a:rPr lang="fr-FR" sz="26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fr-FR" sz="2600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 </a:t>
            </a:r>
            <a:r>
              <a:rPr lang="fr-FR" sz="26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| S</a:t>
            </a:r>
            <a:r>
              <a:rPr lang="fr-FR" sz="2600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fr-FR" sz="26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s, A</a:t>
            </a:r>
            <a:r>
              <a:rPr lang="fr-FR" sz="2600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fr-FR" sz="26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=a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 </a:t>
            </a:r>
          </a:p>
          <a:p>
            <a:r>
              <a:rPr lang="en-US" sz="2600" b="1" i="1" dirty="0">
                <a:latin typeface="Source Sans Pro" panose="020B0503030403020204" pitchFamily="34" charset="0"/>
              </a:rPr>
              <a:t>Q</a:t>
            </a:r>
            <a:r>
              <a:rPr lang="el-GR" sz="2600" b="1" i="1" baseline="-25000" dirty="0">
                <a:latin typeface="Source Sans Pro" panose="020B0503030403020204" pitchFamily="34" charset="0"/>
              </a:rPr>
              <a:t>π</a:t>
            </a:r>
            <a:r>
              <a:rPr lang="fr-FR" sz="2600" b="1" i="1" dirty="0">
                <a:latin typeface="Source Sans Pro" panose="020B0503030403020204" pitchFamily="34" charset="0"/>
              </a:rPr>
              <a:t>(s, a) =  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l-GR" sz="2600" b="1" i="1" baseline="-25000" dirty="0">
                <a:latin typeface="Source Sans Pro" panose="020B0503030403020204" pitchFamily="34" charset="0"/>
              </a:rPr>
              <a:t>π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[𝑟</a:t>
            </a:r>
            <a:r>
              <a:rPr lang="en-US" sz="2600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𝑡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𝛾 𝑟</a:t>
            </a:r>
            <a:r>
              <a:rPr lang="en-US" sz="2600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𝑡+1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𝛾</a:t>
            </a:r>
            <a:r>
              <a:rPr lang="en-US" sz="2600" b="1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𝑟</a:t>
            </a:r>
            <a:r>
              <a:rPr lang="en-US" sz="2600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𝑡+2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+⋯⋯+ 𝛾</a:t>
            </a:r>
            <a:r>
              <a:rPr lang="en-US" sz="2600" b="1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𝑛-t 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𝑟</a:t>
            </a:r>
            <a:r>
              <a:rPr lang="en-US" sz="2600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𝑛</a:t>
            </a:r>
            <a:r>
              <a:rPr lang="fr-FR" sz="2600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6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| S</a:t>
            </a:r>
            <a:r>
              <a:rPr lang="fr-FR" sz="2600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fr-FR" sz="26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s, A</a:t>
            </a:r>
            <a:r>
              <a:rPr lang="fr-FR" sz="2600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fr-FR" sz="26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=a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419788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116632"/>
            <a:ext cx="7818100" cy="792088"/>
          </a:xfrm>
        </p:spPr>
        <p:txBody>
          <a:bodyPr>
            <a:normAutofit/>
          </a:bodyPr>
          <a:lstStyle/>
          <a:p>
            <a:r>
              <a:rPr lang="fr-FR" sz="2800" b="1" dirty="0">
                <a:latin typeface="Source Sans Pro" panose="020B0503030403020204" pitchFamily="34" charset="0"/>
              </a:rPr>
              <a:t>Optimal Value </a:t>
            </a:r>
            <a:r>
              <a:rPr lang="fr-FR" sz="2800" b="1" dirty="0" err="1">
                <a:latin typeface="Source Sans Pro" panose="020B0503030403020204" pitchFamily="34" charset="0"/>
              </a:rPr>
              <a:t>Function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96752"/>
                <a:ext cx="9144000" cy="566124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Source Sans Pro" panose="020B0503030403020204" pitchFamily="34" charset="0"/>
                  </a:rPr>
                  <a:t>The optimal state-value function</a:t>
                </a:r>
                <a:r>
                  <a:rPr lang="en-US" sz="2000" b="1" i="1" dirty="0">
                    <a:latin typeface="Source Sans Pro" panose="020B0503030403020204" pitchFamily="34" charset="0"/>
                  </a:rPr>
                  <a:t> V</a:t>
                </a:r>
                <a:r>
                  <a:rPr lang="fr-FR" sz="2000" b="1" i="1" dirty="0">
                    <a:latin typeface="Source Sans Pro" panose="020B0503030403020204" pitchFamily="34" charset="0"/>
                  </a:rPr>
                  <a:t>*(s) </a:t>
                </a:r>
                <a:r>
                  <a:rPr lang="en-US" dirty="0">
                    <a:latin typeface="Source Sans Pro" panose="020B0503030403020204" pitchFamily="34" charset="0"/>
                  </a:rPr>
                  <a:t>is the maximum value function over all policies </a:t>
                </a:r>
              </a:p>
              <a:p>
                <a:pPr algn="ctr"/>
                <a:r>
                  <a:rPr lang="en-US" sz="3300" b="1" i="1" dirty="0">
                    <a:latin typeface="Source Sans Pro" panose="020B0503030403020204" pitchFamily="34" charset="0"/>
                  </a:rPr>
                  <a:t>V</a:t>
                </a:r>
                <a:r>
                  <a:rPr lang="fr-FR" sz="3300" b="1" i="1" dirty="0">
                    <a:latin typeface="Source Sans Pro" panose="020B0503030403020204" pitchFamily="34" charset="0"/>
                  </a:rPr>
                  <a:t>*(s)</a:t>
                </a:r>
                <a:r>
                  <a:rPr lang="en-US" sz="3300" dirty="0">
                    <a:latin typeface="Source Sans Pro" panose="020B0503030403020204" pitchFamily="34" charset="0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300" b="1" i="1" smtClean="0">
                            <a:latin typeface="Cambria Math" panose="02040503050406030204" pitchFamily="18" charset="0"/>
                          </a:rPr>
                          <m:t>𝒂𝒓𝒈𝒎𝒂𝒙</m:t>
                        </m:r>
                      </m:e>
                      <m:sub>
                        <m:r>
                          <a:rPr lang="en-US" sz="3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fr-FR" sz="3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 sz="33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33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fr-FR" sz="33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fr-FR" sz="33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33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fr-FR" sz="33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300" b="1" dirty="0">
                  <a:latin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</a:endParaRPr>
              </a:p>
              <a:p>
                <a:r>
                  <a:rPr lang="en-US" dirty="0">
                    <a:latin typeface="Source Sans Pro" panose="020B0503030403020204" pitchFamily="34" charset="0"/>
                  </a:rPr>
                  <a:t>The optimal action-value function </a:t>
                </a:r>
                <a:r>
                  <a:rPr lang="en-US" sz="2000" b="1" i="1" dirty="0">
                    <a:latin typeface="Source Sans Pro" panose="020B0503030403020204" pitchFamily="34" charset="0"/>
                  </a:rPr>
                  <a:t>Q</a:t>
                </a:r>
                <a:r>
                  <a:rPr lang="el-GR" sz="2000" b="1" i="1" baseline="-25000" dirty="0">
                    <a:latin typeface="Source Sans Pro" panose="020B0503030403020204" pitchFamily="34" charset="0"/>
                  </a:rPr>
                  <a:t>π</a:t>
                </a:r>
                <a:r>
                  <a:rPr lang="fr-FR" sz="2000" b="1" i="1" dirty="0">
                    <a:latin typeface="Source Sans Pro" panose="020B0503030403020204" pitchFamily="34" charset="0"/>
                  </a:rPr>
                  <a:t>(</a:t>
                </a:r>
                <a:r>
                  <a:rPr lang="fr-FR" sz="2000" b="1" i="1" dirty="0" err="1">
                    <a:latin typeface="Source Sans Pro" panose="020B0503030403020204" pitchFamily="34" charset="0"/>
                  </a:rPr>
                  <a:t>s,a</a:t>
                </a:r>
                <a:r>
                  <a:rPr lang="fr-FR" sz="2000" b="1" i="1" dirty="0">
                    <a:latin typeface="Source Sans Pro" panose="020B0503030403020204" pitchFamily="34" charset="0"/>
                  </a:rPr>
                  <a:t>) </a:t>
                </a:r>
                <a:r>
                  <a:rPr lang="en-US" dirty="0">
                    <a:latin typeface="Source Sans Pro" panose="020B0503030403020204" pitchFamily="34" charset="0"/>
                  </a:rPr>
                  <a:t>is the maximum action-value function over all policies</a:t>
                </a:r>
              </a:p>
              <a:p>
                <a:endParaRPr lang="en-US" dirty="0">
                  <a:latin typeface="Source Sans Pro" panose="020B0503030403020204" pitchFamily="34" charset="0"/>
                </a:endParaRPr>
              </a:p>
              <a:p>
                <a:pPr lvl="1"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3400" b="1" i="1" dirty="0" smtClean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fr-FR" sz="3400" b="1" i="1" baseline="30000" dirty="0" smtClean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∗</m:t>
                    </m:r>
                    <m:r>
                      <m:rPr>
                        <m:nor/>
                      </m:rPr>
                      <a:rPr lang="fr-FR" sz="3400" b="1" i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fr-FR" sz="3400" b="1" i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s</m:t>
                    </m:r>
                    <m:r>
                      <m:rPr>
                        <m:nor/>
                      </m:rPr>
                      <a:rPr lang="fr-FR" sz="3400" b="1" i="1" dirty="0" smtClean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fr-FR" sz="3400" b="1" i="1" dirty="0" smtClean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fr-FR" sz="3400" b="1" i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sz="3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 =</m:t>
                    </m:r>
                    <m:sSub>
                      <m:sSubPr>
                        <m:ctrlPr>
                          <a:rPr lang="en-US" sz="3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400" b="1" i="1">
                            <a:latin typeface="Cambria Math" panose="02040503050406030204" pitchFamily="18" charset="0"/>
                          </a:rPr>
                          <m:t>𝒂𝒓𝒈𝒎𝒂𝒙</m:t>
                        </m:r>
                      </m:e>
                      <m:sub>
                        <m:r>
                          <a:rPr lang="en-US" sz="3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fr-FR" sz="3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 sz="3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  <m:r>
                      <a:rPr lang="fr-FR" sz="3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fr-FR" sz="3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3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fr-FR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FR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fr-FR" sz="3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400" b="1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</a:endParaRPr>
              </a:p>
              <a:p>
                <a:r>
                  <a:rPr lang="fr-FR" dirty="0">
                    <a:latin typeface="Source Sans Pro" panose="020B0503030403020204" pitchFamily="34" charset="0"/>
                  </a:rPr>
                  <a:t>Th</a:t>
                </a:r>
                <a:r>
                  <a:rPr lang="en-US" dirty="0">
                    <a:latin typeface="Source Sans Pro" panose="020B0503030403020204" pitchFamily="34" charset="0"/>
                  </a:rPr>
                  <a:t>e  problem is that to calculate </a:t>
                </a:r>
                <a:r>
                  <a:rPr lang="en-US" b="1" dirty="0">
                    <a:latin typeface="Source Sans Pro" panose="020B0503030403020204" pitchFamily="34" charset="0"/>
                  </a:rPr>
                  <a:t>EACH value of a state or a state-action pair, </a:t>
                </a:r>
                <a:r>
                  <a:rPr lang="en-US" dirty="0">
                    <a:latin typeface="Source Sans Pro" panose="020B0503030403020204" pitchFamily="34" charset="0"/>
                  </a:rPr>
                  <a:t>we need to sum all the rewards an agent can get if it starts at that state</a:t>
                </a:r>
              </a:p>
              <a:p>
                <a:endParaRPr lang="en-US" dirty="0">
                  <a:latin typeface="Source Sans Pro" panose="020B0503030403020204" pitchFamily="34" charset="0"/>
                </a:endParaRPr>
              </a:p>
              <a:p>
                <a:r>
                  <a:rPr lang="en-US" sz="2000" dirty="0">
                    <a:latin typeface="Source Sans Pro" panose="020B0503030403020204" pitchFamily="34" charset="0"/>
                  </a:rPr>
                  <a:t>This can be a computationally expensive process, and that’s </a:t>
                </a:r>
                <a:r>
                  <a:rPr lang="en-US" sz="2000" b="1" dirty="0">
                    <a:latin typeface="Source Sans Pro" panose="020B0503030403020204" pitchFamily="34" charset="0"/>
                  </a:rPr>
                  <a:t>where the Bellman equation comes in to help us.</a:t>
                </a:r>
                <a:endParaRPr lang="en-US" sz="2000" dirty="0">
                  <a:latin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</a:endParaRPr>
              </a:p>
              <a:p>
                <a:pPr marL="0" indent="0">
                  <a:buNone/>
                </a:pPr>
                <a:endParaRPr lang="en-US" b="1" dirty="0">
                  <a:latin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96752"/>
                <a:ext cx="9144000" cy="5661248"/>
              </a:xfrm>
              <a:blipFill>
                <a:blip r:embed="rId2"/>
                <a:stretch>
                  <a:fillRect l="-600" t="-1507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65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81357</TotalTime>
  <Words>1835</Words>
  <Application>Microsoft Office PowerPoint</Application>
  <PresentationFormat>Affichage à l'écran (4:3)</PresentationFormat>
  <Paragraphs>178</Paragraphs>
  <Slides>27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Cambria Math</vt:lpstr>
      <vt:lpstr>Century Gothic</vt:lpstr>
      <vt:lpstr>CMSY10</vt:lpstr>
      <vt:lpstr>KaTeX_Main</vt:lpstr>
      <vt:lpstr>KaTeX_Math</vt:lpstr>
      <vt:lpstr>Source Sans Pro</vt:lpstr>
      <vt:lpstr>source-serif-pro</vt:lpstr>
      <vt:lpstr>StandardSymL-Slant_167</vt:lpstr>
      <vt:lpstr>Vapor Trail</vt:lpstr>
      <vt:lpstr>Lecture 2:  Q-Learning</vt:lpstr>
      <vt:lpstr>What is RL? recap</vt:lpstr>
      <vt:lpstr>What is RL? recap</vt:lpstr>
      <vt:lpstr>What is RL? recap</vt:lpstr>
      <vt:lpstr>What is RL? recap</vt:lpstr>
      <vt:lpstr>Value function </vt:lpstr>
      <vt:lpstr>state-value function  Vπ(s)</vt:lpstr>
      <vt:lpstr>action-value function Qπ(s,a)</vt:lpstr>
      <vt:lpstr>Optimal Value Function</vt:lpstr>
      <vt:lpstr>Bellman equation</vt:lpstr>
      <vt:lpstr>Bellman equation</vt:lpstr>
      <vt:lpstr>How to train/update  value-function policy ?</vt:lpstr>
      <vt:lpstr>How to train/update  value-function policy ?</vt:lpstr>
      <vt:lpstr>How to train/update  value-function policy ?</vt:lpstr>
      <vt:lpstr>How to train/update  value-function policy ?</vt:lpstr>
      <vt:lpstr>Q-Learning</vt:lpstr>
      <vt:lpstr>Q-Table</vt:lpstr>
      <vt:lpstr>Q-Learning pseudocode </vt:lpstr>
      <vt:lpstr>Q-learning Algo: Step 1: Q-table initialization</vt:lpstr>
      <vt:lpstr>Q-learning Algo: Step 2: Choose an action using ε-greedy policy</vt:lpstr>
      <vt:lpstr>Q-learning Algo: Step 2: Choose an action using ε-greedy policy</vt:lpstr>
      <vt:lpstr>Q-learning Algo: Step 3: Perform action</vt:lpstr>
      <vt:lpstr>Q-learning Algo: Step 4: Update Q(St, At)</vt:lpstr>
      <vt:lpstr>Off-policy vs On-policy</vt:lpstr>
      <vt:lpstr>Off-policy vs On-policy</vt:lpstr>
      <vt:lpstr>Sarsa algo: on-policy </vt:lpstr>
      <vt:lpstr>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Chapitre1:Introduction à la programmation orientée objet</dc:title>
  <dc:creator>malki</dc:creator>
  <cp:lastModifiedBy>malki</cp:lastModifiedBy>
  <cp:revision>667</cp:revision>
  <dcterms:created xsi:type="dcterms:W3CDTF">2015-12-14T20:47:25Z</dcterms:created>
  <dcterms:modified xsi:type="dcterms:W3CDTF">2024-10-08T13:45:16Z</dcterms:modified>
</cp:coreProperties>
</file>