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9"/>
  </p:notesMasterIdLst>
  <p:sldIdLst>
    <p:sldId id="256" r:id="rId2"/>
    <p:sldId id="319" r:id="rId3"/>
    <p:sldId id="320" r:id="rId4"/>
    <p:sldId id="321" r:id="rId5"/>
    <p:sldId id="323" r:id="rId6"/>
    <p:sldId id="322" r:id="rId7"/>
    <p:sldId id="337" r:id="rId8"/>
    <p:sldId id="324" r:id="rId9"/>
    <p:sldId id="329" r:id="rId10"/>
    <p:sldId id="327" r:id="rId11"/>
    <p:sldId id="331" r:id="rId12"/>
    <p:sldId id="333" r:id="rId13"/>
    <p:sldId id="332" r:id="rId14"/>
    <p:sldId id="336" r:id="rId15"/>
    <p:sldId id="325" r:id="rId16"/>
    <p:sldId id="326" r:id="rId17"/>
    <p:sldId id="34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i" initials="m" lastIdx="6" clrIdx="0">
    <p:extLst>
      <p:ext uri="{19B8F6BF-5375-455C-9EA6-DF929625EA0E}">
        <p15:presenceInfo xmlns:p15="http://schemas.microsoft.com/office/powerpoint/2012/main" userId="mal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280" autoAdjust="0"/>
  </p:normalViewPr>
  <p:slideViewPr>
    <p:cSldViewPr>
      <p:cViewPr varScale="1">
        <p:scale>
          <a:sx n="62" d="100"/>
          <a:sy n="62" d="100"/>
        </p:scale>
        <p:origin x="129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29/10/2024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72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090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381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76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487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91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695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82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6653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9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99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819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29/10/2024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1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29/10/2024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6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669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29/10/2024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29/10/2024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3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c.lip6.fr/master/rladl/" TargetMode="External"/><Relationship Id="rId2" Type="http://schemas.openxmlformats.org/officeDocument/2006/relationships/hyperlink" Target="https://huggingface.co/learn/deep-rl-cour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learning.mit.edu/" TargetMode="External"/><Relationship Id="rId4" Type="http://schemas.openxmlformats.org/officeDocument/2006/relationships/hyperlink" Target="https://dac.lip6.fr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dqn/DQNNaturePaper.pd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8" y="1852904"/>
            <a:ext cx="8928992" cy="11521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000" b="1" dirty="0"/>
              <a:t>Lecture 3:  Deep Q-Learning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448" y="3545632"/>
            <a:ext cx="9144000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</a:t>
            </a:r>
            <a:r>
              <a:rPr lang="fr-FR" sz="1800"/>
              <a:t>) </a:t>
            </a:r>
            <a:r>
              <a:rPr lang="fr-FR" sz="1800" b="1"/>
              <a:t>2024/2025</a:t>
            </a:r>
            <a:endParaRPr lang="fr-FR" sz="1800" b="1" dirty="0"/>
          </a:p>
          <a:p>
            <a:pPr algn="l">
              <a:spcAft>
                <a:spcPts val="1200"/>
              </a:spcAft>
            </a:pPr>
            <a:r>
              <a:rPr lang="fr-FR" sz="1800" b="1" dirty="0"/>
              <a:t>Module IASD</a:t>
            </a:r>
            <a:r>
              <a:rPr lang="fr-FR" sz="1800" dirty="0"/>
              <a:t>: Advanced Deep Learning (DRL)</a:t>
            </a:r>
          </a:p>
        </p:txBody>
      </p:sp>
      <p:sp>
        <p:nvSpPr>
          <p:cNvPr id="6" name="AutoShape 2" descr="Nouveau Logo pour l'ESI de Sidi Bel Abbes - Ecole Superieure ...">
            <a:extLst>
              <a:ext uri="{FF2B5EF4-FFF2-40B4-BE49-F238E27FC236}">
                <a16:creationId xmlns:a16="http://schemas.microsoft.com/office/drawing/2014/main" id="{D138571C-5339-C8B3-E5E4-8B630A2A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04" y="-459432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304EE-612E-A5C9-C3F4-417837F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64" y="0"/>
            <a:ext cx="1182521" cy="118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5AE86-5A59-61D9-74AB-8342B3E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59784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521956" cy="5837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DQN algo: Experience Replay </a:t>
            </a:r>
            <a:endParaRPr lang="en-US" sz="2800" b="1" dirty="0"/>
          </a:p>
        </p:txBody>
      </p:sp>
      <p:pic>
        <p:nvPicPr>
          <p:cNvPr id="4" name="Picture 2" descr="Experience Replay">
            <a:extLst>
              <a:ext uri="{FF2B5EF4-FFF2-40B4-BE49-F238E27FC236}">
                <a16:creationId xmlns:a16="http://schemas.microsoft.com/office/drawing/2014/main" id="{A7D1900C-A363-5C3E-88B7-E090DCCE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403"/>
            <a:ext cx="8964488" cy="519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1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521956" cy="5837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DQN algo: Fixed Target Network 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87727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Source Sans Pro" panose="020B0503030403020204" pitchFamily="34" charset="0"/>
                  </a:rPr>
                  <a:t>To stable the training process we need two separate networks:</a:t>
                </a:r>
              </a:p>
              <a:p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Use the </a:t>
                </a:r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online Q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-</a:t>
                </a:r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network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 action 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selection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>
                    <a:latin typeface="Source Sans Pro" panose="020B0503030403020204" pitchFamily="34" charset="0"/>
                  </a:rPr>
                  <a:t>Use a 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separate target-network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</a:rPr>
                  <a:t>with 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fixed parameters</a:t>
                </a:r>
                <a:r>
                  <a:rPr lang="en-US" sz="2000" dirty="0">
                    <a:latin typeface="Source Sans Pro" panose="020B0503030403020204" pitchFamily="34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000" dirty="0">
                    <a:latin typeface="Source Sans Pro" panose="020B0503030403020204" pitchFamily="34" charset="0"/>
                  </a:rPr>
                  <a:t>for estimating the </a:t>
                </a:r>
                <a:r>
                  <a:rPr lang="en-US" sz="2000" b="1" dirty="0">
                    <a:latin typeface="Source Sans Pro" panose="020B0503030403020204" pitchFamily="34" charset="0"/>
                  </a:rPr>
                  <a:t>Target </a:t>
                </a:r>
                <a:r>
                  <a:rPr lang="en-US" sz="2000" b="1" dirty="0">
                    <a:latin typeface="Source Sans Pro" panose="020B0503030403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</a:t>
                </a:r>
                <a:r>
                  <a:rPr lang="en-US" sz="24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=r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sz="24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</a:t>
                </a:r>
                <a:r>
                  <a:rPr lang="en-US" sz="2400" b="1" baseline="-25000" dirty="0"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of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is updated 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>
                    <a:latin typeface="Source Sans Pro" panose="020B0503030403020204" pitchFamily="34" charset="0"/>
                  </a:rPr>
                  <a:t> only each C.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877272"/>
              </a:xfrm>
              <a:blipFill>
                <a:blip r:embed="rId2"/>
                <a:stretch>
                  <a:fillRect l="-600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ixed Q-target Pseudocode">
            <a:extLst>
              <a:ext uri="{FF2B5EF4-FFF2-40B4-BE49-F238E27FC236}">
                <a16:creationId xmlns:a16="http://schemas.microsoft.com/office/drawing/2014/main" id="{A49E843C-4BAC-3887-9394-30960BD0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67484"/>
            <a:ext cx="6408712" cy="34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C49EF-4BC0-BBFA-317B-8325222D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53" y="502332"/>
            <a:ext cx="6377940" cy="64807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Deep Q-Learning training algo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E0C4-E063-D87C-4B93-4D4D34B4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84784"/>
            <a:ext cx="91440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521956" cy="5837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DQN algo: Double DQN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44000" cy="573325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 the loss formula, the target 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=r</a:t>
                </a:r>
                <a:r>
                  <a:rPr lang="en-US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b="1" i="1" baseline="-2500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</a:t>
                </a:r>
                <a:r>
                  <a:rPr lang="en-US" b="1" baseline="-25000" dirty="0"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 </a:t>
                </a:r>
                <a:r>
                  <a:rPr lang="en-US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is  computed based on the </a:t>
                </a:r>
                <a:r>
                  <a:rPr lang="en-US" b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target-network</a:t>
                </a:r>
                <a:r>
                  <a:rPr lang="en-US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in which t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he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evaluation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and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</a:t>
                </a:r>
                <a:r>
                  <a:rPr lang="en-US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selection </a:t>
                </a:r>
                <a:r>
                  <a:rPr lang="en-US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are coupled: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1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evaluation Q</a:t>
                </a:r>
                <a14:m>
                  <m:oMath xmlns:m="http://schemas.openxmlformats.org/officeDocument/2006/math">
                    <m:r>
                      <a:rPr lang="en-US" sz="1800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1800" b="1" i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</a:t>
                </a:r>
                <a:r>
                  <a:rPr lang="en-US" sz="1800" b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sz="1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 each possible action </a:t>
                </a:r>
                <a:r>
                  <a:rPr lang="en-US" sz="1800" b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a’</a:t>
                </a:r>
              </a:p>
              <a:p>
                <a:pPr lvl="1"/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</a:t>
                </a:r>
                <a:r>
                  <a:rPr lang="en-US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selection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1800" b="1" i="1" dirty="0" err="1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sz="1800" b="1" i="1" baseline="-25000" dirty="0" err="1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sz="1800" b="1" i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1800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1800" b="1" i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</a:t>
                </a:r>
                <a:r>
                  <a:rPr lang="en-US" sz="1800" b="1" baseline="-250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1800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action </a:t>
                </a:r>
                <a:r>
                  <a:rPr lang="fr-FR" sz="1800" b="1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a’ </a:t>
                </a:r>
                <a:r>
                  <a:rPr lang="en-US" sz="1800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with</a:t>
                </a:r>
                <a:r>
                  <a:rPr lang="fr-FR" sz="1800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the </a:t>
                </a:r>
                <a:r>
                  <a:rPr lang="en-US" sz="1800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highest</a:t>
                </a:r>
                <a:r>
                  <a:rPr lang="fr-FR" sz="1800" i="1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value</a:t>
                </a:r>
              </a:p>
              <a:p>
                <a:pPr lvl="1"/>
                <a:endParaRPr lang="en-US" sz="18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endParaRPr lang="en-US" sz="18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target-network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selects the action and simultaneously evaluates its quality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tends to prefer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overestimated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to underestimated values,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Consequently, we don’t have enough information about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best action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to take at the beginning of the training. Therefore, taking the maximum Q-value (which is noisy) as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best action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to take can lead to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positives</a:t>
                </a:r>
              </a:p>
              <a:p>
                <a:pPr lvl="1"/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Overestimation problem</a:t>
                </a:r>
              </a:p>
              <a:p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44000" cy="5733256"/>
              </a:xfrm>
              <a:blipFill>
                <a:blip r:embed="rId2"/>
                <a:stretch>
                  <a:fillRect l="-800" t="-1489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7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521956" cy="5837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DQN algo: Double DQN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44000" cy="573325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idea of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double deep Q-learning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is to reduce overestimations by decomposing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 operation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into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selection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and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evaluation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US" sz="28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</a:t>
                </a:r>
                <a:r>
                  <a:rPr lang="en-US" sz="28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=r</a:t>
                </a:r>
                <a:r>
                  <a:rPr lang="en-US" sz="28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sz="2800" b="1" i="1" baseline="-25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8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</a:t>
                </a:r>
                <a:r>
                  <a:rPr lang="fr-FR" sz="28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argmax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8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,</a:t>
                </a:r>
                <a:r>
                  <a:rPr lang="en-US" sz="2800" b="1" baseline="-25000" dirty="0">
                    <a:ea typeface="Source Sans Pro" panose="020B05030304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 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While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target-network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with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evaluates the quality of the action, the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Q-network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determines the action that has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latin typeface="Source Sans Pro" panose="020B0503030403020204" pitchFamily="34" charset="0"/>
                  <a:ea typeface="Cambria Math" panose="02040503050406030204" pitchFamily="18" charset="0"/>
                </a:endParaRPr>
              </a:p>
              <a:p>
                <a:endParaRPr lang="fr-FR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algn="l"/>
                <a:r>
                  <a:rPr lang="en-US" b="0" i="0" dirty="0">
                    <a:effectLst/>
                    <a:latin typeface="Source Sans Pro" panose="020B0503030403020204" pitchFamily="34" charset="0"/>
                  </a:rPr>
                  <a:t>we use two networks to decouple the action selection from the target Q-value generation:</a:t>
                </a:r>
              </a:p>
              <a:p>
                <a:pPr lvl="1"/>
                <a:r>
                  <a:rPr lang="en-US" sz="1800" b="1" i="0" dirty="0">
                    <a:effectLst/>
                    <a:latin typeface="Source Sans Pro" panose="020B0503030403020204" pitchFamily="34" charset="0"/>
                  </a:rPr>
                  <a:t>Selection</a:t>
                </a:r>
                <a:r>
                  <a:rPr lang="en-US" sz="1800" b="0" i="0" dirty="0">
                    <a:effectLst/>
                    <a:latin typeface="Source Sans Pro" panose="020B0503030403020204" pitchFamily="34" charset="0"/>
                  </a:rPr>
                  <a:t>: Use our </a:t>
                </a:r>
                <a:r>
                  <a:rPr lang="en-US" sz="1800" b="1" i="0" dirty="0">
                    <a:effectLst/>
                    <a:latin typeface="Source Sans Pro" panose="020B0503030403020204" pitchFamily="34" charset="0"/>
                  </a:rPr>
                  <a:t>DQN network</a:t>
                </a:r>
                <a:r>
                  <a:rPr lang="en-US" sz="1800" b="0" i="0" dirty="0">
                    <a:effectLst/>
                    <a:latin typeface="Source Sans Pro" panose="020B0503030403020204" pitchFamily="34" charset="0"/>
                  </a:rPr>
                  <a:t> to select the best action to take for the next state (the action with the highest Q-value).</a:t>
                </a:r>
              </a:p>
              <a:p>
                <a:pPr lvl="1"/>
                <a:r>
                  <a:rPr lang="en-US" sz="1800" b="1" i="0" dirty="0">
                    <a:effectLst/>
                    <a:latin typeface="Source Sans Pro" panose="020B0503030403020204" pitchFamily="34" charset="0"/>
                  </a:rPr>
                  <a:t>Evaluation</a:t>
                </a:r>
                <a:r>
                  <a:rPr lang="en-US" sz="1800" b="0" i="0" dirty="0">
                    <a:effectLst/>
                    <a:latin typeface="Source Sans Pro" panose="020B0503030403020204" pitchFamily="34" charset="0"/>
                  </a:rPr>
                  <a:t>: Use our </a:t>
                </a:r>
                <a:r>
                  <a:rPr lang="en-US" sz="1800" b="1" i="0" dirty="0">
                    <a:effectLst/>
                    <a:latin typeface="Source Sans Pro" panose="020B0503030403020204" pitchFamily="34" charset="0"/>
                  </a:rPr>
                  <a:t>Target network</a:t>
                </a:r>
                <a:r>
                  <a:rPr lang="en-US" sz="1800" b="0" i="0" dirty="0">
                    <a:effectLst/>
                    <a:latin typeface="Source Sans Pro" panose="020B0503030403020204" pitchFamily="34" charset="0"/>
                  </a:rPr>
                  <a:t> to calculate the target Q-value of taking that action at the next state.</a:t>
                </a:r>
              </a:p>
              <a:p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44000" cy="5733256"/>
              </a:xfrm>
              <a:blipFill>
                <a:blip r:embed="rId2"/>
                <a:stretch>
                  <a:fillRect l="-800" t="-1277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12696"/>
            <a:ext cx="6954004" cy="6240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Dueling DQN (DDQN)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Decompose </a:t>
            </a:r>
            <a:r>
              <a:rPr lang="en-US" b="1" i="1" dirty="0">
                <a:latin typeface="Source Sans Pro" panose="020B0503030403020204" pitchFamily="34" charset="0"/>
              </a:rPr>
              <a:t>Q(</a:t>
            </a:r>
            <a:r>
              <a:rPr lang="en-US" b="1" i="1" dirty="0" err="1">
                <a:latin typeface="Source Sans Pro" panose="020B0503030403020204" pitchFamily="34" charset="0"/>
              </a:rPr>
              <a:t>s,a</a:t>
            </a:r>
            <a:r>
              <a:rPr lang="en-US" b="1" i="1" dirty="0">
                <a:latin typeface="Source Sans Pro" panose="020B0503030403020204" pitchFamily="34" charset="0"/>
              </a:rPr>
              <a:t>)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V(s) </a:t>
            </a:r>
            <a:r>
              <a:rPr lang="en-US" dirty="0">
                <a:latin typeface="Source Sans Pro" panose="020B0503030403020204" pitchFamily="34" charset="0"/>
              </a:rPr>
              <a:t>: the value of being at that state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A(</a:t>
            </a:r>
            <a:r>
              <a:rPr lang="en-US" b="1" dirty="0" err="1">
                <a:latin typeface="Source Sans Pro" panose="020B0503030403020204" pitchFamily="34" charset="0"/>
              </a:rPr>
              <a:t>s,a</a:t>
            </a:r>
            <a:r>
              <a:rPr lang="en-US" b="1" dirty="0">
                <a:latin typeface="Source Sans Pro" panose="020B0503030403020204" pitchFamily="34" charset="0"/>
              </a:rPr>
              <a:t> )</a:t>
            </a:r>
            <a:r>
              <a:rPr lang="en-US" dirty="0">
                <a:latin typeface="Source Sans Pro" panose="020B0503030403020204" pitchFamily="34" charset="0"/>
              </a:rPr>
              <a:t>: the advantage of taking action </a:t>
            </a:r>
            <a:r>
              <a:rPr lang="en-US" b="1" dirty="0">
                <a:latin typeface="Source Sans Pro" panose="020B0503030403020204" pitchFamily="34" charset="0"/>
              </a:rPr>
              <a:t>a</a:t>
            </a:r>
            <a:r>
              <a:rPr lang="en-US" dirty="0">
                <a:latin typeface="Source Sans Pro" panose="020B0503030403020204" pitchFamily="34" charset="0"/>
              </a:rPr>
              <a:t> in state </a:t>
            </a:r>
            <a:r>
              <a:rPr lang="en-US" b="1" dirty="0">
                <a:latin typeface="Source Sans Pro" panose="020B0503030403020204" pitchFamily="34" charset="0"/>
              </a:rPr>
              <a:t>s</a:t>
            </a:r>
            <a:r>
              <a:rPr lang="en-US" dirty="0">
                <a:latin typeface="Source Sans Pro" panose="020B0503030403020204" pitchFamily="34" charset="0"/>
              </a:rPr>
              <a:t> versus all other possible actions at that state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</a:rPr>
              <a:t>Use two streams: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one that estimates the state value</a:t>
            </a:r>
            <a:r>
              <a:rPr lang="en-US" b="1" dirty="0">
                <a:latin typeface="Source Sans Pro" panose="020B0503030403020204" pitchFamily="34" charset="0"/>
              </a:rPr>
              <a:t> V(s)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one that estimates the advantage for each action </a:t>
            </a:r>
            <a:r>
              <a:rPr lang="en-US" b="1" i="1" dirty="0">
                <a:latin typeface="Source Sans Pro" panose="020B0503030403020204" pitchFamily="34" charset="0"/>
              </a:rPr>
              <a:t>A(</a:t>
            </a:r>
            <a:r>
              <a:rPr lang="en-US" b="1" i="1" dirty="0" err="1">
                <a:latin typeface="Source Sans Pro" panose="020B0503030403020204" pitchFamily="34" charset="0"/>
              </a:rPr>
              <a:t>s,a</a:t>
            </a:r>
            <a:r>
              <a:rPr lang="en-US" b="1" i="1" dirty="0">
                <a:latin typeface="Source Sans Pro" panose="020B0503030403020204" pitchFamily="34" charset="0"/>
              </a:rPr>
              <a:t>)</a:t>
            </a:r>
          </a:p>
          <a:p>
            <a:r>
              <a:rPr lang="en-US" dirty="0">
                <a:latin typeface="Source Sans Pro" panose="020B0503030403020204" pitchFamily="34" charset="0"/>
              </a:rPr>
              <a:t>Useful for states where action choice does not affect </a:t>
            </a:r>
            <a:r>
              <a:rPr lang="en-US" b="1" i="1" dirty="0">
                <a:latin typeface="Source Sans Pro" panose="020B0503030403020204" pitchFamily="34" charset="0"/>
              </a:rPr>
              <a:t>Q( </a:t>
            </a:r>
            <a:r>
              <a:rPr lang="en-US" b="1" i="1" dirty="0" err="1">
                <a:latin typeface="Source Sans Pro" panose="020B0503030403020204" pitchFamily="34" charset="0"/>
              </a:rPr>
              <a:t>s,a</a:t>
            </a:r>
            <a:r>
              <a:rPr lang="en-US" b="1" i="1" dirty="0">
                <a:latin typeface="Source Sans Pro" panose="020B0503030403020204" pitchFamily="34" charset="0"/>
              </a:rPr>
              <a:t>)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DF28F53-232F-775C-2645-95F37472A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0032" y="1211488"/>
            <a:ext cx="3894997" cy="511631"/>
            <a:chOff x="2381" y="700"/>
            <a:chExt cx="1416" cy="186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A452144-6DEF-E9EE-F6B2-4C91945AFA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81" y="700"/>
              <a:ext cx="141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ABF585-AD35-F62A-3859-885CAB8E1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700"/>
              <a:ext cx="141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FFD8DFC-D0F9-92D7-9C4D-CFC7841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8" y="2636912"/>
            <a:ext cx="652585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42" y="320957"/>
            <a:ext cx="6954004" cy="6240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Prioritized Experience Replay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</a:rPr>
              <a:t>Sample experiences based on impact not frequency of occurrence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A452144-6DEF-E9EE-F6B2-4C91945AFAA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860032" y="1211488"/>
            <a:ext cx="3894997" cy="51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A1EBCC-868F-AA84-F212-9F6F468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2256"/>
            <a:ext cx="2943376" cy="1289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1F4B42-8545-EB32-4131-995AA8FE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20" y="2214898"/>
            <a:ext cx="3972658" cy="24282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3B65EB-2314-A1EF-CB97-0B5C48FF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53" y="4929880"/>
            <a:ext cx="6471893" cy="19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85855-48C0-0E63-88B6-C748EB4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6" y="332656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FAD90-11B0-EFBF-AFFF-DD45DBA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https://huggingface.co/learn/deep-rl-course/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https://deep-reinforcement-learning.net/ </a:t>
            </a:r>
          </a:p>
          <a:p>
            <a:pPr lvl="1"/>
            <a:r>
              <a:rPr lang="en-US" dirty="0"/>
              <a:t>Slides for the course Reinforcement Learning (Master Computer Science 2022 at Leiden University)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https://dac.lip6.fr/master/rladl/</a:t>
            </a:r>
            <a:endParaRPr lang="en-US" dirty="0"/>
          </a:p>
          <a:p>
            <a:pPr lvl="1"/>
            <a:r>
              <a:rPr lang="en-US" dirty="0"/>
              <a:t>Slides for the course  Reinforcement Learning and advanced Deep Learning (</a:t>
            </a:r>
            <a:r>
              <a:rPr lang="en-US" dirty="0">
                <a:hlinkClick r:id="rId4" tooltip="Master Data Science Paris – DAC – S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Science Paris – DAC – SU</a:t>
            </a:r>
            <a:r>
              <a:rPr lang="en-US" dirty="0"/>
              <a:t> 2023)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https://deeplearning.mit.edu</a:t>
            </a:r>
            <a:endParaRPr lang="en-US" dirty="0"/>
          </a:p>
          <a:p>
            <a:pPr lvl="1"/>
            <a:r>
              <a:rPr lang="en-US" dirty="0"/>
              <a:t> Introduction to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783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Q-Learning? 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b="1" dirty="0">
                <a:latin typeface="Source Sans Pro" panose="020B0503030403020204" pitchFamily="34" charset="0"/>
              </a:rPr>
              <a:t>Q-Learning is an algorithm we use to train our Q-Function</a:t>
            </a:r>
            <a:r>
              <a:rPr lang="en-US" dirty="0">
                <a:latin typeface="Source Sans Pro" panose="020B0503030403020204" pitchFamily="34" charset="0"/>
              </a:rPr>
              <a:t>, an </a:t>
            </a:r>
            <a:r>
              <a:rPr lang="en-US" b="1" dirty="0">
                <a:latin typeface="Source Sans Pro" panose="020B0503030403020204" pitchFamily="34" charset="0"/>
              </a:rPr>
              <a:t>action-value function</a:t>
            </a:r>
            <a:r>
              <a:rPr lang="en-US" dirty="0">
                <a:latin typeface="Source Sans Pro" panose="020B0503030403020204" pitchFamily="34" charset="0"/>
              </a:rPr>
              <a:t> that determines the value of being at a particular state and taking a specific action at that state.</a:t>
            </a:r>
          </a:p>
          <a:p>
            <a:pPr>
              <a:spcAft>
                <a:spcPts val="2400"/>
              </a:spcAft>
            </a:pPr>
            <a:r>
              <a:rPr lang="en-US" b="1" dirty="0">
                <a:latin typeface="Source Sans Pro" panose="020B0503030403020204" pitchFamily="34" charset="0"/>
              </a:rPr>
              <a:t>Q-function</a:t>
            </a:r>
            <a:r>
              <a:rPr lang="en-US" dirty="0">
                <a:latin typeface="Source Sans Pro" panose="020B0503030403020204" pitchFamily="34" charset="0"/>
              </a:rPr>
              <a:t> is encoded by </a:t>
            </a:r>
            <a:r>
              <a:rPr lang="en-US" b="1" dirty="0">
                <a:latin typeface="Source Sans Pro" panose="020B0503030403020204" pitchFamily="34" charset="0"/>
              </a:rPr>
              <a:t>a Q-table, </a:t>
            </a:r>
            <a:r>
              <a:rPr lang="en-US" dirty="0">
                <a:latin typeface="Source Sans Pro" panose="020B0503030403020204" pitchFamily="34" charset="0"/>
              </a:rPr>
              <a:t>a table where each cell corresponds to a state-action pair value. </a:t>
            </a:r>
          </a:p>
          <a:p>
            <a:pPr>
              <a:spcAft>
                <a:spcPts val="2400"/>
              </a:spcAft>
            </a:pPr>
            <a:r>
              <a:rPr lang="en-US" dirty="0">
                <a:latin typeface="Source Sans Pro" panose="020B0503030403020204" pitchFamily="34" charset="0"/>
              </a:rPr>
              <a:t>The problem is that Q-Learning is a </a:t>
            </a:r>
            <a:r>
              <a:rPr lang="en-US" b="1" i="1" dirty="0">
                <a:latin typeface="Source Sans Pro" panose="020B0503030403020204" pitchFamily="34" charset="0"/>
              </a:rPr>
              <a:t>tabular method</a:t>
            </a:r>
            <a:r>
              <a:rPr lang="en-US" dirty="0">
                <a:latin typeface="Source Sans Pro" panose="020B0503030403020204" pitchFamily="34" charset="0"/>
              </a:rPr>
              <a:t>. This becomes a problem if the states and actions spaces </a:t>
            </a:r>
            <a:r>
              <a:rPr lang="en-US" b="1" dirty="0">
                <a:latin typeface="Source Sans Pro" panose="020B0503030403020204" pitchFamily="34" charset="0"/>
              </a:rPr>
              <a:t>are not small enough to be represented efficiently by arrays and tables</a:t>
            </a:r>
            <a:r>
              <a:rPr lang="en-US" dirty="0">
                <a:latin typeface="Source Sans Pro" panose="020B0503030403020204" pitchFamily="34" charset="0"/>
              </a:rPr>
              <a:t>. </a:t>
            </a:r>
            <a:endParaRPr lang="ar-DZ" dirty="0">
              <a:latin typeface="Source Sans Pro" panose="020B0503030403020204" pitchFamily="34" charset="0"/>
            </a:endParaRPr>
          </a:p>
          <a:p>
            <a:r>
              <a:rPr lang="en-US" b="1" dirty="0">
                <a:latin typeface="Source Sans Pro" panose="020B0503030403020204" pitchFamily="34" charset="0"/>
              </a:rPr>
              <a:t>Q-Learning</a:t>
            </a:r>
            <a:r>
              <a:rPr lang="en-US" dirty="0">
                <a:latin typeface="Source Sans Pro" panose="020B0503030403020204" pitchFamily="34" charset="0"/>
              </a:rPr>
              <a:t> worked well with small state space environments like:</a:t>
            </a:r>
          </a:p>
          <a:p>
            <a:pPr lvl="1"/>
            <a:r>
              <a:rPr lang="en-US" dirty="0" err="1">
                <a:latin typeface="Source Sans Pro" panose="020B0503030403020204" pitchFamily="34" charset="0"/>
              </a:rPr>
              <a:t>FrozenLake</a:t>
            </a:r>
            <a:r>
              <a:rPr lang="en-US" dirty="0">
                <a:latin typeface="Source Sans Pro" panose="020B0503030403020204" pitchFamily="34" charset="0"/>
              </a:rPr>
              <a:t>, we had 16 states.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Taxi-v3, we had 500 states.</a:t>
            </a:r>
          </a:p>
        </p:txBody>
      </p:sp>
    </p:spTree>
    <p:extLst>
      <p:ext uri="{BB962C8B-B14F-4D97-AF65-F5344CB8AC3E}">
        <p14:creationId xmlns:p14="http://schemas.microsoft.com/office/powerpoint/2010/main" val="3786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06" y="476672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From Q-Learning to Deep Q-Learning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Atari environments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have an state space with a shape of (210, 160, 3)*. 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each pixel, the value can go from 0 to 255. 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256</a:t>
            </a:r>
            <a:r>
              <a:rPr lang="en-US" sz="24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210×160×3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=256</a:t>
            </a:r>
            <a:r>
              <a:rPr lang="en-US" sz="24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100800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possible states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B50D14-30FA-3D31-7365-2FFD59E8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5370940" cy="39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404664"/>
            <a:ext cx="6954004" cy="61247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From Q-Learning to Deep Q-Learning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When the state space is gigantic,  creating and updating a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Q-table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 that environment would not be efficient. 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 this case, the best idea is to approximate the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Q-values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using a parametrized Q-function</a:t>
                </a:r>
                <a:r>
                  <a:rPr lang="en-US" sz="2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a,</a:t>
                </a:r>
                <a:r>
                  <a:rPr lang="en-US" sz="2800" b="1" baseline="-25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​)</a:t>
                </a:r>
                <a14:m>
                  <m:oMath xmlns:m="http://schemas.openxmlformats.org/officeDocument/2006/math">
                    <m:r>
                      <a:rPr lang="fr-FR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 </a:t>
                </a:r>
                <a:r>
                  <a:rPr lang="en-US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en-US" sz="2800" b="1" i="1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</a:t>
                </a:r>
                <a:r>
                  <a:rPr lang="en-US" sz="28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en-US" sz="28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8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</a:t>
                </a:r>
                <a:r>
                  <a:rPr lang="en-US" sz="28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 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This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neural network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will approximate, given a state, the different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Q-values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for each possible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action 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 that state. 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  <a:blipFill>
                <a:blip r:embed="rId2"/>
                <a:stretch>
                  <a:fillRect l="-733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eep Q Learning">
            <a:extLst>
              <a:ext uri="{FF2B5EF4-FFF2-40B4-BE49-F238E27FC236}">
                <a16:creationId xmlns:a16="http://schemas.microsoft.com/office/drawing/2014/main" id="{A3B41625-C055-0825-0EB9-155BEBA0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90669"/>
            <a:ext cx="7020780" cy="306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677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Deep Q-Learning algo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587"/>
                <a:ext cx="9144000" cy="573325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 Q-Learning  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 Q</a:t>
                </a:r>
                <a:r>
                  <a:rPr lang="fr-FR" sz="2400" b="1" i="1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fr-FR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s,a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)=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</a:t>
                </a:r>
                <a:r>
                  <a:rPr lang="el-GR" sz="2400" b="1" i="1" baseline="-25000" dirty="0">
                    <a:latin typeface="Source Sans Pro" panose="020B0503030403020204" pitchFamily="34" charset="0"/>
                  </a:rPr>
                  <a:t> π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sz="24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en-US" sz="2400" b="1" i="1" baseline="30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*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a’) | s, a</a:t>
                </a:r>
                <a:r>
                  <a:rPr lang="fr-FR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  <a:endParaRPr lang="en-US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In Deep Q-Learning: Target </a:t>
                </a:r>
                <a:r>
                  <a:rPr lang="en-US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</a:t>
                </a:r>
                <a:r>
                  <a:rPr lang="en-US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sz="20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sz="20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</a:t>
                </a:r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Forward pass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Loss function= 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</a:t>
                </a:r>
                <a:r>
                  <a:rPr lang="el-GR" b="1" i="1" baseline="-25000" dirty="0">
                    <a:latin typeface="Source Sans Pro" panose="020B0503030403020204" pitchFamily="34" charset="0"/>
                  </a:rPr>
                  <a:t> π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 (</a:t>
                </a:r>
                <a:r>
                  <a:rPr lang="fr-FR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</a:t>
                </a:r>
                <a:r>
                  <a:rPr lang="fr-FR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-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a,</a:t>
                </a:r>
                <a:r>
                  <a:rPr lang="en-US" b="1" baseline="-25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))² | s, a</a:t>
                </a:r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pPr lvl="1"/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                      = 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</a:t>
                </a:r>
                <a:r>
                  <a:rPr lang="el-GR" b="1" i="1" baseline="-25000" dirty="0">
                    <a:latin typeface="Source Sans Pro" panose="020B0503030403020204" pitchFamily="34" charset="0"/>
                  </a:rPr>
                  <a:t> π</a:t>
                </a:r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+ 𝛾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fr-FR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max</a:t>
                </a:r>
                <a:r>
                  <a:rPr lang="fr-FR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’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t+1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a’,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 -  </a:t>
                </a:r>
                <a:r>
                  <a:rPr lang="en-US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</a:t>
                </a:r>
                <a:r>
                  <a:rPr lang="fr-FR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)²  |  s, a</a:t>
                </a:r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fr-FR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                 </a:t>
                </a:r>
                <a:endPara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Backward pass </a:t>
                </a:r>
              </a:p>
              <a:p>
                <a:pPr lvl="1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Gradient update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k+1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sz="2400" b="1" dirty="0">
                            <a:ea typeface="Source Sans Pro" panose="020B0503030403020204" pitchFamily="34" charset="0"/>
                          </a:rPr>
                          <m:t>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1" i="1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fr-FR" sz="2400" b="1" i="1">
                                    <a:latin typeface="Cambria Math" panose="02040503050406030204" pitchFamily="18" charset="0"/>
                                    <a:ea typeface="Source Sans Pro" panose="020B0503030403020204" pitchFamily="3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b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fr-FR" sz="2400" b="1" i="1" baseline="-25000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st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fr-FR" sz="2400" b="1" i="1" dirty="0" smtClean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,</m:t>
                            </m:r>
                            <m:r>
                              <a:rPr lang="fr-FR" sz="2400" b="1" i="1" dirty="0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fr-FR" sz="2400" b="1" i="1" dirty="0">
                                <a:latin typeface="Source Sans Pro" panose="020B0503030403020204" pitchFamily="34" charset="0"/>
                                <a:ea typeface="Source Sans Pro" panose="020B0503030403020204" pitchFamily="34" charset="0"/>
                              </a:rPr>
                              <m:t>))²</m:t>
                            </m:r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24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2400" b="1" i="1" baseline="-25000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k</m:t>
                        </m:r>
                      </m:sub>
                    </m:sSub>
                  </m:oMath>
                </a14:m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587"/>
                <a:ext cx="9144000" cy="5733256"/>
              </a:xfrm>
              <a:blipFill>
                <a:blip r:embed="rId2"/>
                <a:stretch>
                  <a:fillRect l="-867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CD1D83D2-DAD2-926F-6047-232C936FE52E}"/>
              </a:ext>
            </a:extLst>
          </p:cNvPr>
          <p:cNvGrpSpPr/>
          <p:nvPr/>
        </p:nvGrpSpPr>
        <p:grpSpPr>
          <a:xfrm>
            <a:off x="2926992" y="3793707"/>
            <a:ext cx="2509104" cy="502929"/>
            <a:chOff x="2793555" y="3089044"/>
            <a:chExt cx="2282501" cy="502929"/>
          </a:xfrm>
        </p:grpSpPr>
        <p:sp>
          <p:nvSpPr>
            <p:cNvPr id="9" name="Accolade ouvrante 8">
              <a:extLst>
                <a:ext uri="{FF2B5EF4-FFF2-40B4-BE49-F238E27FC236}">
                  <a16:creationId xmlns:a16="http://schemas.microsoft.com/office/drawing/2014/main" id="{9F47F1A3-5073-0AB3-D916-02D11F683EA3}"/>
                </a:ext>
              </a:extLst>
            </p:cNvPr>
            <p:cNvSpPr/>
            <p:nvPr/>
          </p:nvSpPr>
          <p:spPr>
            <a:xfrm rot="16200000">
              <a:off x="3836835" y="2045764"/>
              <a:ext cx="195942" cy="2282501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9206F85-894A-93D7-A46A-A0E754999620}"/>
                </a:ext>
              </a:extLst>
            </p:cNvPr>
            <p:cNvSpPr txBox="1"/>
            <p:nvPr/>
          </p:nvSpPr>
          <p:spPr>
            <a:xfrm>
              <a:off x="3541245" y="3222641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target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5912328-4A63-D18C-5D3C-F6EC18852F16}"/>
              </a:ext>
            </a:extLst>
          </p:cNvPr>
          <p:cNvGrpSpPr/>
          <p:nvPr/>
        </p:nvGrpSpPr>
        <p:grpSpPr>
          <a:xfrm>
            <a:off x="5724129" y="3793706"/>
            <a:ext cx="1512168" cy="483972"/>
            <a:chOff x="2606700" y="3089044"/>
            <a:chExt cx="3709623" cy="483972"/>
          </a:xfrm>
        </p:grpSpPr>
        <p:sp>
          <p:nvSpPr>
            <p:cNvPr id="14" name="Accolade ouvrante 13">
              <a:extLst>
                <a:ext uri="{FF2B5EF4-FFF2-40B4-BE49-F238E27FC236}">
                  <a16:creationId xmlns:a16="http://schemas.microsoft.com/office/drawing/2014/main" id="{9803572A-705A-7F6D-FD28-E654A6259879}"/>
                </a:ext>
              </a:extLst>
            </p:cNvPr>
            <p:cNvSpPr/>
            <p:nvPr/>
          </p:nvSpPr>
          <p:spPr>
            <a:xfrm rot="16200000">
              <a:off x="3836835" y="2045764"/>
              <a:ext cx="195942" cy="2282501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2C13A05-6F54-0F8F-21E8-427C21796177}"/>
                </a:ext>
              </a:extLst>
            </p:cNvPr>
            <p:cNvSpPr txBox="1"/>
            <p:nvPr/>
          </p:nvSpPr>
          <p:spPr>
            <a:xfrm>
              <a:off x="2606700" y="3203684"/>
              <a:ext cx="370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4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4" y="260648"/>
            <a:ext cx="6954004" cy="4907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Deep Q-Learning training algo</a:t>
            </a:r>
            <a:endParaRPr lang="en-US" sz="28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612EB4-C953-9DE3-1F0A-7F93F51C1C2A}"/>
              </a:ext>
            </a:extLst>
          </p:cNvPr>
          <p:cNvSpPr txBox="1"/>
          <p:nvPr/>
        </p:nvSpPr>
        <p:spPr>
          <a:xfrm>
            <a:off x="6516216" y="740201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Mnih</a:t>
            </a:r>
            <a:r>
              <a:rPr lang="en-US" b="1" dirty="0"/>
              <a:t> et Al. 2015)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02E508-749A-DD2C-5D45-EF08FDFF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384BC-C5D4-C9D6-03F8-4BFD9640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4714"/>
            <a:ext cx="8136904" cy="439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14827FB-7F77-89C1-F15F-D2A915C7F4DE}"/>
              </a:ext>
            </a:extLst>
          </p:cNvPr>
          <p:cNvSpPr txBox="1"/>
          <p:nvPr/>
        </p:nvSpPr>
        <p:spPr>
          <a:xfrm>
            <a:off x="35496" y="1158410"/>
            <a:ext cx="9073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https://storage.googleapis.com/deepmind-media/dqn/DQNNaturePaper.pdf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9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4" y="260648"/>
            <a:ext cx="6954004" cy="4907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Deep Q-Learning training algo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5877272"/>
            <a:ext cx="9324528" cy="98072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ource Sans Pro" panose="020B0503030403020204" pitchFamily="34" charset="0"/>
              </a:rPr>
              <a:t>Sampling</a:t>
            </a:r>
            <a:r>
              <a:rPr lang="en-US" sz="1800" dirty="0">
                <a:latin typeface="Source Sans Pro" panose="020B0503030403020204" pitchFamily="34" charset="0"/>
              </a:rPr>
              <a:t>: we perform actions and store the observed experience tuples in a replay memory.</a:t>
            </a:r>
          </a:p>
          <a:p>
            <a:r>
              <a:rPr lang="en-US" sz="1800" b="1" dirty="0">
                <a:latin typeface="Source Sans Pro" panose="020B0503030403020204" pitchFamily="34" charset="0"/>
              </a:rPr>
              <a:t>Training</a:t>
            </a:r>
            <a:r>
              <a:rPr lang="en-US" sz="1800" dirty="0">
                <a:latin typeface="Source Sans Pro" panose="020B0503030403020204" pitchFamily="34" charset="0"/>
              </a:rPr>
              <a:t>: Select a</a:t>
            </a:r>
            <a:r>
              <a:rPr lang="en-US" sz="1800" b="1" dirty="0">
                <a:latin typeface="Source Sans Pro" panose="020B0503030403020204" pitchFamily="34" charset="0"/>
              </a:rPr>
              <a:t> </a:t>
            </a:r>
            <a:r>
              <a:rPr lang="en-US" sz="1800" dirty="0">
                <a:latin typeface="Source Sans Pro" panose="020B0503030403020204" pitchFamily="34" charset="0"/>
              </a:rPr>
              <a:t>small batch of tuples randomly and learn from this batch using a gradient descent update step.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Picture 2" descr="Sampling Training">
            <a:extLst>
              <a:ext uri="{FF2B5EF4-FFF2-40B4-BE49-F238E27FC236}">
                <a16:creationId xmlns:a16="http://schemas.microsoft.com/office/drawing/2014/main" id="{B16C511A-3017-985D-9223-6FE733A9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7300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1612EB4-C953-9DE3-1F0A-7F93F51C1C2A}"/>
              </a:ext>
            </a:extLst>
          </p:cNvPr>
          <p:cNvSpPr txBox="1"/>
          <p:nvPr/>
        </p:nvSpPr>
        <p:spPr>
          <a:xfrm>
            <a:off x="6516216" y="740201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Mnih</a:t>
            </a:r>
            <a:r>
              <a:rPr lang="en-US" b="1" dirty="0"/>
              <a:t> et Al. 2015)</a:t>
            </a:r>
          </a:p>
        </p:txBody>
      </p:sp>
    </p:spTree>
    <p:extLst>
      <p:ext uri="{BB962C8B-B14F-4D97-AF65-F5344CB8AC3E}">
        <p14:creationId xmlns:p14="http://schemas.microsoft.com/office/powerpoint/2010/main" val="259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2" y="404664"/>
            <a:ext cx="6449948" cy="79208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Deep Q-Learning training algo</a:t>
            </a:r>
            <a:endParaRPr lang="en-US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Deep Q-Learning training might suffer from </a:t>
            </a:r>
            <a:r>
              <a:rPr lang="en-US" b="1" dirty="0">
                <a:latin typeface="Source Sans Pro" panose="020B0503030403020204" pitchFamily="34" charset="0"/>
              </a:rPr>
              <a:t>instability</a:t>
            </a:r>
            <a:r>
              <a:rPr lang="en-US" dirty="0">
                <a:latin typeface="Source Sans Pro" panose="020B0503030403020204" pitchFamily="34" charset="0"/>
              </a:rPr>
              <a:t>, mainly because of combining: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a </a:t>
            </a:r>
            <a:r>
              <a:rPr lang="en-US" b="1" dirty="0">
                <a:latin typeface="Source Sans Pro" panose="020B0503030403020204" pitchFamily="34" charset="0"/>
              </a:rPr>
              <a:t>non-linear Q-value </a:t>
            </a:r>
            <a:r>
              <a:rPr lang="en-US" dirty="0">
                <a:latin typeface="Source Sans Pro" panose="020B0503030403020204" pitchFamily="34" charset="0"/>
              </a:rPr>
              <a:t>function (Neural Network) 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and</a:t>
            </a:r>
            <a:r>
              <a:rPr lang="en-US" b="1" dirty="0">
                <a:latin typeface="Source Sans Pro" panose="020B0503030403020204" pitchFamily="34" charset="0"/>
              </a:rPr>
              <a:t> bootstrapping </a:t>
            </a:r>
            <a:r>
              <a:rPr lang="en-US" dirty="0">
                <a:latin typeface="Source Sans Pro" panose="020B0503030403020204" pitchFamily="34" charset="0"/>
              </a:rPr>
              <a:t>(when we update targets with existing estimates and not an actual complete return).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</a:rPr>
              <a:t>To </a:t>
            </a:r>
            <a:r>
              <a:rPr lang="en-US" b="1" dirty="0">
                <a:latin typeface="Source Sans Pro" panose="020B0503030403020204" pitchFamily="34" charset="0"/>
              </a:rPr>
              <a:t>stabilize </a:t>
            </a:r>
            <a:r>
              <a:rPr lang="en-US" dirty="0">
                <a:latin typeface="Source Sans Pro" panose="020B0503030403020204" pitchFamily="34" charset="0"/>
              </a:rPr>
              <a:t>the training, three different solutions are possibles: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Experience Replay </a:t>
            </a:r>
            <a:r>
              <a:rPr lang="en-US" dirty="0">
                <a:latin typeface="Source Sans Pro" panose="020B0503030403020204" pitchFamily="34" charset="0"/>
              </a:rPr>
              <a:t>to make more efficient use of experiences.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Fixed Q-Target </a:t>
            </a:r>
            <a:r>
              <a:rPr lang="en-US" dirty="0">
                <a:latin typeface="Source Sans Pro" panose="020B0503030403020204" pitchFamily="34" charset="0"/>
              </a:rPr>
              <a:t>to stabilize the training.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Double Deep Q-Learning</a:t>
            </a:r>
            <a:r>
              <a:rPr lang="en-US" dirty="0">
                <a:latin typeface="Source Sans Pro" panose="020B0503030403020204" pitchFamily="34" charset="0"/>
              </a:rPr>
              <a:t>, to handle the problem of the </a:t>
            </a:r>
            <a:r>
              <a:rPr lang="en-US" b="1" dirty="0">
                <a:latin typeface="Source Sans Pro" panose="020B0503030403020204" pitchFamily="34" charset="0"/>
              </a:rPr>
              <a:t>Over-Estimation</a:t>
            </a:r>
            <a:r>
              <a:rPr lang="en-US" dirty="0">
                <a:latin typeface="Source Sans Pro" panose="020B0503030403020204" pitchFamily="34" charset="0"/>
              </a:rPr>
              <a:t> of Q-values.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521956" cy="5837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DQN algo: Experience Replay 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from batches of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consecutive samples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problematic: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Samples are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correlated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=&gt; inefficient learning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</a:rPr>
              <a:t>Forgetting previous experiences</a:t>
            </a:r>
          </a:p>
          <a:p>
            <a:pPr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Address these problems using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experience replay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Continually update a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replay memory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transitions (</a:t>
            </a:r>
            <a:r>
              <a:rPr lang="en-US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b="1" i="1" baseline="-25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r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</a:t>
            </a:r>
            <a:r>
              <a:rPr lang="en-US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t+1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 Q-network on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random minibatches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transitions from the replay memory, instead of consecutive samples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</a:rPr>
              <a:t>This allows the agent to learn from the </a:t>
            </a:r>
            <a:r>
              <a:rPr lang="en-US" b="1" dirty="0">
                <a:latin typeface="Source Sans Pro" panose="020B0503030403020204" pitchFamily="34" charset="0"/>
              </a:rPr>
              <a:t>same previous experiences multiple times</a:t>
            </a:r>
            <a:r>
              <a:rPr lang="en-US" dirty="0">
                <a:latin typeface="Source Sans Pro" panose="020B0503030403020204" pitchFamily="34" charset="0"/>
              </a:rPr>
              <a:t>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2">
              <a:spcAft>
                <a:spcPts val="600"/>
              </a:spcAft>
            </a:pPr>
            <a:r>
              <a:rPr lang="en-US" dirty="0">
                <a:latin typeface="Source Sans Pro" panose="020B0503030403020204" pitchFamily="34" charset="0"/>
              </a:rPr>
              <a:t>Avoid </a:t>
            </a:r>
            <a:r>
              <a:rPr lang="en-US" b="1" dirty="0">
                <a:latin typeface="Source Sans Pro" panose="020B0503030403020204" pitchFamily="34" charset="0"/>
              </a:rPr>
              <a:t>forgetting</a:t>
            </a:r>
            <a:r>
              <a:rPr lang="en-US" dirty="0">
                <a:latin typeface="Source Sans Pro" panose="020B0503030403020204" pitchFamily="34" charset="0"/>
              </a:rPr>
              <a:t> previous experiences and </a:t>
            </a:r>
            <a:r>
              <a:rPr lang="en-US" b="1" dirty="0">
                <a:latin typeface="Source Sans Pro" panose="020B0503030403020204" pitchFamily="34" charset="0"/>
              </a:rPr>
              <a:t>reduce the correlation </a:t>
            </a:r>
            <a:r>
              <a:rPr lang="en-US" dirty="0">
                <a:latin typeface="Source Sans Pro" panose="020B0503030403020204" pitchFamily="34" charset="0"/>
              </a:rPr>
              <a:t>between experiences.</a:t>
            </a:r>
          </a:p>
        </p:txBody>
      </p:sp>
    </p:spTree>
    <p:extLst>
      <p:ext uri="{BB962C8B-B14F-4D97-AF65-F5344CB8AC3E}">
        <p14:creationId xmlns:p14="http://schemas.microsoft.com/office/powerpoint/2010/main" val="4766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86865</TotalTime>
  <Words>1208</Words>
  <Application>Microsoft Office PowerPoint</Application>
  <PresentationFormat>Affichage à l'écran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Source Sans Pro</vt:lpstr>
      <vt:lpstr>Vapor Trail</vt:lpstr>
      <vt:lpstr>Lecture 3:  Deep Q-Learning</vt:lpstr>
      <vt:lpstr>What is Q-Learning? recap</vt:lpstr>
      <vt:lpstr>From Q-Learning to Deep Q-Learning</vt:lpstr>
      <vt:lpstr>From Q-Learning to Deep Q-Learning</vt:lpstr>
      <vt:lpstr>Deep Q-Learning algo</vt:lpstr>
      <vt:lpstr>Deep Q-Learning training algo</vt:lpstr>
      <vt:lpstr>Deep Q-Learning training algo</vt:lpstr>
      <vt:lpstr>Deep Q-Learning training algo</vt:lpstr>
      <vt:lpstr>DQN algo: Experience Replay </vt:lpstr>
      <vt:lpstr>DQN algo: Experience Replay </vt:lpstr>
      <vt:lpstr>DQN algo: Fixed Target Network </vt:lpstr>
      <vt:lpstr>Deep Q-Learning training algo</vt:lpstr>
      <vt:lpstr>DQN algo: Double DQN</vt:lpstr>
      <vt:lpstr>DQN algo: Double DQN</vt:lpstr>
      <vt:lpstr>Dueling DQN (DDQN)</vt:lpstr>
      <vt:lpstr>Prioritized Experience Replay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672</cp:revision>
  <dcterms:created xsi:type="dcterms:W3CDTF">2015-12-14T20:47:25Z</dcterms:created>
  <dcterms:modified xsi:type="dcterms:W3CDTF">2024-10-29T08:11:53Z</dcterms:modified>
</cp:coreProperties>
</file>