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25"/>
  </p:notesMasterIdLst>
  <p:sldIdLst>
    <p:sldId id="256" r:id="rId2"/>
    <p:sldId id="319" r:id="rId3"/>
    <p:sldId id="322" r:id="rId4"/>
    <p:sldId id="334" r:id="rId5"/>
    <p:sldId id="321" r:id="rId6"/>
    <p:sldId id="329" r:id="rId7"/>
    <p:sldId id="323" r:id="rId8"/>
    <p:sldId id="324" r:id="rId9"/>
    <p:sldId id="335" r:id="rId10"/>
    <p:sldId id="330" r:id="rId11"/>
    <p:sldId id="331" r:id="rId12"/>
    <p:sldId id="325" r:id="rId13"/>
    <p:sldId id="332" r:id="rId14"/>
    <p:sldId id="333" r:id="rId15"/>
    <p:sldId id="328" r:id="rId16"/>
    <p:sldId id="326" r:id="rId17"/>
    <p:sldId id="336" r:id="rId18"/>
    <p:sldId id="339" r:id="rId19"/>
    <p:sldId id="337" r:id="rId20"/>
    <p:sldId id="338" r:id="rId21"/>
    <p:sldId id="340" r:id="rId22"/>
    <p:sldId id="341" r:id="rId23"/>
    <p:sldId id="34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ki" initials="m" lastIdx="6" clrIdx="0">
    <p:extLst>
      <p:ext uri="{19B8F6BF-5375-455C-9EA6-DF929625EA0E}">
        <p15:presenceInfo xmlns:p15="http://schemas.microsoft.com/office/powerpoint/2012/main" userId="mal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9" autoAdjust="0"/>
    <p:restoredTop sz="92920" autoAdjust="0"/>
  </p:normalViewPr>
  <p:slideViewPr>
    <p:cSldViewPr>
      <p:cViewPr varScale="1">
        <p:scale>
          <a:sx n="58" d="100"/>
          <a:sy n="58" d="100"/>
        </p:scale>
        <p:origin x="1178" y="2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542-4445-40F3-8F5C-9A489C865237}" type="datetimeFigureOut">
              <a:rPr lang="fr-FR" smtClean="0"/>
              <a:pPr/>
              <a:t>12/11/2024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B680-CC04-4E50-816E-ECE9548476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5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B680-CC04-4E50-816E-ECE9548476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3B88646-71A8-49BF-8B3F-B3C04BED393E}" type="datetime1">
              <a:rPr lang="fr-FR" smtClean="0"/>
              <a:t>12/11/2024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872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7090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5381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4767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4872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919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695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48270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6653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967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02FD7DD-BD21-4368-9B08-DD04F8334E3D}" type="datetime1">
              <a:rPr lang="fr-FR" smtClean="0"/>
              <a:t>12/11/2024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5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9990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819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9F55-C0E1-4552-8249-402ECB135C53}" type="datetime1">
              <a:rPr lang="fr-FR" smtClean="0"/>
              <a:t>12/11/2024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1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ADEC-D260-4D20-9D6C-8DE6EB7DE841}" type="datetime1">
              <a:rPr lang="fr-FR" smtClean="0"/>
              <a:t>12/11/2024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68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6692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1D6-322B-4B34-9CAA-F5CF8D1735EC}" type="datetime1">
              <a:rPr lang="fr-FR" smtClean="0"/>
              <a:t>12/11/2024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8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9777-2932-4C29-98D6-51B8AA87E8DF}" type="datetime1">
              <a:rPr lang="fr-FR" smtClean="0"/>
              <a:t>12/11/2024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3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-reinforcement-learning.net/" TargetMode="External"/><Relationship Id="rId2" Type="http://schemas.openxmlformats.org/officeDocument/2006/relationships/hyperlink" Target="https://huggingface.co/learn/deep-rl-cour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mind.com/learning-resources/reinforcement-learning-lecture-series-2021" TargetMode="External"/><Relationship Id="rId4" Type="http://schemas.openxmlformats.org/officeDocument/2006/relationships/hyperlink" Target="https://www.udacity.com/course/deep-reinforcement-learning-nanodegree--nd89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78" y="1852904"/>
            <a:ext cx="8928992" cy="11521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4000" b="1" dirty="0"/>
              <a:t>Lecture 4:  Policy Gradient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0448" y="3545632"/>
            <a:ext cx="9144000" cy="144016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fr-FR" sz="1800" b="1" dirty="0"/>
              <a:t>Dr. MALKI Abdelhamid    @: a.malki@esi-sba.dz</a:t>
            </a:r>
          </a:p>
          <a:p>
            <a:pPr algn="l">
              <a:spcAft>
                <a:spcPts val="1200"/>
              </a:spcAft>
            </a:pPr>
            <a:r>
              <a:rPr lang="fr-FR" sz="1800" dirty="0"/>
              <a:t>Ecole Supérieure d’Informatique de Sidi Bel Abbes (ESI-SBA) </a:t>
            </a:r>
            <a:r>
              <a:rPr lang="fr-FR" sz="1800" b="1" dirty="0"/>
              <a:t>2024/2025</a:t>
            </a:r>
          </a:p>
          <a:p>
            <a:pPr algn="l">
              <a:spcAft>
                <a:spcPts val="1200"/>
              </a:spcAft>
            </a:pPr>
            <a:r>
              <a:rPr lang="fr-FR" sz="1800" b="1" dirty="0"/>
              <a:t>Module IASD</a:t>
            </a:r>
            <a:r>
              <a:rPr lang="fr-FR" sz="1800" dirty="0"/>
              <a:t>: Advanced Deep Learning (DRL)</a:t>
            </a:r>
          </a:p>
        </p:txBody>
      </p:sp>
      <p:sp>
        <p:nvSpPr>
          <p:cNvPr id="6" name="AutoShape 2" descr="Nouveau Logo pour l'ESI de Sidi Bel Abbes - Ecole Superieure ...">
            <a:extLst>
              <a:ext uri="{FF2B5EF4-FFF2-40B4-BE49-F238E27FC236}">
                <a16:creationId xmlns:a16="http://schemas.microsoft.com/office/drawing/2014/main" id="{D138571C-5339-C8B3-E5E4-8B630A2A2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504" y="-459432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7304EE-612E-A5C9-C3F4-417837F8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64" y="0"/>
            <a:ext cx="1182521" cy="118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85AE86-5A59-61D9-74AB-8342B3E4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359784" cy="1052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1368152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Advantages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628800"/>
                <a:ext cx="9144000" cy="4824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u="sng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policy changes more smoothly during learning:</a:t>
                </a:r>
              </a:p>
              <a:p>
                <a:pPr>
                  <a:spcBef>
                    <a:spcPts val="1200"/>
                  </a:spcBef>
                </a:pP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Value-based methods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>
                    <a:latin typeface="Source Sans Pro" panose="020B0503030403020204" pitchFamily="34" charset="0"/>
                  </a:rPr>
                  <a:t>W</a:t>
                </a:r>
                <a:r>
                  <a:rPr lang="en-US" sz="2000" b="0" i="0" dirty="0">
                    <a:effectLst/>
                    <a:latin typeface="Source Sans Pro" panose="020B0503030403020204" pitchFamily="34" charset="0"/>
                  </a:rPr>
                  <a:t>e use an aggressive operator to </a:t>
                </a:r>
                <a:r>
                  <a:rPr lang="en-US" sz="2000" b="1" i="0" dirty="0">
                    <a:effectLst/>
                    <a:latin typeface="Source Sans Pro" panose="020B0503030403020204" pitchFamily="34" charset="0"/>
                  </a:rPr>
                  <a:t>change the value function: we take the maximum over Q-estimates</a:t>
                </a:r>
                <a:r>
                  <a:rPr lang="en-US" sz="2000" b="0" i="0" dirty="0">
                    <a:effectLst/>
                    <a:latin typeface="Source Sans Pro" panose="020B0503030403020204" pitchFamily="34" charset="0"/>
                  </a:rPr>
                  <a:t>. Consequently, the action probabilities may change dramatically for an arbitrarily small change in the estimated action values if that change results in a different action having the maximal value.</a:t>
                </a:r>
              </a:p>
              <a:p>
                <a:pPr lvl="1">
                  <a:spcBef>
                    <a:spcPts val="1200"/>
                  </a:spcBef>
                </a:pPr>
                <a:endParaRPr lang="en-US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 based methods: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probability of  choosing an action changes in small increments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(s)</a:t>
                </a:r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628800"/>
                <a:ext cx="9144000" cy="4824536"/>
              </a:xfrm>
              <a:blipFill>
                <a:blip r:embed="rId2"/>
                <a:stretch>
                  <a:fillRect l="-1200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59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1368152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Disadvantages: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85EC4-2604-8EDE-8086-288D67FB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" y="1628800"/>
            <a:ext cx="9144000" cy="44644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Source Sans Pro" panose="020B0503030403020204" pitchFamily="34" charset="0"/>
              </a:rPr>
              <a:t>Frequently, policy-gradient methods converges to a </a:t>
            </a:r>
            <a:r>
              <a:rPr lang="en-US" b="1" dirty="0">
                <a:latin typeface="Source Sans Pro" panose="020B0503030403020204" pitchFamily="34" charset="0"/>
              </a:rPr>
              <a:t>local maximum(</a:t>
            </a:r>
            <a:r>
              <a:rPr lang="en-US" dirty="0">
                <a:latin typeface="Source Sans Pro" panose="020B0503030403020204" pitchFamily="34" charset="0"/>
              </a:rPr>
              <a:t>suboptimal solutions </a:t>
            </a:r>
            <a:r>
              <a:rPr lang="en-US" b="1" dirty="0">
                <a:latin typeface="Source Sans Pro" panose="020B0503030403020204" pitchFamily="34" charset="0"/>
              </a:rPr>
              <a:t>) </a:t>
            </a:r>
            <a:r>
              <a:rPr lang="en-US" dirty="0">
                <a:latin typeface="Source Sans Pro" panose="020B0503030403020204" pitchFamily="34" charset="0"/>
              </a:rPr>
              <a:t>instead of a </a:t>
            </a:r>
            <a:r>
              <a:rPr lang="en-US" b="1" dirty="0">
                <a:latin typeface="Source Sans Pro" panose="020B0503030403020204" pitchFamily="34" charset="0"/>
              </a:rPr>
              <a:t>global optimum.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Source Sans Pro" panose="020B0503030403020204" pitchFamily="34" charset="0"/>
              </a:rPr>
              <a:t>In some cases, the initial policy can be in a region of the policy space that traps the algorithm in a local optimum</a:t>
            </a:r>
          </a:p>
          <a:p>
            <a:pPr>
              <a:spcBef>
                <a:spcPts val="12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Policy-gradient goes slower, 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step by step: it can take longer to train (inefficient).</a:t>
            </a:r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Policy-gradient can have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high variance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2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6881996" cy="9361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Objective Function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196752"/>
                <a:ext cx="9144000" cy="56612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have our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stochastic policy 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π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which has a parameter 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 This 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π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given a state, outputs a probability distribution of actions.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(s)=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ℙ</m:t>
                    </m:r>
                    <m:r>
                      <m:rPr>
                        <m:nor/>
                      </m:rPr>
                      <a:rPr lang="fr-FR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fr-FR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fr-FR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 | </m:t>
                    </m:r>
                    <m:r>
                      <m:rPr>
                        <m:nor/>
                      </m:rPr>
                      <a:rPr lang="fr-FR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fr-FR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m:rPr>
                        <m:nor/>
                      </m:rPr>
                      <a:rPr lang="fr-FR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]</m:t>
                    </m:r>
                  </m:oMath>
                </a14:m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Where 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:r>
                  <a:rPr lang="en-US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|s</a:t>
                </a:r>
                <a:r>
                  <a:rPr lang="en-US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is the probability of the agent selecting action </a:t>
                </a:r>
                <a:r>
                  <a:rPr lang="en-US" b="1" i="1" dirty="0">
                    <a:effectLst/>
                    <a:latin typeface="KaTeX_Math"/>
                  </a:rPr>
                  <a:t>a</a:t>
                </a:r>
                <a:r>
                  <a:rPr lang="en-US" b="1" i="1" baseline="-25000" dirty="0">
                    <a:effectLst/>
                    <a:latin typeface="KaTeX_Math"/>
                  </a:rPr>
                  <a:t>t</a:t>
                </a:r>
                <a:r>
                  <a:rPr lang="en-US" b="0" i="0" dirty="0">
                    <a:effectLst/>
                    <a:latin typeface="KaTeX_Main"/>
                  </a:rPr>
                  <a:t>​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 from state </a:t>
                </a:r>
                <a:r>
                  <a:rPr lang="en-US" b="1" i="1" dirty="0" err="1">
                    <a:effectLst/>
                    <a:latin typeface="KaTeX_Math"/>
                  </a:rPr>
                  <a:t>s</a:t>
                </a:r>
                <a:r>
                  <a:rPr lang="en-US" b="1" i="1" baseline="-25000" dirty="0" err="1">
                    <a:effectLst/>
                    <a:latin typeface="KaTeX_Math"/>
                  </a:rPr>
                  <a:t>t</a:t>
                </a:r>
                <a:r>
                  <a:rPr lang="en-US" b="0" i="0" dirty="0">
                    <a:effectLst/>
                    <a:latin typeface="KaTeX_Main"/>
                  </a:rPr>
                  <a:t>​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 given our policy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π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.</a:t>
                </a:r>
              </a:p>
              <a:p>
                <a:pPr algn="l"/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pPr algn="l"/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endParaRPr lang="en-US" b="1" dirty="0">
                  <a:latin typeface="Source Sans Pro" panose="020B0503030403020204" pitchFamily="34" charset="0"/>
                </a:endParaRPr>
              </a:p>
              <a:p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r>
                  <a:rPr lang="en-US" b="1" i="0" dirty="0">
                    <a:effectLst/>
                    <a:latin typeface="Source Sans Pro" panose="020B0503030403020204" pitchFamily="34" charset="0"/>
                  </a:rPr>
                  <a:t>But how do we know if our policy is good?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 We need to have a way to measure it. To know that, we define a score/objective function called 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196752"/>
                <a:ext cx="9144000" cy="5661248"/>
              </a:xfrm>
              <a:blipFill>
                <a:blip r:embed="rId2"/>
                <a:stretch>
                  <a:fillRect l="-733" t="-1184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Policy Gradient Big Picture">
            <a:extLst>
              <a:ext uri="{FF2B5EF4-FFF2-40B4-BE49-F238E27FC236}">
                <a16:creationId xmlns:a16="http://schemas.microsoft.com/office/drawing/2014/main" id="{56D5D832-DB28-174A-8381-E1D59BFB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52936"/>
            <a:ext cx="511256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6881996" cy="9361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Objective Function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196752"/>
                <a:ext cx="9144000" cy="566124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Source Sans Pro" panose="020B0503030403020204" pitchFamily="34" charset="0"/>
                  </a:rPr>
                  <a:t>The </a:t>
                </a:r>
                <a:r>
                  <a:rPr lang="en-US" sz="2400" b="1" i="1" dirty="0">
                    <a:latin typeface="Source Sans Pro" panose="020B0503030403020204" pitchFamily="34" charset="0"/>
                  </a:rPr>
                  <a:t>objective function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>
                    <a:latin typeface="Source Sans Pro" panose="020B0503030403020204" pitchFamily="34" charset="0"/>
                  </a:rPr>
                  <a:t> </a:t>
                </a:r>
                <a:r>
                  <a:rPr lang="en-US" sz="2400" dirty="0">
                    <a:latin typeface="Source Sans Pro" panose="020B0503030403020204" pitchFamily="34" charset="0"/>
                  </a:rPr>
                  <a:t>gives us the </a:t>
                </a:r>
                <a:r>
                  <a:rPr lang="en-US" sz="2400" b="1" dirty="0">
                    <a:latin typeface="Source Sans Pro" panose="020B0503030403020204" pitchFamily="34" charset="0"/>
                  </a:rPr>
                  <a:t>performance of the agent</a:t>
                </a:r>
                <a:r>
                  <a:rPr lang="en-US" sz="2400" dirty="0">
                    <a:latin typeface="Source Sans Pro" panose="020B0503030403020204" pitchFamily="34" charset="0"/>
                  </a:rPr>
                  <a:t> 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200" dirty="0">
                    <a:latin typeface="Source Sans Pro" panose="020B0503030403020204" pitchFamily="34" charset="0"/>
                  </a:rPr>
                  <a:t>given a trajectory/episode </a:t>
                </a:r>
                <a:r>
                  <a:rPr lang="en-US" sz="2200" b="1" i="1" dirty="0">
                    <a:latin typeface="StandardSymL-Slant_167"/>
                    <a:ea typeface="Source Sans Pro" panose="020B0503030403020204" pitchFamily="34" charset="0"/>
                  </a:rPr>
                  <a:t>τ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= {</a:t>
                </a:r>
                <a:r>
                  <a:rPr lang="en-US" sz="22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2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</a:t>
                </a:r>
                <a:r>
                  <a:rPr lang="en-US" sz="22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  s</a:t>
                </a:r>
                <a:r>
                  <a:rPr lang="en-US" sz="22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</a:t>
                </a:r>
                <a:r>
                  <a:rPr lang="en-US" sz="22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  ...}</a:t>
                </a:r>
                <a:r>
                  <a:rPr lang="en-US" sz="2200" dirty="0">
                    <a:latin typeface="Source Sans Pro" panose="020B0503030403020204" pitchFamily="34" charset="0"/>
                  </a:rPr>
                  <a:t> </a:t>
                </a:r>
              </a:p>
              <a:p>
                <a:pPr lvl="1"/>
                <a:r>
                  <a:rPr lang="en-US" sz="2200" dirty="0">
                    <a:latin typeface="Source Sans Pro" panose="020B0503030403020204" pitchFamily="34" charset="0"/>
                  </a:rPr>
                  <a:t>and it outputs the </a:t>
                </a:r>
                <a:r>
                  <a:rPr lang="en-US" sz="2200" b="1" i="1" dirty="0">
                    <a:latin typeface="Source Sans Pro" panose="020B0503030403020204" pitchFamily="34" charset="0"/>
                  </a:rPr>
                  <a:t>expected cumulative reward </a:t>
                </a:r>
                <a:r>
                  <a:rPr lang="fr-FR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200" dirty="0">
                    <a:latin typeface="Source Sans Pro" panose="020B0503030403020204" pitchFamily="34" charset="0"/>
                  </a:rPr>
                  <a:t>.</a:t>
                </a:r>
              </a:p>
              <a:p>
                <a:endParaRPr lang="fr-FR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en-US" sz="2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2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l-GR" sz="2800" b="1" i="1" baseline="-25000" dirty="0">
                    <a:latin typeface="Source Sans Pro" panose="020B0503030403020204" pitchFamily="34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el-GR" sz="2800" b="1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 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 </a:t>
                </a:r>
                <a:endPara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= 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𝑟</a:t>
                </a:r>
                <a:r>
                  <a:rPr lang="en-US" sz="28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𝛾 𝑟</a:t>
                </a:r>
                <a:r>
                  <a:rPr lang="en-US" sz="28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𝑡+1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𝛾</a:t>
                </a:r>
                <a:r>
                  <a:rPr lang="en-US" sz="2800" b="1" baseline="30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𝑟</a:t>
                </a:r>
                <a:r>
                  <a:rPr lang="en-US" sz="28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𝑡+2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+⋯⋯+ 𝛾</a:t>
                </a:r>
                <a:r>
                  <a:rPr lang="en-US" sz="2800" b="1" baseline="30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𝑛-t 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𝑟</a:t>
                </a:r>
                <a:r>
                  <a:rPr lang="en-US" sz="28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𝑛</a:t>
                </a:r>
              </a:p>
              <a:p>
                <a:endParaRPr lang="fr-FR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dirty="0">
                  <a:latin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196752"/>
                <a:ext cx="9144000" cy="5661248"/>
              </a:xfrm>
              <a:blipFill>
                <a:blip r:embed="rId2"/>
                <a:stretch>
                  <a:fillRect l="-1200" t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60648"/>
            <a:ext cx="6881996" cy="9361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Objective Function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0768"/>
                <a:ext cx="9144000" cy="53285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fr-FR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rgbClr val="4B5563"/>
                        </a:solidFill>
                        <a:latin typeface="Source Sans Pro" panose="020B0503030403020204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Expected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return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we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calculate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summing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all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trajectories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probability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taking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that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trajectory</m:t>
                    </m:r>
                    <m:r>
                      <m:rPr>
                        <m:nor/>
                      </m:rPr>
                      <a:rPr lang="fr-FR" b="1" dirty="0">
                        <a:ea typeface="Source Sans Pro" panose="020B0503030403020204" pitchFamily="34" charset="0"/>
                      </a:rPr>
                      <m:t> </m:t>
                    </m:r>
                    <m:r>
                      <a:rPr lang="fr-FR" b="1" i="1" dirty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given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multiplied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dirty="0" smtClean="0">
                        <a:latin typeface="Source Sans Pro" panose="020B0503030403020204" pitchFamily="34" charset="0"/>
                      </a:rPr>
                      <m:t>cumulative</m:t>
                    </m:r>
                    <m:r>
                      <m:rPr>
                        <m:nor/>
                      </m:rPr>
                      <a:rPr lang="fr-FR" b="0" i="0" dirty="0" smtClean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return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this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trajectory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G</m:t>
                    </m:r>
                    <m:r>
                      <m:rPr>
                        <m:nor/>
                      </m:rPr>
                      <a:rPr lang="fr-FR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m:rPr>
                        <m:nor/>
                      </m:rPr>
                      <a:rPr lang="fr-FR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)</m:t>
                    </m:r>
                  </m:oMath>
                </a14:m>
                <a:endParaRPr lang="fr-FR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  <m:sup/>
                      <m:e>
                        <m:r>
                          <a:rPr lang="fr-FR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b="1" i="1" dirty="0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 G</a:t>
                </a:r>
                <a:r>
                  <a:rPr lang="fr-FR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2200" b="0" i="0" dirty="0">
                    <a:effectLst/>
                    <a:latin typeface="Source Sans Pro" panose="020B0503030403020204" pitchFamily="34" charset="0"/>
                  </a:rPr>
                  <a:t>.</a:t>
                </a:r>
                <a:endParaRPr lang="en-US" sz="2200" b="1" i="0" dirty="0">
                  <a:effectLst/>
                  <a:latin typeface="Source Sans Pro" panose="020B05030304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fr-FR" dirty="0">
                    <a:latin typeface="Source Sans Pro" panose="020B0503030403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Probability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each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possible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trajectory</m:t>
                    </m:r>
                    <m:r>
                      <m:rPr>
                        <m:nor/>
                      </m:rPr>
                      <a:rPr lang="en-US" dirty="0">
                        <a:latin typeface="Source Sans Pro" panose="020B05030304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latin typeface="KaTeX_Math"/>
                      </a:rPr>
                      <m:t>τ</m:t>
                    </m:r>
                  </m:oMath>
                </a14:m>
                <a:endParaRPr lang="fr-FR" dirty="0">
                  <a:latin typeface="Source Sans Pro" panose="020B0503030403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1" dirty="0">
                    <a:latin typeface="Source Sans Pro" panose="020B0503030403020204" pitchFamily="34" charset="0"/>
                  </a:rPr>
                  <a:t>= [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b="1" i="1" baseline="-25000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1" i="1" baseline="-25000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1" i="1" baseline="-25000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b="1" i="1" baseline="-2500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1" i="1" baseline="-2500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</a:t>
                </a:r>
                <a:r>
                  <a:rPr lang="en-US" b="1" dirty="0">
                    <a:latin typeface="Source Sans Pro" panose="020B0503030403020204" pitchFamily="34" charset="0"/>
                  </a:rPr>
                  <a:t>]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000" b="1" i="1" baseline="-25000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b="1" i="1" baseline="-25000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1" i="1" baseline="-25000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1</m:t>
                        </m:r>
                      </m:e>
                    </m:d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sz="20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𝒂𝒕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</a:rPr>
                  <a:t>: Transaction probability (</a:t>
                </a:r>
                <a:r>
                  <a:rPr lang="en-US" b="1" dirty="0">
                    <a:latin typeface="Source Sans Pro" panose="020B0503030403020204" pitchFamily="34" charset="0"/>
                  </a:rPr>
                  <a:t>=1 </a:t>
                </a:r>
                <a:r>
                  <a:rPr lang="en-US" dirty="0">
                    <a:latin typeface="Source Sans Pro" panose="020B0503030403020204" pitchFamily="34" charset="0"/>
                  </a:rPr>
                  <a:t>in model-free RL)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sz="2000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baseline="-2500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): 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probability of taking that action 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:r>
                  <a:rPr lang="en-US" sz="2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at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state </a:t>
                </a:r>
                <a:r>
                  <a:rPr lang="en-US" sz="20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0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endParaRPr lang="en-US" b="1" i="1" baseline="-25000" dirty="0">
                  <a:effectLst/>
                  <a:latin typeface="Source Sans Pro" panose="020B0503030403020204" pitchFamily="34" charset="0"/>
                </a:endParaRPr>
              </a:p>
              <a:p>
                <a:pPr lvl="1"/>
                <a:endParaRPr lang="en-US" sz="2200" b="1" dirty="0">
                  <a:latin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8"/>
                <a:ext cx="9144000" cy="5328592"/>
              </a:xfrm>
              <a:blipFill>
                <a:blip r:embed="rId2"/>
                <a:stretch>
                  <a:fillRect l="-733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1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936104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Optimization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628800"/>
                <a:ext cx="9144000" cy="4464496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Our objective then is to maximize the expected cumulative reward 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G(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 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by finding the 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 that will output the best action probability distributions</a:t>
                </a: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fr-FR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fr-FR" sz="3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3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en-US" sz="3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en-US" sz="30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30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l-GR" sz="3000" b="1" i="1" baseline="-25000" dirty="0">
                    <a:latin typeface="Source Sans Pro" panose="020B0503030403020204" pitchFamily="34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el-GR" sz="3000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 </a:t>
                </a:r>
                <a:r>
                  <a:rPr lang="fr-FR" sz="3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3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3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3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3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 </a:t>
                </a:r>
                <a:endParaRPr lang="en-US" sz="3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will focus on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stochastic gradient ascent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which is often quite efficient (and easy to use with deep nets)</a:t>
                </a:r>
              </a:p>
              <a:p>
                <a:pPr>
                  <a:spcBef>
                    <a:spcPts val="1200"/>
                  </a:spcBef>
                </a:pPr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Some approaches do not use gradient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Hill climbing / simulated annealing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Genetic algorithms / evolutionary strategies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628800"/>
                <a:ext cx="9144000" cy="4464496"/>
              </a:xfrm>
              <a:blipFill>
                <a:blip r:embed="rId2"/>
                <a:stretch>
                  <a:fillRect l="-867" t="-2319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5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936104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Gradient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628800"/>
                <a:ext cx="9144000" cy="446449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Idea</a:t>
                </a:r>
                <a:r>
                  <a:rPr lang="fr-FR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 ascent the gradient of the objetive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pPr lvl="1">
                  <a:spcBef>
                    <a:spcPts val="1200"/>
                  </a:spcBef>
                </a:pP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is the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 gradient </a:t>
                </a:r>
              </a:p>
              <a:p>
                <a:pPr>
                  <a:spcBef>
                    <a:spcPts val="1200"/>
                  </a:spcBef>
                </a:pP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is a step-size parameter</a:t>
                </a:r>
              </a:p>
              <a:p>
                <a:pPr>
                  <a:spcBef>
                    <a:spcPts val="1200"/>
                  </a:spcBef>
                </a:pP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Stochastic policies help ensure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is smooth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628800"/>
                <a:ext cx="9144000" cy="4464496"/>
              </a:xfrm>
              <a:blipFill>
                <a:blip r:embed="rId2"/>
                <a:stretch>
                  <a:fillRect l="-733" t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4">
            <a:extLst>
              <a:ext uri="{FF2B5EF4-FFF2-40B4-BE49-F238E27FC236}">
                <a16:creationId xmlns:a16="http://schemas.microsoft.com/office/drawing/2014/main" id="{C8A6E38D-689C-FAD2-7354-DA4C5DD12C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60809" y="1191815"/>
            <a:ext cx="2053369" cy="2237185"/>
            <a:chOff x="4059" y="867"/>
            <a:chExt cx="1374" cy="1497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8CB8E32B-9C98-FCAD-63B6-2256A38FD1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59" y="867"/>
              <a:ext cx="1374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A0A4F17A-D2D6-5114-0FCC-C9BAE2D44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867"/>
              <a:ext cx="1377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D84F83E6-9B28-A2B2-CF6A-9BB184E869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82565" y="3789040"/>
            <a:ext cx="2787748" cy="2237185"/>
            <a:chOff x="4309" y="3009"/>
            <a:chExt cx="1319" cy="1080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0E7D79DA-54C9-1577-B4D5-46A9E0444D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09" y="3009"/>
              <a:ext cx="1319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91889A20-085F-4C01-D43A-83316BD94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" y="3009"/>
              <a:ext cx="1321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27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93610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Gradient </a:t>
            </a:r>
            <a:r>
              <a:rPr lang="en-US" sz="3200" b="1" i="0" dirty="0">
                <a:effectLst/>
                <a:latin typeface="Source Sans Pro" panose="020B0503030403020204" pitchFamily="34" charset="0"/>
              </a:rPr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For any differentiable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m:rPr>
                        <m:nor/>
                      </m:rPr>
                      <a:rPr lang="en-US" sz="20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sz="2000" b="1" i="1" baseline="-2500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begChr m:val="|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fr-FR" sz="2000" b="1" i="1" baseline="-2500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for any of the policy objective function,   the policy gradient is:</a:t>
                </a:r>
              </a:p>
              <a:p>
                <a:endParaRPr lang="en-US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E</a:t>
                </a:r>
                <a:r>
                  <a:rPr lang="el-GR" sz="2400" b="1" i="1" baseline="-25000" dirty="0">
                    <a:latin typeface="Source Sans Pro" panose="020B0503030403020204" pitchFamily="34" charset="0"/>
                  </a:rPr>
                  <a:t>π</a:t>
                </a:r>
                <a14:m>
                  <m:oMath xmlns:m="http://schemas.openxmlformats.org/officeDocument/2006/math">
                    <m:r>
                      <a:rPr lang="el-GR" sz="2400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m:rPr>
                        <m:nor/>
                      </m:rPr>
                      <a:rPr lang="en-US" sz="2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sz="2400" b="1" i="1" baseline="-2500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begChr m:val="|"/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fr-FR" sz="2400" b="1" i="1" baseline="-2500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</a:p>
              <a:p>
                <a:r>
                  <a:rPr lang="en-US" sz="2400" b="1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0" i="0" dirty="0">
                    <a:solidFill>
                      <a:srgbClr val="4B5563"/>
                    </a:solidFill>
                    <a:effectLst/>
                    <a:latin typeface="KaTeX_Main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b="1" i="1" dirty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fr-FR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2000" b="1" i="1" baseline="-2500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𝒂𝒕</m:t>
                        </m:r>
                        <m:r>
                          <m:rPr>
                            <m:nor/>
                          </m:rPr>
                          <a:rPr lang="en-US" sz="20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0" i="0" dirty="0">
                    <a:solidFill>
                      <a:srgbClr val="4B5563"/>
                    </a:solidFill>
                    <a:effectLst/>
                    <a:latin typeface="KaTeX_Main"/>
                  </a:rPr>
                  <a:t> * 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endParaRPr lang="fr-FR" sz="2000" b="1" i="1" dirty="0">
                  <a:solidFill>
                    <a:srgbClr val="4B5563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The policy gradient using trajectory samples (</a:t>
                </a:r>
                <a:r>
                  <a:rPr lang="en-US" b="0" i="1" dirty="0">
                    <a:effectLst/>
                    <a:latin typeface="Source Sans Pro" panose="020B0503030403020204" pitchFamily="34" charset="0"/>
                  </a:rPr>
                  <a:t>multiple trajectories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0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fr-FR" sz="2000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0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  <m:sub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fr-FR" sz="20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000" b="1" i="1" dirty="0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sz="2000" b="1" i="1" dirty="0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fr-FR" sz="2000" b="1" i="1" dirty="0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000" b="1" i="1" dirty="0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fr-FR" sz="20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fr-FR" sz="20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20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 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fr-FR" sz="20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),</a:t>
                </a:r>
                <a:br>
                  <a:rPr lang="en-US" b="0" i="0" dirty="0">
                    <a:solidFill>
                      <a:srgbClr val="4B5563"/>
                    </a:solidFill>
                    <a:effectLst/>
                    <a:latin typeface="KaTeX_Main"/>
                  </a:rPr>
                </a:b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484784"/>
                <a:ext cx="9144000" cy="5373216"/>
              </a:xfrm>
              <a:blipFill>
                <a:blip r:embed="rId2"/>
                <a:stretch>
                  <a:fillRect l="-867" t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9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93610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Gradient </a:t>
            </a:r>
            <a:r>
              <a:rPr lang="en-US" sz="3200" b="1" i="0" dirty="0">
                <a:effectLst/>
                <a:latin typeface="Source Sans Pro" panose="020B0503030403020204" pitchFamily="34" charset="0"/>
              </a:rPr>
              <a:t>Theorem : proof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052736"/>
                <a:ext cx="9144000" cy="580526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smtClean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akkal Majalla" panose="02000000000000000000" pitchFamily="2" charset="-78"/>
                      </a:rPr>
                      <m:t>we</m:t>
                    </m:r>
                    <m:r>
                      <m:rPr>
                        <m:nor/>
                      </m:rPr>
                      <a:rPr lang="en-US" sz="1800" smtClean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akkal Majalla" panose="02000000000000000000" pitchFamily="2" charset="-78"/>
                      </a:rPr>
                      <m:t> </m:t>
                    </m:r>
                    <m:r>
                      <m:rPr>
                        <m:nor/>
                      </m:rPr>
                      <a:rPr lang="en-US" sz="1800" smtClean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akkal Majalla" panose="02000000000000000000" pitchFamily="2" charset="-78"/>
                      </a:rPr>
                      <m:t>have</m:t>
                    </m:r>
                    <m:r>
                      <m:rPr>
                        <m:nor/>
                      </m:rPr>
                      <a:rPr lang="en-US" sz="1800" smtClean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akkal Majalla" panose="02000000000000000000" pitchFamily="2" charset="-78"/>
                      </a:rPr>
                      <m:t>:</m:t>
                    </m:r>
                  </m:oMath>
                </a14:m>
                <a:endPara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1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  <m:sup/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 G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pPr algn="l"/>
                <a:endParaRPr lang="en-US" sz="180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algn="l"/>
                <a:r>
                  <a:rPr lang="en-US" sz="180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can rewrite the gradient of the sum as the sum of the gradient:</a:t>
                </a:r>
              </a:p>
              <a:p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 G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then multiply every term in the sum by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b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​</a:t>
                </a:r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(which is possible since it’s = 1)</a:t>
                </a:r>
              </a:p>
              <a:p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fr-FR" sz="1800" b="1" i="1" dirty="0">
                                        <a:latin typeface="Cambria Math" panose="02040503050406030204" pitchFamily="18" charset="0"/>
                                        <a:ea typeface="Source Sans Pro" panose="020B0503030403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  <m:r>
                                      <a:rPr lang="fr-FR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fr-FR" sz="1800" b="1" i="1" dirty="0">
                                        <a:latin typeface="Cambria Math" panose="02040503050406030204" pitchFamily="18" charset="0"/>
                                        <a:ea typeface="Source Sans Pro" panose="020B0503030403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  <m:r>
                                      <a:rPr lang="fr-FR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 G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can simplify further this since </a:t>
                </a:r>
                <a:r>
                  <a:rPr lang="en-US" sz="1800" b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 dirty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800" b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fr-FR" sz="1800" b="1" i="1" dirty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br>
                  <a:rPr lang="en-US" sz="1800" b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en-US" sz="1800" dirty="0">
                    <a:solidFill>
                      <a:srgbClr val="4B5563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  <m:sup/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800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  <m:sub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num>
                          <m:den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* G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endParaRPr lang="fr-FR" sz="1800" b="1" i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can then use the </a:t>
                </a:r>
                <a:r>
                  <a:rPr lang="en-US" sz="1800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derivative log trick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a simple rule in calculus that implies that 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endPara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algn="l"/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So this is our likelihood policy gradient: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1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=</a:t>
                </a:r>
                <a:r>
                  <a:rPr lang="en-US" sz="1800" dirty="0">
                    <a:solidFill>
                      <a:srgbClr val="4B5563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  <m:sup/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sSub>
                          <m:sSubPr>
                            <m:ctrlP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* G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endPara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052736"/>
                <a:ext cx="9144000" cy="5805264"/>
              </a:xfrm>
              <a:blipFill>
                <a:blip r:embed="rId2"/>
                <a:stretch>
                  <a:fillRect l="-400" t="-1681" b="-9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7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93610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Gradient </a:t>
            </a:r>
            <a:r>
              <a:rPr lang="en-US" sz="3200" b="1" i="0" dirty="0">
                <a:effectLst/>
                <a:latin typeface="Source Sans Pro" panose="020B0503030403020204" pitchFamily="34" charset="0"/>
              </a:rPr>
              <a:t>Theorem : proof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052736"/>
                <a:ext cx="9144000" cy="58052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can estimate the gradient using trajectory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1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𝑷</m:t>
                        </m:r>
                        <m:d>
                          <m:dPr>
                            <m:ctrlP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fr-FR" sz="1800" b="1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 G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fr-FR" sz="18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), 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where each 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fr-FR" sz="18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fr-FR" sz="18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 is a sampled trajectory.</a:t>
                </a:r>
              </a:p>
              <a:p>
                <a:endPara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know that:</a:t>
                </a:r>
              </a:p>
              <a:p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 dirty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sz="18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fr-FR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</m:oMath>
                </a14:m>
                <a: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𝒔</m:t>
                        </m:r>
                      </m:e>
                      <m:sub>
                        <m:r>
                          <a:rPr lang="fr-FR" sz="1800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𝟎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fr-FR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  <m:r>
                                  <a:rPr lang="fr-FR" sz="1800" b="1" i="1" dirty="0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+</m:t>
                                </m:r>
                                <m:r>
                                  <a:rPr lang="fr-FR" sz="1800" b="1" i="1" dirty="0" smtClean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𝒔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𝒕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𝒂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𝒕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sz="1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</a:t>
                </a:r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</a:p>
              <a:p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Where 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𝒔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𝟎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is the initial state distribution and 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fr-FR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+</m:t>
                            </m:r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𝒔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𝒕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𝒂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𝒕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is the state transition dynamics of the MDP.</a:t>
                </a:r>
              </a:p>
              <a:p>
                <a:pPr algn="l"/>
                <a:endParaRPr lang="en-US" sz="1800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algn="l"/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know that the log of a product is equal to the sum of the logs: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1" i="1" dirty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sz="18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𝒔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𝟎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fr-FR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+</m:t>
                                </m:r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8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  <a:endParaRPr lang="ar-DZ" sz="18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ar-DZ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𝒔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𝟎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fr-FR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+</m:t>
                                </m:r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fr-FR" sz="18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8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sz="1800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Since neither initial state distribution or state transition dynamics of the MDP are dependent of </a:t>
                </a:r>
                <a:r>
                  <a:rPr lang="ar-DZ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the derivate of both terms are 0. So we can remove them: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fr-F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SupPr>
                      <m:e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𝒔</m:t>
                        </m:r>
                      </m:e>
                      <m:sub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𝟎</m:t>
                        </m:r>
                      </m:sub>
                      <m:sup>
                        <m:r>
                          <a:rPr lang="fr-FR" sz="1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</m:sup>
                    </m:sSubSup>
                    <m:r>
                      <a:rPr lang="fr-F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𝒂𝒏𝒅</m:t>
                        </m:r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fr-FR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+</m:t>
                                </m:r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fr-FR" sz="18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18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=0</a:t>
                </a:r>
                <a:b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br>
                  <a:rPr lang="en-US" sz="1800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endPara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052736"/>
                <a:ext cx="9144000" cy="5805264"/>
              </a:xfrm>
              <a:blipFill>
                <a:blip r:embed="rId2"/>
                <a:stretch>
                  <a:fillRect l="-400" t="-1681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Introduction: value-based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 Based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method, we approximated parametric value functions, where a policy can be generated from these values </a:t>
            </a:r>
          </a:p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Greedy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Source Sans Pro" panose="020B0503030403020204" pitchFamily="34" charset="0"/>
              </a:rPr>
              <a:t>select the action with the highest value given a state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807BB06-1F05-AE39-2FA6-A065943AA93C}"/>
                  </a:ext>
                </a:extLst>
              </p:cNvPr>
              <p:cNvSpPr txBox="1"/>
              <p:nvPr/>
            </p:nvSpPr>
            <p:spPr>
              <a:xfrm>
                <a:off x="373290" y="3544230"/>
                <a:ext cx="3172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807BB06-1F05-AE39-2FA6-A065943A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0" y="3544230"/>
                <a:ext cx="3172022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FCD95A8-F04E-6062-6534-60CE45131902}"/>
                  </a:ext>
                </a:extLst>
              </p:cNvPr>
              <p:cNvSpPr txBox="1"/>
              <p:nvPr/>
            </p:nvSpPr>
            <p:spPr>
              <a:xfrm>
                <a:off x="5484964" y="3531919"/>
                <a:ext cx="3462166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FCD95A8-F04E-6062-6534-60CE4513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64" y="3531919"/>
                <a:ext cx="3462166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4D344932-9A3C-B8C5-DA76-BBF00F582BB0}"/>
              </a:ext>
            </a:extLst>
          </p:cNvPr>
          <p:cNvGrpSpPr/>
          <p:nvPr/>
        </p:nvGrpSpPr>
        <p:grpSpPr>
          <a:xfrm>
            <a:off x="-186672" y="4087603"/>
            <a:ext cx="4288458" cy="2607825"/>
            <a:chOff x="-38450" y="4432103"/>
            <a:chExt cx="4106394" cy="217025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5E5C95-8992-E47B-947E-611622E0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057" y="4432103"/>
              <a:ext cx="2233116" cy="2170258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0F62A2D-FB2A-B894-5A55-3E5E5D8C8CBC}"/>
                </a:ext>
              </a:extLst>
            </p:cNvPr>
            <p:cNvSpPr txBox="1"/>
            <p:nvPr/>
          </p:nvSpPr>
          <p:spPr>
            <a:xfrm>
              <a:off x="-38450" y="5611303"/>
              <a:ext cx="883693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kern="900" dirty="0"/>
                <a:t>state s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6B1BC8F-1E57-C54E-ED0E-9EDEA3E87DD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5" y="5790336"/>
              <a:ext cx="2380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504D8A6E-A58E-4055-5393-9D31EA06E736}"/>
                </a:ext>
              </a:extLst>
            </p:cNvPr>
            <p:cNvGrpSpPr/>
            <p:nvPr/>
          </p:nvGrpSpPr>
          <p:grpSpPr>
            <a:xfrm>
              <a:off x="3026565" y="5605319"/>
              <a:ext cx="1041379" cy="276999"/>
              <a:chOff x="3026565" y="5605319"/>
              <a:chExt cx="1041379" cy="276999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F84C6C-6E57-1B66-066C-E46FF8AFF3BD}"/>
                  </a:ext>
                </a:extLst>
              </p:cNvPr>
              <p:cNvSpPr txBox="1"/>
              <p:nvPr/>
            </p:nvSpPr>
            <p:spPr>
              <a:xfrm>
                <a:off x="3184251" y="5605319"/>
                <a:ext cx="883693" cy="27699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b="1" kern="900" dirty="0"/>
                  <a:t>action a</a:t>
                </a:r>
              </a:p>
            </p:txBody>
          </p: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E5D0F3BA-EC19-E589-4C96-00A4405B1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6565" y="5749803"/>
                <a:ext cx="23804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C3C177-3671-3084-6F77-DC67DBCFE90E}"/>
              </a:ext>
            </a:extLst>
          </p:cNvPr>
          <p:cNvGrpSpPr/>
          <p:nvPr/>
        </p:nvGrpSpPr>
        <p:grpSpPr>
          <a:xfrm>
            <a:off x="4612668" y="4105830"/>
            <a:ext cx="4603432" cy="2491522"/>
            <a:chOff x="5042215" y="4639655"/>
            <a:chExt cx="4171384" cy="219659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86E1856-DFEC-6FFE-23DA-D25365401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6309" y="4639655"/>
              <a:ext cx="2473597" cy="2196597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6CF7147-B375-A606-C3D5-1C12B434068C}"/>
                </a:ext>
              </a:extLst>
            </p:cNvPr>
            <p:cNvSpPr txBox="1"/>
            <p:nvPr/>
          </p:nvSpPr>
          <p:spPr>
            <a:xfrm>
              <a:off x="5042215" y="5750878"/>
              <a:ext cx="883693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kern="900" dirty="0"/>
                <a:t>state s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CEB87158-7735-3922-31C8-0712FCE5FA3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668" y="5928758"/>
              <a:ext cx="2380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96B6F6A-F605-F555-7308-B561E6B09E82}"/>
                </a:ext>
              </a:extLst>
            </p:cNvPr>
            <p:cNvSpPr txBox="1"/>
            <p:nvPr/>
          </p:nvSpPr>
          <p:spPr>
            <a:xfrm>
              <a:off x="8329906" y="5328320"/>
              <a:ext cx="883693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kern="900" dirty="0"/>
                <a:t>action a1</a:t>
              </a:r>
            </a:p>
          </p:txBody>
        </p:sp>
        <p:sp>
          <p:nvSpPr>
            <p:cNvPr id="1024" name="ZoneTexte 1023">
              <a:extLst>
                <a:ext uri="{FF2B5EF4-FFF2-40B4-BE49-F238E27FC236}">
                  <a16:creationId xmlns:a16="http://schemas.microsoft.com/office/drawing/2014/main" id="{48972607-46A3-308B-6971-D01A91F00D24}"/>
                </a:ext>
              </a:extLst>
            </p:cNvPr>
            <p:cNvSpPr txBox="1"/>
            <p:nvPr/>
          </p:nvSpPr>
          <p:spPr>
            <a:xfrm>
              <a:off x="8321409" y="5651759"/>
              <a:ext cx="883693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kern="900" dirty="0"/>
                <a:t>action a2</a:t>
              </a:r>
            </a:p>
          </p:txBody>
        </p:sp>
        <p:sp>
          <p:nvSpPr>
            <p:cNvPr id="1025" name="ZoneTexte 1024">
              <a:extLst>
                <a:ext uri="{FF2B5EF4-FFF2-40B4-BE49-F238E27FC236}">
                  <a16:creationId xmlns:a16="http://schemas.microsoft.com/office/drawing/2014/main" id="{15BBC753-DDE2-52FB-2724-2B17CCD35F75}"/>
                </a:ext>
              </a:extLst>
            </p:cNvPr>
            <p:cNvSpPr txBox="1"/>
            <p:nvPr/>
          </p:nvSpPr>
          <p:spPr>
            <a:xfrm>
              <a:off x="8266900" y="5987386"/>
              <a:ext cx="883693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kern="900" dirty="0"/>
                <a:t>action a3</a:t>
              </a:r>
            </a:p>
          </p:txBody>
        </p:sp>
        <p:sp>
          <p:nvSpPr>
            <p:cNvPr id="1026" name="ZoneTexte 1025">
              <a:extLst>
                <a:ext uri="{FF2B5EF4-FFF2-40B4-BE49-F238E27FC236}">
                  <a16:creationId xmlns:a16="http://schemas.microsoft.com/office/drawing/2014/main" id="{3ECE63C5-10E4-2B2C-27EA-2B5917CE5900}"/>
                </a:ext>
              </a:extLst>
            </p:cNvPr>
            <p:cNvSpPr txBox="1"/>
            <p:nvPr/>
          </p:nvSpPr>
          <p:spPr>
            <a:xfrm>
              <a:off x="8260307" y="6382717"/>
              <a:ext cx="883693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kern="900" dirty="0"/>
                <a:t>action a4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404664"/>
            <a:ext cx="6377940" cy="93610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 Gradient </a:t>
            </a:r>
            <a:r>
              <a:rPr lang="en-US" sz="3200" b="1" i="0" dirty="0">
                <a:effectLst/>
                <a:latin typeface="Source Sans Pro" panose="020B0503030403020204" pitchFamily="34" charset="0"/>
              </a:rPr>
              <a:t>Theorem : proof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556792"/>
                <a:ext cx="9144000" cy="5301208"/>
              </a:xfrm>
            </p:spPr>
            <p:txBody>
              <a:bodyPr>
                <a:normAutofit/>
              </a:bodyPr>
              <a:lstStyle/>
              <a:p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can rewrite the gradient of the sum as the sum of gradients: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fr-F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b="1" i="1" dirty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𝑷</m:t>
                    </m:r>
                    <m:d>
                      <m:dPr>
                        <m:ctrlPr>
                          <a:rPr lang="fr-FR" sz="2800" b="1" i="1" dirty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fr-FR" sz="28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0" i="0" dirty="0">
                    <a:solidFill>
                      <a:srgbClr val="4B5563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sSubSup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fr-FR" sz="2400" b="1" i="1" dirty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𝒊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fr-FR" sz="2400" b="1" dirty="0">
                  <a:latin typeface="Source Sans Pro" panose="020B0503030403020204" pitchFamily="34" charset="0"/>
                </a:endParaRPr>
              </a:p>
              <a:p>
                <a:endParaRPr lang="ar-DZ" sz="2400" b="1" dirty="0">
                  <a:latin typeface="Source Sans Pro" panose="020B0503030403020204" pitchFamily="34" charset="0"/>
                </a:endParaRPr>
              </a:p>
              <a:p>
                <a:pPr algn="l"/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So, the final formula for estimating the policy gradient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0" i="0" dirty="0">
                    <a:solidFill>
                      <a:srgbClr val="4B5563"/>
                    </a:solidFill>
                    <a:effectLst/>
                    <a:latin typeface="KaTeX_Main"/>
                  </a:rPr>
                  <a:t>)</a:t>
                </a:r>
                <a:r>
                  <a:rPr lang="en-US" dirty="0">
                    <a:latin typeface="KaTeX_Mai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  <m:sub>
                                <m:r>
                                  <a:rPr lang="fr-F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r>
                              <a:rPr lang="fr-FR" sz="24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fr-FR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fr-FR" sz="24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fr-FR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fr-FR" sz="2400" b="1" i="1" dirty="0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sz="2400" b="1" i="1" dirty="0" smtClean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 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:r>
                  <a:rPr lang="fr-FR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fr-FR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fr-FR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),</a:t>
                </a:r>
                <a:br>
                  <a:rPr lang="en-US" b="0" i="0" dirty="0">
                    <a:solidFill>
                      <a:srgbClr val="4B5563"/>
                    </a:solidFill>
                    <a:effectLst/>
                    <a:latin typeface="KaTeX_Main"/>
                  </a:rPr>
                </a:br>
                <a:b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b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556792"/>
                <a:ext cx="9144000" cy="5301208"/>
              </a:xfrm>
              <a:blipFill>
                <a:blip r:embed="rId2"/>
                <a:stretch>
                  <a:fillRect l="-733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0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944" y="260648"/>
            <a:ext cx="4865772" cy="936104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>
                <a:effectLst/>
                <a:latin typeface="Source Sans Pro" panose="020B0503030403020204" pitchFamily="34" charset="0"/>
              </a:rPr>
              <a:t>Reinforce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556792"/>
                <a:ext cx="9144000" cy="530120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2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Reinforce algorithm, also called Monte-Carlo policy-gradient, is a policy-gradient algorithm that </a:t>
                </a:r>
                <a:r>
                  <a:rPr lang="en-US" sz="2200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uses an estimated return from an entire episode to update the policy parameter</a:t>
                </a:r>
                <a:r>
                  <a:rPr lang="en-US" sz="22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</a:t>
                </a:r>
              </a:p>
              <a:p>
                <a:pPr algn="l"/>
                <a:endParaRPr lang="en-US" sz="2200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2"/>
                <a:endParaRPr lang="en-US" sz="2000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sz="2200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556792"/>
                <a:ext cx="9144000" cy="5301208"/>
              </a:xfrm>
              <a:blipFill>
                <a:blip r:embed="rId2"/>
                <a:stretch>
                  <a:fillRect l="-733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5D736B44-7555-EA13-0A72-CD778DA3201E}"/>
              </a:ext>
            </a:extLst>
          </p:cNvPr>
          <p:cNvGrpSpPr/>
          <p:nvPr/>
        </p:nvGrpSpPr>
        <p:grpSpPr>
          <a:xfrm>
            <a:off x="215516" y="2924944"/>
            <a:ext cx="8712968" cy="3816424"/>
            <a:chOff x="2483768" y="2564904"/>
            <a:chExt cx="8712968" cy="3816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6D6D0-DC99-1E9E-B2FE-10C79EC2B4DB}"/>
                    </a:ext>
                  </a:extLst>
                </p:cNvPr>
                <p:cNvSpPr/>
                <p:nvPr/>
              </p:nvSpPr>
              <p:spPr>
                <a:xfrm>
                  <a:off x="2483768" y="2564904"/>
                  <a:ext cx="8712968" cy="38164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b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Algorithm</a:t>
                  </a:r>
                  <a:r>
                    <a: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REINFORCE</a:t>
                  </a:r>
                </a:p>
                <a:p>
                  <a:pPr lvl="1">
                    <a:spcAft>
                      <a:spcPts val="800"/>
                    </a:spcAft>
                  </a:pPr>
                  <a:r>
                    <a:rPr lang="en-US" sz="2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Initialize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arbitrarily </a:t>
                  </a:r>
                </a:p>
                <a:p>
                  <a:pPr lvl="1">
                    <a:spcAft>
                      <a:spcPts val="800"/>
                    </a:spcAft>
                  </a:pPr>
                  <a:r>
                    <a:rPr lang="en-US" sz="2000" b="1" i="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For</a:t>
                  </a:r>
                  <a:r>
                    <a:rPr lang="en-US" sz="2000" b="0" i="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 episode in 1..N do</a:t>
                  </a:r>
                </a:p>
                <a:p>
                  <a:pPr lvl="2">
                    <a:spcAft>
                      <a:spcPts val="800"/>
                    </a:spcAft>
                  </a:pPr>
                  <a:r>
                    <a:rPr lang="en-US" sz="2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Use the policy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a14:m>
                  <a:r>
                    <a:rPr lang="en-US" sz="2000" b="0" i="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to collet a trajectory </a:t>
                  </a:r>
                  <a14:m>
                    <m:oMath xmlns:m="http://schemas.openxmlformats.org/officeDocument/2006/math">
                      <m:r>
                        <a:rPr lang="fr-F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a14:m>
                  <a:r>
                    <a:rPr lang="en-US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= {s</a:t>
                  </a:r>
                  <a:r>
                    <a:rPr lang="en-US" sz="2000" b="1" i="1" baseline="-25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0</a:t>
                  </a:r>
                  <a:r>
                    <a:rPr lang="en-US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, a</a:t>
                  </a:r>
                  <a:r>
                    <a:rPr lang="en-US" sz="2000" b="1" i="1" baseline="-25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0</a:t>
                  </a:r>
                  <a:r>
                    <a:rPr lang="en-US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, r</a:t>
                  </a:r>
                  <a:r>
                    <a:rPr lang="en-US" sz="2000" b="1" i="1" baseline="-25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0</a:t>
                  </a:r>
                  <a:r>
                    <a:rPr lang="en-US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,…, </a:t>
                  </a:r>
                  <a:r>
                    <a:rPr lang="en-US" sz="2000" b="1" i="1" dirty="0" err="1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s</a:t>
                  </a:r>
                  <a:r>
                    <a:rPr lang="en-US" sz="2000" b="1" i="1" baseline="-25000" dirty="0" err="1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</a:t>
                  </a:r>
                  <a:r>
                    <a:rPr lang="en-US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, a</a:t>
                  </a:r>
                  <a:r>
                    <a:rPr lang="en-US" sz="2000" b="1" i="1" baseline="-25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</a:t>
                  </a:r>
                  <a:r>
                    <a:rPr lang="en-US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, r</a:t>
                  </a:r>
                  <a:r>
                    <a:rPr lang="en-US" sz="2000" b="1" i="1" baseline="-25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</a:t>
                  </a:r>
                  <a:r>
                    <a:rPr lang="en-US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,  ...}</a:t>
                  </a:r>
                  <a:r>
                    <a:rPr lang="en-US" sz="2000" dirty="0">
                      <a:latin typeface="Source Sans Pro" panose="020B0503030403020204" pitchFamily="34" charset="0"/>
                    </a:rPr>
                    <a:t> </a:t>
                  </a:r>
                </a:p>
                <a:p>
                  <a:pPr lvl="2">
                    <a:spcAft>
                      <a:spcPts val="800"/>
                    </a:spcAft>
                  </a:pPr>
                  <a:r>
                    <a:rPr lang="fr-FR" sz="2000" b="1" i="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For </a:t>
                  </a:r>
                  <a:r>
                    <a:rPr lang="fr-FR" sz="20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 </a:t>
                  </a:r>
                  <a:r>
                    <a:rPr lang="fr-FR" sz="2000" b="1" i="1" dirty="0" err="1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from</a:t>
                  </a:r>
                  <a:r>
                    <a:rPr lang="fr-FR" sz="20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T-1 to 0</a:t>
                  </a:r>
                  <a:r>
                    <a:rPr lang="fr-FR" sz="2000" b="1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:</a:t>
                  </a:r>
                </a:p>
                <a:p>
                  <a:pPr lvl="3">
                    <a:spcAft>
                      <a:spcPts val="800"/>
                    </a:spcAft>
                  </a:pPr>
                  <a:r>
                    <a:rPr lang="fr-FR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G</a:t>
                  </a:r>
                  <a14:m>
                    <m:oMath xmlns:m="http://schemas.openxmlformats.org/officeDocument/2006/math">
                      <m:r>
                        <a:rPr lang="fr-FR" sz="2000" b="1" i="1" baseline="-25000" smtClean="0"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𝒕</m:t>
                      </m:r>
                    </m:oMath>
                  </a14:m>
                  <a:r>
                    <a:rPr lang="fr-FR" sz="2000" b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=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000" b="1" i="1" dirty="0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1" i="1" dirty="0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𝒌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=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𝒕</m:t>
                          </m:r>
                        </m:sub>
                        <m:sup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𝑻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−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1" i="1" dirty="0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dirty="0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 </m:t>
                              </m:r>
                              <m:r>
                                <a:rPr lang="fr-FR" sz="2000" b="1" i="1" dirty="0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fr-FR" sz="2000" b="1" i="1" dirty="0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𝒌</m:t>
                              </m:r>
                              <m:r>
                                <a:rPr lang="fr-FR" sz="2000" b="1" i="1" dirty="0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−</m:t>
                              </m:r>
                              <m:r>
                                <a:rPr lang="fr-FR" sz="2000" b="1" i="1" dirty="0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fr-FR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r</a:t>
                  </a:r>
                  <a:r>
                    <a:rPr lang="fr-FR" sz="2000" b="1" i="1" baseline="-25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k</a:t>
                  </a:r>
                </a:p>
                <a:p>
                  <a:pPr lvl="2">
                    <a:spcAft>
                      <a:spcPts val="800"/>
                    </a:spcAft>
                  </a:pPr>
                  <a:r>
                    <a:rPr lang="en-US" sz="2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Estimate</a:t>
                  </a:r>
                  <a:r>
                    <a:rPr lang="fr-FR" sz="2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the gradient</a:t>
                  </a:r>
                  <a14:m>
                    <m:oMath xmlns:m="http://schemas.openxmlformats.org/officeDocument/2006/math">
                      <m:r>
                        <a:rPr lang="fr-F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fr-F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fr-F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fr-F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2000" dirty="0">
                      <a:solidFill>
                        <a:srgbClr val="4B5563"/>
                      </a:solidFill>
                      <a:latin typeface="KaTeX_Main"/>
                    </a:rPr>
                    <a:t>)</a:t>
                  </a:r>
                  <a:r>
                    <a:rPr lang="en-US" sz="2000" b="0" i="0" dirty="0">
                      <a:solidFill>
                        <a:srgbClr val="4B5563"/>
                      </a:solidFill>
                      <a:effectLst/>
                      <a:latin typeface="KaTeX_Main"/>
                    </a:rPr>
                    <a:t>=</a:t>
                  </a:r>
                  <a:r>
                    <a:rPr lang="en-US" sz="2000" b="1" dirty="0"/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𝛁</m:t>
                              </m:r>
                            </m:e>
                            <m:sub>
                              <m:r>
                                <a:rPr lang="fr-F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fr-FR" sz="20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b="1" i="1" dirty="0"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m:t>(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2000" b="1" i="1" baseline="-2500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𝒂𝒕</m:t>
                          </m:r>
                          <m:r>
                            <m:rPr>
                              <m:nor/>
                            </m:rPr>
                            <a:rPr lang="en-US" sz="2000" b="1" i="1" dirty="0">
                              <a:latin typeface="Source Sans Pro" panose="020B0503030403020204" pitchFamily="34" charset="0"/>
                              <a:ea typeface="Source Sans Pro" panose="020B0503030403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sz="2000" b="0" i="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* </a:t>
                  </a:r>
                  <a:r>
                    <a:rPr lang="fr-FR" sz="20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G</a:t>
                  </a:r>
                  <a14:m>
                    <m:oMath xmlns:m="http://schemas.openxmlformats.org/officeDocument/2006/math">
                      <m:r>
                        <a:rPr lang="fr-FR" sz="2000" b="1" i="1" baseline="-25000" smtClean="0"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𝒕</m:t>
                      </m:r>
                    </m:oMath>
                  </a14:m>
                  <a:endParaRPr lang="en-US" sz="2000" b="0" i="0" baseline="-250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lvl="2">
                    <a:spcAft>
                      <a:spcPts val="800"/>
                    </a:spcAft>
                  </a:pPr>
                  <a:r>
                    <a:rPr lang="en-US" sz="2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Optimize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using the gradient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fr-F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fr-F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fr-F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2000" dirty="0">
                      <a:solidFill>
                        <a:srgbClr val="4B5563"/>
                      </a:solidFill>
                      <a:latin typeface="KaTeX_Main"/>
                    </a:rPr>
                    <a:t>)</a:t>
                  </a:r>
                  <a:r>
                    <a:rPr lang="en-US" sz="2000" dirty="0">
                      <a:latin typeface="KaTeX_Main"/>
                    </a:rPr>
                    <a:t> </a:t>
                  </a:r>
                </a:p>
                <a:p>
                  <a:pPr lvl="3">
                    <a:spcAft>
                      <a:spcPts val="600"/>
                    </a:spcAft>
                  </a:pPr>
                  <a:r>
                    <a:rPr lang="en-US" sz="2000" b="0" i="0" dirty="0">
                      <a:solidFill>
                        <a:schemeClr val="tx1"/>
                      </a:solidFill>
                      <a:effectLst/>
                      <a:latin typeface="Source Sans Pro" panose="020B0503030403020204" pitchFamily="34" charset="0"/>
                    </a:rPr>
                    <a:t>Update the weights of the policy:</a:t>
                  </a:r>
                  <a:r>
                    <a:rPr lang="en-US" sz="2000" b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F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F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fr-F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fr-FR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F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</a:t>
                  </a:r>
                  <a:endParaRPr lang="en-US" sz="2000" b="0" i="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6D6D0-DC99-1E9E-B2FE-10C79EC2B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2564904"/>
                  <a:ext cx="8712968" cy="3816424"/>
                </a:xfrm>
                <a:prstGeom prst="rect">
                  <a:avLst/>
                </a:prstGeom>
                <a:blipFill>
                  <a:blip r:embed="rId3"/>
                  <a:stretch>
                    <a:fillRect l="-278"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22CA5BF-E606-F94C-E3BE-79C4C8FD0B8A}"/>
                </a:ext>
              </a:extLst>
            </p:cNvPr>
            <p:cNvSpPr txBox="1"/>
            <p:nvPr/>
          </p:nvSpPr>
          <p:spPr>
            <a:xfrm>
              <a:off x="2627784" y="2996952"/>
              <a:ext cx="375424" cy="333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1:</a:t>
              </a:r>
            </a:p>
            <a:p>
              <a:pPr>
                <a:spcAft>
                  <a:spcPts val="11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2:</a:t>
              </a:r>
            </a:p>
            <a:p>
              <a:pPr>
                <a:spcAft>
                  <a:spcPts val="12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3:</a:t>
              </a:r>
            </a:p>
            <a:p>
              <a:pPr>
                <a:spcAft>
                  <a:spcPts val="13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4:</a:t>
              </a:r>
            </a:p>
            <a:p>
              <a:pPr>
                <a:spcAft>
                  <a:spcPts val="12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5:</a:t>
              </a:r>
            </a:p>
            <a:p>
              <a:pPr>
                <a:spcAft>
                  <a:spcPts val="12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6:</a:t>
              </a:r>
            </a:p>
            <a:p>
              <a:pPr>
                <a:spcAft>
                  <a:spcPts val="10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7:</a:t>
              </a:r>
            </a:p>
            <a:p>
              <a:pPr>
                <a:spcAft>
                  <a:spcPts val="10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akkal Majalla" panose="02000000000000000000" pitchFamily="2" charset="-78"/>
                </a:rPr>
                <a:t>8: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7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944" y="260648"/>
            <a:ext cx="4865772" cy="936104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>
                <a:effectLst/>
                <a:latin typeface="Source Sans Pro" panose="020B0503030403020204" pitchFamily="34" charset="0"/>
              </a:rPr>
              <a:t>Reinforce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13" y="1412776"/>
                <a:ext cx="9144000" cy="544522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can interpret the policy  update as follows: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b="1" i="1" dirty="0">
                        <a:latin typeface="Cambria Math" panose="02040503050406030204" pitchFamily="18" charset="0"/>
                      </a:rPr>
                      <m:t>𝒍𝒐𝒈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m:rPr>
                        <m:nor/>
                      </m:rPr>
                      <a:rPr lang="en-US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(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𝒂𝒕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 is the direction of 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steepest increase of the (log) probability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of selecting action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from state </a:t>
                </a:r>
                <a:r>
                  <a:rPr lang="en-US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This tells us 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how we should change the weights of policy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if we want to increase/decrease the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log probability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of selecting action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at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state </a:t>
                </a:r>
                <a:r>
                  <a:rPr lang="en-US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​.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14:m>
                  <m:oMath xmlns:m="http://schemas.openxmlformats.org/officeDocument/2006/math">
                    <m:r>
                      <a:rPr lang="fr-FR" b="1" i="1" baseline="-2500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𝒕</m:t>
                    </m:r>
                    <m:r>
                      <a:rPr lang="fr-FR" b="1" i="1" baseline="-2500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 is the scoring function:</a:t>
                </a:r>
              </a:p>
              <a:p>
                <a:pPr lvl="1"/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If the return is high, it will </a:t>
                </a:r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push up the probabilities</a:t>
                </a:r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of the (state, action) combinations.</a:t>
                </a:r>
              </a:p>
              <a:p>
                <a:pPr lvl="1"/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Otherwise, if the return is low, it will </a:t>
                </a:r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push down the probabilities</a:t>
                </a:r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of the (state, action) combinations.</a:t>
                </a:r>
              </a:p>
              <a:p>
                <a:pPr lvl="1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sz="2400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sz="2200" b="0" i="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C485EC4-2604-8EDE-8086-288D67FB8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13" y="1412776"/>
                <a:ext cx="9144000" cy="5445224"/>
              </a:xfrm>
              <a:blipFill>
                <a:blip r:embed="rId2"/>
                <a:stretch>
                  <a:fillRect l="-733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8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85855-48C0-0E63-88B6-C748EB4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86" y="332656"/>
            <a:ext cx="6377940" cy="57639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FAD90-11B0-EFBF-AFFF-DD45DBA8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https://huggingface.co/learn/deep-rl-course/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https://deep-reinforcement-learning.net/</a:t>
            </a:r>
            <a:endParaRPr lang="en-US" dirty="0"/>
          </a:p>
          <a:p>
            <a:pPr lvl="1"/>
            <a:r>
              <a:rPr lang="en-US" dirty="0"/>
              <a:t>Slides for the course Reinforcement Learning (Master Computer Science 2022 at Leiden University)</a:t>
            </a:r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https://www.udacity.com/course/deep-reinforcement-learning-nanodegree--nd893</a:t>
            </a:r>
            <a:endParaRPr lang="en-US" dirty="0"/>
          </a:p>
          <a:p>
            <a:pPr lvl="1"/>
            <a:r>
              <a:rPr lang="en-US" dirty="0"/>
              <a:t>Udacity: The Deep Reinforcement Learning Nanodegree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https://www.deepmind.com/learning-resources/reinforcement-learning-lecture-series-2021</a:t>
            </a:r>
            <a:endParaRPr lang="en-US" dirty="0"/>
          </a:p>
          <a:p>
            <a:pPr lvl="1"/>
            <a:r>
              <a:rPr lang="en-US" dirty="0"/>
              <a:t>Lecture 9: Policy Gradients and Actor Critics</a:t>
            </a:r>
          </a:p>
        </p:txBody>
      </p:sp>
    </p:spTree>
    <p:extLst>
      <p:ext uri="{BB962C8B-B14F-4D97-AF65-F5344CB8AC3E}">
        <p14:creationId xmlns:p14="http://schemas.microsoft.com/office/powerpoint/2010/main" val="2783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Introduction: Policy-based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87" y="1124744"/>
                <a:ext cx="9144000" cy="554461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With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Policy-based methods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we parametrize the policy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and optimize it directly 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without having an intermediate step of learning a value function.</a:t>
                </a:r>
              </a:p>
              <a:p>
                <a:pPr algn="ctr">
                  <a:spcAft>
                    <a:spcPts val="1000"/>
                  </a:spcAft>
                </a:pP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(s)=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ℙ</m:t>
                    </m:r>
                    <m:r>
                      <m:rPr>
                        <m:nor/>
                      </m:rPr>
                      <a:rPr lang="fr-FR" sz="24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fr-FR" sz="2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fr-FR" sz="2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 | </m:t>
                    </m:r>
                    <m:r>
                      <m:rPr>
                        <m:nor/>
                      </m:rPr>
                      <a:rPr lang="fr-FR" sz="2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fr-FR" sz="2400" b="1" i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m:rPr>
                        <m:nor/>
                      </m:rPr>
                      <a:rPr lang="fr-FR" sz="24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rPr>
                      <m:t>]</m:t>
                    </m:r>
                  </m:oMath>
                </a14:m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They use a function approximator to estimate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probabilities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of taking each action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:r>
                  <a:rPr lang="en-US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a|s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[0,1 ],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Probability distribution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=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1" dirty="0" err="1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fr-FR" b="1" i="1" baseline="-25000" dirty="0" smtClean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="1" i="1" dirty="0" err="1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i="1" dirty="0" err="1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=1</a:t>
                </a:r>
              </a:p>
              <a:p>
                <a:endParaRPr lang="en-US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87" y="1124744"/>
                <a:ext cx="9144000" cy="5544616"/>
              </a:xfrm>
              <a:blipFill>
                <a:blip r:embed="rId2"/>
                <a:stretch>
                  <a:fillRect l="-800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F456E2CD-2741-43D7-B851-383DF8AFAE2C}"/>
              </a:ext>
            </a:extLst>
          </p:cNvPr>
          <p:cNvGrpSpPr/>
          <p:nvPr/>
        </p:nvGrpSpPr>
        <p:grpSpPr>
          <a:xfrm>
            <a:off x="3123072" y="4188070"/>
            <a:ext cx="6004741" cy="2660793"/>
            <a:chOff x="1534591" y="4023502"/>
            <a:chExt cx="6004741" cy="266079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FB6DC98-627C-B4F9-1BD5-121EDD36A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760" y="4023502"/>
              <a:ext cx="3672708" cy="2660793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0EA914A-5DE7-DE48-93E0-648A596A45AA}"/>
                </a:ext>
              </a:extLst>
            </p:cNvPr>
            <p:cNvSpPr txBox="1"/>
            <p:nvPr/>
          </p:nvSpPr>
          <p:spPr>
            <a:xfrm>
              <a:off x="1534591" y="5136640"/>
              <a:ext cx="1031051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Input:</a:t>
              </a:r>
            </a:p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S=[</a:t>
              </a:r>
              <a:r>
                <a:rPr lang="en-US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b="1" i="1" baseline="-25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r>
                <a:rPr lang="en-US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, s</a:t>
              </a:r>
              <a:r>
                <a:rPr lang="en-US" b="1" i="1" baseline="-25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0BD45836-B841-04FE-CB0D-E626B50E6BE0}"/>
                    </a:ext>
                  </a:extLst>
                </p:cNvPr>
                <p:cNvSpPr txBox="1"/>
                <p:nvPr/>
              </p:nvSpPr>
              <p:spPr>
                <a:xfrm>
                  <a:off x="5868810" y="4690574"/>
                  <a:ext cx="1670522" cy="1242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   Output:</a:t>
                  </a:r>
                </a:p>
                <a:p>
                  <a:pPr algn="r" rt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a14:m>
                  <a:r>
                    <a:rPr lang="en-US" sz="1800" b="1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(s)=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baseline="-25000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fr-FR" sz="1600" b="1" i="1" baseline="-25000" dirty="0" smtClean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fr-FR" sz="1600" b="1" i="1" baseline="-25000" dirty="0" smtClean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i="1" dirty="0">
                                    <a:latin typeface="Source Sans Pro" panose="020B0503030403020204" pitchFamily="34" charset="0"/>
                                    <a:ea typeface="Source Sans Pro" panose="020B0503030403020204" pitchFamily="3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0BD45836-B841-04FE-CB0D-E626B50E6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810" y="4690574"/>
                  <a:ext cx="1670522" cy="1242263"/>
                </a:xfrm>
                <a:prstGeom prst="rect">
                  <a:avLst/>
                </a:prstGeom>
                <a:blipFill>
                  <a:blip r:embed="rId4"/>
                  <a:stretch>
                    <a:fillRect t="-2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7272F60-FC07-F0A7-B749-CFE6CA19C087}"/>
              </a:ext>
            </a:extLst>
          </p:cNvPr>
          <p:cNvSpPr txBox="1"/>
          <p:nvPr/>
        </p:nvSpPr>
        <p:spPr>
          <a:xfrm>
            <a:off x="754312" y="4612702"/>
            <a:ext cx="4710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neural network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287424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policy-based vs</a:t>
            </a:r>
            <a:br>
              <a:rPr lang="en-US" sz="2800" b="1" i="0" dirty="0">
                <a:effectLst/>
                <a:latin typeface="Source Sans Pro" panose="020B0503030403020204" pitchFamily="34" charset="0"/>
              </a:rPr>
            </a:br>
            <a:r>
              <a:rPr lang="en-US" sz="2800" b="1" i="0" dirty="0">
                <a:effectLst/>
                <a:latin typeface="Source Sans Pro" panose="020B0503030403020204" pitchFamily="34" charset="0"/>
              </a:rPr>
              <a:t> policy-gradient methods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87" y="1340768"/>
                <a:ext cx="9144000" cy="5400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Policy-gradient methods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is a 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subclass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of 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policy-based methods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 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difference between these two methods </a:t>
                </a:r>
                <a:r>
                  <a:rPr lang="en-US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lies on how we 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optimize the parameter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 </a:t>
                </a:r>
                <a:r>
                  <a:rPr lang="en-US" b="1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policy-based methods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we search 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directly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for the optimal policy. We can optimize the parameter 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indirectly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by maximizing the local approximation of the objective function with techniques like hill climbing, simulated annealing, or evolution strategies.</a:t>
                </a:r>
              </a:p>
              <a:p>
                <a:pPr lvl="1"/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 </a:t>
                </a:r>
                <a:r>
                  <a:rPr lang="en-US" b="1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policy-gradient methods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because it is a subclass of the policy-based methods, we search 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directly 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for the optimal policy. But we optimize the parameter 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directly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by performing the </a:t>
                </a:r>
                <a:r>
                  <a:rPr lang="en-US" b="1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gradient ascent 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on the performance of the objective function </a:t>
                </a:r>
                <a:r>
                  <a:rPr lang="en-US" b="1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J</a:t>
                </a:r>
                <a:r>
                  <a:rPr lang="en-US" b="1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en-US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87" y="1340768"/>
                <a:ext cx="9144000" cy="5400600"/>
              </a:xfrm>
              <a:blipFill>
                <a:blip r:embed="rId2"/>
                <a:stretch>
                  <a:fillRect l="-800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1368152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Advantages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85EC4-2604-8EDE-8086-288D67FB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" y="1628800"/>
            <a:ext cx="9144000" cy="44644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True objective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the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simplicity of integration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We can estimate the policy directly without storing additional data (action values).</a:t>
            </a:r>
          </a:p>
          <a:p>
            <a:pPr>
              <a:spcBef>
                <a:spcPts val="1200"/>
              </a:spcBef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Easy extended to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high-dimensional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continuous action spaces</a:t>
            </a:r>
          </a:p>
          <a:p>
            <a:pPr>
              <a:spcBef>
                <a:spcPts val="12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Sometimes policies are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while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values and models are complex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E.g., complicated dynamics, but optimal policy is always “move forward”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1368152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Advantages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85EC4-2604-8EDE-8086-288D67FB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" y="1628800"/>
            <a:ext cx="9144000" cy="44644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Policy-</a:t>
            </a:r>
            <a:r>
              <a:rPr lang="en-US" sz="24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gradient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methods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 easily learn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stochastic policies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Value-based methods are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deterministic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cannot represent stochastic policies in a simple way:</a:t>
            </a:r>
          </a:p>
          <a:p>
            <a:pPr>
              <a:spcBef>
                <a:spcPts val="12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99534C-620D-8BD8-B706-AAF91770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" y="3140967"/>
            <a:ext cx="3692715" cy="11970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0625E4-B091-D078-3E78-86C4E274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915656"/>
            <a:ext cx="4483330" cy="1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936104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Stochastic policies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85EC4-2604-8EDE-8086-288D67FB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" y="1628800"/>
            <a:ext cx="9144000" cy="44644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Why could we need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stochastic policies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MDP</a:t>
            </a: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s, there is always an optimal deterministic policy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But, most problems are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fully observable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common case, especially with function approximation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optimal policy may then be stochastic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Provides some ‘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exploration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 during learning</a:t>
            </a:r>
          </a:p>
        </p:txBody>
      </p:sp>
    </p:spTree>
    <p:extLst>
      <p:ext uri="{BB962C8B-B14F-4D97-AF65-F5344CB8AC3E}">
        <p14:creationId xmlns:p14="http://schemas.microsoft.com/office/powerpoint/2010/main" val="11159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6" y="182344"/>
            <a:ext cx="6593964" cy="93610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deterministic vs stochastic policy 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85EC4-2604-8EDE-8086-288D67FB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3" y="3542854"/>
            <a:ext cx="7786047" cy="2766466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2400" b="0" i="0" dirty="0">
                <a:effectLst/>
                <a:latin typeface="Source Sans Pro" panose="020B0503030403020204" pitchFamily="34" charset="0"/>
              </a:rPr>
              <a:t>The </a:t>
            </a:r>
            <a:r>
              <a:rPr lang="en-US" sz="2400" b="1" i="0" dirty="0">
                <a:effectLst/>
                <a:latin typeface="Source Sans Pro" panose="020B0503030403020204" pitchFamily="34" charset="0"/>
              </a:rPr>
              <a:t>grey states </a:t>
            </a:r>
            <a:r>
              <a:rPr lang="en-US" sz="2400" b="0" i="0" dirty="0">
                <a:effectLst/>
                <a:latin typeface="Source Sans Pro" panose="020B0503030403020204" pitchFamily="34" charset="0"/>
              </a:rPr>
              <a:t>look the same</a:t>
            </a:r>
          </a:p>
          <a:p>
            <a:pPr algn="l"/>
            <a:r>
              <a:rPr lang="en-US" sz="2400" b="0" i="0" dirty="0">
                <a:effectLst/>
                <a:latin typeface="Source Sans Pro" panose="020B0503030403020204" pitchFamily="34" charset="0"/>
              </a:rPr>
              <a:t> Consider features:</a:t>
            </a:r>
          </a:p>
          <a:p>
            <a:pPr algn="l"/>
            <a:endParaRPr lang="en-US" sz="1800" dirty="0">
              <a:latin typeface="Source Sans Pro" panose="020B0503030403020204" pitchFamily="34" charset="0"/>
            </a:endParaRPr>
          </a:p>
          <a:p>
            <a:pPr algn="l"/>
            <a:endParaRPr lang="en-US" sz="1800" dirty="0">
              <a:latin typeface="Source Sans Pro" panose="020B0503030403020204" pitchFamily="34" charset="0"/>
            </a:endParaRPr>
          </a:p>
          <a:p>
            <a:pPr algn="l"/>
            <a:endParaRPr lang="en-US" sz="1800" dirty="0">
              <a:latin typeface="Source Sans Pro" panose="020B0503030403020204" pitchFamily="34" charset="0"/>
            </a:endParaRPr>
          </a:p>
          <a:p>
            <a:pPr algn="l"/>
            <a:endParaRPr lang="en-US" sz="1800" dirty="0">
              <a:latin typeface="Source Sans Pro" panose="020B0503030403020204" pitchFamily="34" charset="0"/>
            </a:endParaRPr>
          </a:p>
          <a:p>
            <a:pPr algn="l"/>
            <a:endParaRPr lang="en-US" sz="1800" dirty="0">
              <a:latin typeface="Source Sans Pro" panose="020B0503030403020204" pitchFamily="34" charset="0"/>
            </a:endParaRPr>
          </a:p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deterministic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stochastic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policies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US" sz="2400" b="0" i="0" dirty="0">
              <a:solidFill>
                <a:srgbClr val="4B5563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57AC62-4A9D-CEC4-9D57-1E4AE1DC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27" y="1412776"/>
            <a:ext cx="3960440" cy="16561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FB9A445-4141-E885-4CD5-FCE49409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96" y="3978332"/>
            <a:ext cx="3920008" cy="1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67F7-E6C8-CE1A-A62F-87458E5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6" y="182344"/>
            <a:ext cx="6593964" cy="93610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deterministic vs stochastic policy </a:t>
            </a:r>
            <a:endParaRPr lang="en-US" sz="28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3FFB92-C6EB-133C-E54A-61061549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445914"/>
            <a:ext cx="2839414" cy="13318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7A9ABB-80AA-3305-AD43-8202B45D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05" y="4251428"/>
            <a:ext cx="2761895" cy="13318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3EDADA-61ED-FC25-C7B2-6DEA349A8206}"/>
              </a:ext>
            </a:extLst>
          </p:cNvPr>
          <p:cNvSpPr txBox="1"/>
          <p:nvPr/>
        </p:nvSpPr>
        <p:spPr>
          <a:xfrm>
            <a:off x="30669" y="1710434"/>
            <a:ext cx="591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Under a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deterministic policy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the policy will either always move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right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when in a grey state or always move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left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 </a:t>
            </a:r>
            <a:r>
              <a:rPr lang="en-US" b="0" i="0" u="none" strike="noStrike" baseline="0" dirty="0">
                <a:latin typeface="XCharter-Roman"/>
              </a:rPr>
              <a:t>Either way, it can get </a:t>
            </a:r>
            <a:r>
              <a:rPr lang="en-US" b="1" i="0" u="none" strike="noStrike" baseline="0" dirty="0">
                <a:latin typeface="XCharter-Roman"/>
              </a:rPr>
              <a:t>stuck</a:t>
            </a:r>
            <a:r>
              <a:rPr lang="en-US" b="0" i="0" u="none" strike="noStrike" baseline="0" dirty="0">
                <a:latin typeface="XCharter-Roman"/>
              </a:rPr>
              <a:t> and never reach the money</a:t>
            </a:r>
            <a:endParaRPr lang="en-US" b="0" i="0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57F373-FEE3-BC9C-5074-CB0303B5465B}"/>
              </a:ext>
            </a:extLst>
          </p:cNvPr>
          <p:cNvSpPr txBox="1"/>
          <p:nvPr/>
        </p:nvSpPr>
        <p:spPr>
          <a:xfrm>
            <a:off x="-6388" y="3717032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Source Sans Pro" panose="020B0503030403020204" pitchFamily="34" charset="0"/>
              </a:rPr>
              <a:t>Under a value-based Reinforcement learning algorithm, we learn a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quasi-deterministic policy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(“greedy epsilon strategy”). Consequently, our agent can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spend a lot of time before reaching the goal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41C4F0-F555-AB9B-C7F4-3D5A46CDE24B}"/>
              </a:ext>
            </a:extLst>
          </p:cNvPr>
          <p:cNvSpPr txBox="1"/>
          <p:nvPr/>
        </p:nvSpPr>
        <p:spPr>
          <a:xfrm>
            <a:off x="13501" y="5361200"/>
            <a:ext cx="595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Source Sans Pro" panose="020B0503030403020204" pitchFamily="34" charset="0"/>
              </a:rPr>
              <a:t>On the other hand, an optimal stochastic policy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will randomly move left or right in grey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states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. Consequently,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it will not be stuck and will reach the goal state </a:t>
            </a:r>
            <a:r>
              <a:rPr lang="en-US" b="1" dirty="0">
                <a:latin typeface="Source Sans Pro" panose="020B0503030403020204" pitchFamily="34" charset="0"/>
              </a:rPr>
              <a:t>in a few steps with a 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high probability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F69AEC9-59FD-F95E-9ECA-511D549E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052" y="5706415"/>
            <a:ext cx="2436000" cy="4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91416</TotalTime>
  <Words>1936</Words>
  <Application>Microsoft Office PowerPoint</Application>
  <PresentationFormat>Affichage à l'écran (4:3)</PresentationFormat>
  <Paragraphs>208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KaTeX_Main</vt:lpstr>
      <vt:lpstr>KaTeX_Math</vt:lpstr>
      <vt:lpstr>Source Sans Pro</vt:lpstr>
      <vt:lpstr>StandardSymL-Slant_167</vt:lpstr>
      <vt:lpstr>XCharter-Roman</vt:lpstr>
      <vt:lpstr>Vapor Trail</vt:lpstr>
      <vt:lpstr>Lecture 4:  Policy Gradient</vt:lpstr>
      <vt:lpstr>Introduction: value-based</vt:lpstr>
      <vt:lpstr>Introduction: Policy-based </vt:lpstr>
      <vt:lpstr>policy-based vs  policy-gradient methods</vt:lpstr>
      <vt:lpstr>Advantages</vt:lpstr>
      <vt:lpstr>Advantages</vt:lpstr>
      <vt:lpstr>Stochastic policies</vt:lpstr>
      <vt:lpstr>deterministic vs stochastic policy </vt:lpstr>
      <vt:lpstr>deterministic vs stochastic policy </vt:lpstr>
      <vt:lpstr>Advantages</vt:lpstr>
      <vt:lpstr>Disadvantages:</vt:lpstr>
      <vt:lpstr>Policy Objective Function</vt:lpstr>
      <vt:lpstr>Policy Objective Function</vt:lpstr>
      <vt:lpstr>Policy Objective Function</vt:lpstr>
      <vt:lpstr>Policy Optimization</vt:lpstr>
      <vt:lpstr>Policy Gradient</vt:lpstr>
      <vt:lpstr>Policy Gradient Theorem</vt:lpstr>
      <vt:lpstr>Policy Gradient Theorem : proof </vt:lpstr>
      <vt:lpstr>Policy Gradient Theorem : proof </vt:lpstr>
      <vt:lpstr>Policy Gradient Theorem : proof </vt:lpstr>
      <vt:lpstr>Reinforce algorithm</vt:lpstr>
      <vt:lpstr>Reinforce algorithm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Chapitre1:Introduction à la programmation orientée objet</dc:title>
  <dc:creator>malki</dc:creator>
  <cp:lastModifiedBy>malki</cp:lastModifiedBy>
  <cp:revision>726</cp:revision>
  <dcterms:created xsi:type="dcterms:W3CDTF">2015-12-14T20:47:25Z</dcterms:created>
  <dcterms:modified xsi:type="dcterms:W3CDTF">2024-11-12T20:54:11Z</dcterms:modified>
</cp:coreProperties>
</file>