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8"/>
  </p:notesMasterIdLst>
  <p:sldIdLst>
    <p:sldId id="256" r:id="rId2"/>
    <p:sldId id="319" r:id="rId3"/>
    <p:sldId id="351" r:id="rId4"/>
    <p:sldId id="352" r:id="rId5"/>
    <p:sldId id="353" r:id="rId6"/>
    <p:sldId id="354" r:id="rId7"/>
    <p:sldId id="355" r:id="rId8"/>
    <p:sldId id="356" r:id="rId9"/>
    <p:sldId id="358" r:id="rId10"/>
    <p:sldId id="360" r:id="rId11"/>
    <p:sldId id="361" r:id="rId12"/>
    <p:sldId id="362" r:id="rId13"/>
    <p:sldId id="363" r:id="rId14"/>
    <p:sldId id="364" r:id="rId15"/>
    <p:sldId id="366" r:id="rId16"/>
    <p:sldId id="34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ki" initials="m" lastIdx="6" clrIdx="0">
    <p:extLst>
      <p:ext uri="{19B8F6BF-5375-455C-9EA6-DF929625EA0E}">
        <p15:presenceInfo xmlns:p15="http://schemas.microsoft.com/office/powerpoint/2012/main" userId="mal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9" autoAdjust="0"/>
    <p:restoredTop sz="92920" autoAdjust="0"/>
  </p:normalViewPr>
  <p:slideViewPr>
    <p:cSldViewPr>
      <p:cViewPr varScale="1">
        <p:scale>
          <a:sx n="75" d="100"/>
          <a:sy n="75" d="100"/>
        </p:scale>
        <p:origin x="126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542-4445-40F3-8F5C-9A489C865237}" type="datetimeFigureOut">
              <a:rPr lang="fr-FR" smtClean="0"/>
              <a:pPr/>
              <a:t>26/11/2024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B680-CC04-4E50-816E-ECE9548476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5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B680-CC04-4E50-816E-ECE9548476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3B88646-71A8-49BF-8B3F-B3C04BED393E}" type="datetime1">
              <a:rPr lang="fr-FR" smtClean="0"/>
              <a:t>26/11/2024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872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7090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5381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4767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4872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919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695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48270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6653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967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02FD7DD-BD21-4368-9B08-DD04F8334E3D}" type="datetime1">
              <a:rPr lang="fr-FR" smtClean="0"/>
              <a:t>26/11/2024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5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9990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819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9F55-C0E1-4552-8249-402ECB135C53}" type="datetime1">
              <a:rPr lang="fr-FR" smtClean="0"/>
              <a:t>26/11/2024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1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ADEC-D260-4D20-9D6C-8DE6EB7DE841}" type="datetime1">
              <a:rPr lang="fr-FR" smtClean="0"/>
              <a:t>26/11/2024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68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6692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1D6-322B-4B34-9CAA-F5CF8D1735EC}" type="datetime1">
              <a:rPr lang="fr-FR" smtClean="0"/>
              <a:t>26/11/2024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8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9777-2932-4C29-98D6-51B8AA87E8DF}" type="datetime1">
              <a:rPr lang="fr-FR" smtClean="0"/>
              <a:t>26/11/2024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3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-reinforcement-learning.net/" TargetMode="External"/><Relationship Id="rId2" Type="http://schemas.openxmlformats.org/officeDocument/2006/relationships/hyperlink" Target="https://huggingface.co/learn/deep-rl-cour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mind.com/learning-resources/reinforcement-learning-lecture-series-2021" TargetMode="External"/><Relationship Id="rId4" Type="http://schemas.openxmlformats.org/officeDocument/2006/relationships/hyperlink" Target="https://www.udacity.com/course/deep-reinforcement-learning-nanodegree--nd89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se.studenttheses.ub.rug.nl/25709/1/mAI_2021_BickD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78" y="1852904"/>
            <a:ext cx="9144000" cy="115212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fr-FR" sz="3200" b="1" dirty="0"/>
              <a:t>Lecture 6:  Proximal Policy </a:t>
            </a:r>
            <a:r>
              <a:rPr lang="en-US" sz="3200" b="1" dirty="0"/>
              <a:t>Optimization</a:t>
            </a:r>
            <a:r>
              <a:rPr lang="fr-FR" sz="3200" b="1" dirty="0"/>
              <a:t> </a:t>
            </a:r>
            <a:br>
              <a:rPr lang="fr-FR" sz="3200" b="1" dirty="0"/>
            </a:br>
            <a:r>
              <a:rPr lang="fr-FR" sz="4000" b="1" dirty="0"/>
              <a:t>PPO</a:t>
            </a:r>
            <a:r>
              <a:rPr lang="fr-FR" sz="3200" b="1" dirty="0"/>
              <a:t> </a:t>
            </a:r>
            <a:r>
              <a:rPr lang="fr-FR" sz="2800" b="1" cap="none" dirty="0"/>
              <a:t>[</a:t>
            </a:r>
            <a:r>
              <a:rPr lang="fr-FR" sz="2800" b="1" cap="none" dirty="0" err="1"/>
              <a:t>Schulman</a:t>
            </a:r>
            <a:r>
              <a:rPr lang="fr-FR" sz="2800" b="1" cap="none" dirty="0"/>
              <a:t> et al, 2017]</a:t>
            </a:r>
            <a:endParaRPr lang="fr-FR" sz="3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0448" y="3545632"/>
            <a:ext cx="9144000" cy="144016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fr-FR" sz="1800" b="1" dirty="0"/>
              <a:t>Dr. MALKI Abdelhamid    @: a.malki@esi-sba.dz</a:t>
            </a:r>
          </a:p>
          <a:p>
            <a:pPr algn="l">
              <a:spcAft>
                <a:spcPts val="1200"/>
              </a:spcAft>
            </a:pPr>
            <a:r>
              <a:rPr lang="fr-FR" sz="1800" dirty="0"/>
              <a:t>Ecole Supérieure d’Informatique de Sidi Bel Abbes (ESI-SBA</a:t>
            </a:r>
            <a:r>
              <a:rPr lang="fr-FR" sz="1800"/>
              <a:t>) </a:t>
            </a:r>
            <a:r>
              <a:rPr lang="fr-FR" sz="1800" b="1"/>
              <a:t>2024/2025</a:t>
            </a:r>
            <a:endParaRPr lang="fr-FR" sz="1800" b="1" dirty="0"/>
          </a:p>
          <a:p>
            <a:pPr algn="l">
              <a:spcAft>
                <a:spcPts val="1200"/>
              </a:spcAft>
            </a:pPr>
            <a:r>
              <a:rPr lang="fr-FR" sz="1800" b="1" dirty="0"/>
              <a:t>Module IASD</a:t>
            </a:r>
            <a:r>
              <a:rPr lang="fr-FR" sz="1800" dirty="0"/>
              <a:t>: Advanced Deep Learning (DRL)</a:t>
            </a:r>
          </a:p>
        </p:txBody>
      </p:sp>
      <p:sp>
        <p:nvSpPr>
          <p:cNvPr id="6" name="AutoShape 2" descr="Nouveau Logo pour l'ESI de Sidi Bel Abbes - Ecole Superieure ...">
            <a:extLst>
              <a:ext uri="{FF2B5EF4-FFF2-40B4-BE49-F238E27FC236}">
                <a16:creationId xmlns:a16="http://schemas.microsoft.com/office/drawing/2014/main" id="{D138571C-5339-C8B3-E5E4-8B630A2A2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504" y="-459432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7304EE-612E-A5C9-C3F4-417837F8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64" y="0"/>
            <a:ext cx="1182521" cy="118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85AE86-5A59-61D9-74AB-8342B3E4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359784" cy="1052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Visualize the Clipped Surrogate Objective Function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Case 1 and 2: the ratio is between the range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clipping does not apply since the ratio is between the range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[1−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ϵ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,1+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ϵ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situation 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we have a 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positive advantage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the 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action is better than the average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of all the actions in that state. Therefore, we should 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encourage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our current policy to increase the probability of taking that action in that state.</a:t>
            </a:r>
          </a:p>
          <a:p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situation 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we have a negative advantage: the action is worse than the average of all actions at that state. Therefore, we should </a:t>
            </a:r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discourage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our current policy from taking that action in that state.</a:t>
            </a:r>
          </a:p>
          <a:p>
            <a:br>
              <a:rPr lang="en-US" sz="2000" dirty="0"/>
            </a:b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82035C5-25BC-DA02-B2A4-772D2D32D8E5}"/>
              </a:ext>
            </a:extLst>
          </p:cNvPr>
          <p:cNvGrpSpPr/>
          <p:nvPr/>
        </p:nvGrpSpPr>
        <p:grpSpPr>
          <a:xfrm>
            <a:off x="1907704" y="3902682"/>
            <a:ext cx="6632234" cy="2945224"/>
            <a:chOff x="971600" y="2204864"/>
            <a:chExt cx="5912154" cy="265760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E41279A-0244-D87C-4B1B-040C9EF7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2204864"/>
              <a:ext cx="5912154" cy="771565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095CDD3-95E5-D414-082E-77F0793E4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9222" y="3106608"/>
              <a:ext cx="4076910" cy="1755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3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Visualize the Clipped Surrogate Objective Function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Case 3 and 4: the ratio is below the range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the probability ratio is lower than[1−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ϵ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], the probability of taking that action at that state is much lower than with the old policy.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If, like in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situation 3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the advantage estimate is positive (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A&gt;0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), then 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you want to increase the probability of taking that action at that state.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 if, like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situation 4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the advantage estimate is negative, 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don’t want to decrease further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the probability of taking that action at that state. Therefore, the gradient is = 0, so we don’t update our weights.</a:t>
            </a:r>
          </a:p>
          <a:p>
            <a:br>
              <a:rPr lang="en-US" sz="2000" dirty="0"/>
            </a:b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274E2A5-BC9C-3C31-5455-9F898FDB8D9F}"/>
              </a:ext>
            </a:extLst>
          </p:cNvPr>
          <p:cNvGrpSpPr/>
          <p:nvPr/>
        </p:nvGrpSpPr>
        <p:grpSpPr>
          <a:xfrm>
            <a:off x="1403648" y="4120278"/>
            <a:ext cx="5931205" cy="2693098"/>
            <a:chOff x="1400586" y="2564904"/>
            <a:chExt cx="5931205" cy="269309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C9A3692-79FB-E1BB-5EE5-B25CCFF3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0586" y="3025754"/>
              <a:ext cx="5931205" cy="40324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65A750F-64EB-0A2E-AF44-1B1DF634E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2564904"/>
              <a:ext cx="5712119" cy="415946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9FFD70B-5AEE-ACEE-282B-E73A1F69B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7276" y="3502137"/>
              <a:ext cx="4076910" cy="1755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4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Visualize the Clipped Surrogate Objective Function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Case 5 and 6: the ratio is above the range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the probability ratio is higher than [1+</a:t>
            </a:r>
            <a:r>
              <a:rPr lang="en-US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ϵ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], the probability of taking that action at that state in the current policy is 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much higher than in the former policy.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If, like in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situation 5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the advantage is positive, 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don’t want to get too greedy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We already have a higher probability of taking that action at that state than the former policy. Therefore, the gradient is = 0, so we don’t update our weights.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If, like in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situation 6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the advantage is negative, we want to decrease the probability of taking that action at that state.</a:t>
            </a:r>
          </a:p>
          <a:p>
            <a:br>
              <a:rPr lang="en-US" sz="2000" dirty="0"/>
            </a:b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50770B5-AF15-8286-E3D5-34D22F89B55E}"/>
              </a:ext>
            </a:extLst>
          </p:cNvPr>
          <p:cNvGrpSpPr/>
          <p:nvPr/>
        </p:nvGrpSpPr>
        <p:grpSpPr>
          <a:xfrm>
            <a:off x="1343193" y="4027376"/>
            <a:ext cx="5893103" cy="2693098"/>
            <a:chOff x="1415201" y="2564904"/>
            <a:chExt cx="5893103" cy="269309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274E2A5-BC9C-3C31-5455-9F898FDB8D9F}"/>
                </a:ext>
              </a:extLst>
            </p:cNvPr>
            <p:cNvGrpSpPr/>
            <p:nvPr/>
          </p:nvGrpSpPr>
          <p:grpSpPr>
            <a:xfrm>
              <a:off x="1568090" y="2564904"/>
              <a:ext cx="5712119" cy="2693098"/>
              <a:chOff x="1619672" y="2564904"/>
              <a:chExt cx="5712119" cy="2693098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665A750F-64EB-0A2E-AF44-1B1DF634E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19672" y="2564904"/>
                <a:ext cx="5712119" cy="415946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E9FFD70B-5AEE-ACEE-282B-E73A1F69B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7276" y="3502137"/>
                <a:ext cx="4076910" cy="1755865"/>
              </a:xfrm>
              <a:prstGeom prst="rect">
                <a:avLst/>
              </a:prstGeom>
            </p:spPr>
          </p:pic>
        </p:grp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62511C6-BC7E-F243-F64D-4230B4122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5201" y="2958968"/>
              <a:ext cx="5893103" cy="396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5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Visualize the Clipped Surrogate Objective Function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28800"/>
                <a:ext cx="9144000" cy="52292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So if we recap, 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only update the policy with the unclipped objective part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 When the minimum is the clipped objective part, we don’t update our policy weights since the gradient will equal 0.</a:t>
                </a: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So we update our policy only if:</a:t>
                </a:r>
              </a:p>
              <a:p>
                <a:pPr lvl="1"/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Our ratio is in the range [1−</a:t>
                </a:r>
                <a:r>
                  <a:rPr lang="en-US" sz="18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,1+</a:t>
                </a:r>
                <a:r>
                  <a:rPr lang="en-US" sz="18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</a:t>
                </a:r>
              </a:p>
              <a:p>
                <a:pPr lvl="1"/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Our ratio is outside the range, but </a:t>
                </a:r>
                <a:r>
                  <a:rPr lang="en-US" sz="18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 advantage leads to getting closer to the range</a:t>
                </a:r>
                <a:endPara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2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Being below the ratio but the advantage is &gt; 0</a:t>
                </a:r>
              </a:p>
              <a:p>
                <a:pPr lvl="2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Being above the ratio but the advantage is &lt; 0</a:t>
                </a:r>
              </a:p>
              <a:p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You might wonder why, when the minimum is the clipped ratio, the gradient is 0.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</a:t>
                </a: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When the ratio is clipped, the derivative in this case will not be the derivative of the 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</a:t>
                </a:r>
                <a:r>
                  <a:rPr lang="en-US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)∗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</a:t>
                </a:r>
                <a:r>
                  <a:rPr lang="en-US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000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but the derivative of either  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(1−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)∗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000" b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 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or the derivative of 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(1+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)∗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 which both = 0.</a:t>
                </a:r>
              </a:p>
              <a:p>
                <a:br>
                  <a:rPr lang="en-US" sz="2000" dirty="0"/>
                </a:br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28800"/>
                <a:ext cx="9144000" cy="5229200"/>
              </a:xfrm>
              <a:blipFill>
                <a:blip r:embed="rId2"/>
                <a:stretch>
                  <a:fillRect l="-600" t="-1166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Continuous actions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Pure 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value-based RL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 be non-trivial to extend to continuous action spaces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When directly updating the policy parameters, continuous actions are easier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Most Policy-based algorithms can be used for discrete and continuous actions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Note: exploration in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high-dimensional continuous spaces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360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Continuous actions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context of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continuous action spaces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it's common to use a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normal (Gaussian) probability distribution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represent the policy of the actor. 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actor outputs the mean and standard deviation of the distribution, and the actual action is then sampled from this distribution.</a:t>
            </a:r>
          </a:p>
          <a:p>
            <a:pPr>
              <a:spcAft>
                <a:spcPts val="1800"/>
              </a:spcAft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800"/>
              </a:spcAft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i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π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(</a:t>
            </a:r>
            <a:r>
              <a:rPr lang="en-US" i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a</a:t>
            </a:r>
            <a:r>
              <a:rPr lang="en-US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∣</a:t>
            </a:r>
            <a:r>
              <a:rPr lang="en-US" i="1" dirty="0" err="1">
                <a:latin typeface="Sakkal Majalla" panose="02000000000000000000" pitchFamily="2" charset="-78"/>
                <a:cs typeface="Sakkal Majalla" panose="02000000000000000000" pitchFamily="2" charset="-78"/>
              </a:rPr>
              <a:t>s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akkal Majalla" panose="02000000000000000000" pitchFamily="2" charset="-78"/>
              </a:rPr>
              <a:t>is the probability of taking action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  <a:cs typeface="Sakkal Majalla" panose="02000000000000000000" pitchFamily="2" charset="-78"/>
              </a:rPr>
              <a:t>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akkal Majalla" panose="02000000000000000000" pitchFamily="2" charset="-78"/>
              </a:rPr>
              <a:t> given state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  <a:cs typeface="Sakkal Majalla" panose="02000000000000000000" pitchFamily="2" charset="-78"/>
              </a:rPr>
              <a:t>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akkal Majalla" panose="02000000000000000000" pitchFamily="2" charset="-78"/>
              </a:rPr>
              <a:t>,</a:t>
            </a:r>
          </a:p>
          <a:p>
            <a:r>
              <a:rPr lang="en-US" i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μ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akkal Majalla" panose="02000000000000000000" pitchFamily="2" charset="-78"/>
              </a:rPr>
              <a:t>is the mean of the distribution (output by the actor network),</a:t>
            </a:r>
          </a:p>
          <a:p>
            <a:r>
              <a:rPr lang="en-US" i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σ</a:t>
            </a:r>
            <a:r>
              <a:rPr lang="en-US" dirty="0">
                <a:latin typeface="Sakkal Majalla" panose="02000000000000000000" pitchFamily="2" charset="-78"/>
                <a:cs typeface="Sakkal Majalla" panose="02000000000000000000" pitchFamily="2" charset="-78"/>
              </a:rPr>
              <a:t> 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akkal Majalla" panose="02000000000000000000" pitchFamily="2" charset="-78"/>
              </a:rPr>
              <a:t>s the standard deviation of the distribution</a:t>
            </a:r>
          </a:p>
          <a:p>
            <a:pPr>
              <a:spcAft>
                <a:spcPts val="1800"/>
              </a:spcAft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1800"/>
              </a:spcAft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DEDE1-E1A5-E270-EDFE-F3371B39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01008"/>
            <a:ext cx="5184576" cy="10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85855-48C0-0E63-88B6-C748EB4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86" y="332656"/>
            <a:ext cx="6377940" cy="57639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FAD90-11B0-EFBF-AFFF-DD45DBA8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https://huggingface.co/learn/deep-rl-course/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https://deep-reinforcement-learning.net/</a:t>
            </a:r>
            <a:endParaRPr lang="en-US" dirty="0"/>
          </a:p>
          <a:p>
            <a:pPr lvl="1"/>
            <a:r>
              <a:rPr lang="en-US" dirty="0"/>
              <a:t>Slides for the course Reinforcement Learning (Master Computer Science 2022 at Leiden University)</a:t>
            </a:r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https://www.udacity.com/course/deep-reinforcement-learning-nanodegree--nd893</a:t>
            </a:r>
            <a:endParaRPr lang="en-US" dirty="0"/>
          </a:p>
          <a:p>
            <a:pPr lvl="1"/>
            <a:r>
              <a:rPr lang="en-US" dirty="0"/>
              <a:t>Udacity: The Deep Reinforcement Learning Nanodegree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https://www.deepmind.com/learning-resources/reinforcement-learning-lecture-series-2021</a:t>
            </a:r>
            <a:endParaRPr lang="en-US" dirty="0"/>
          </a:p>
          <a:p>
            <a:pPr lvl="1"/>
            <a:r>
              <a:rPr lang="en-US" dirty="0"/>
              <a:t>Lecture 9: Policy Gradients and Actor Critics</a:t>
            </a:r>
          </a:p>
        </p:txBody>
      </p:sp>
    </p:spTree>
    <p:extLst>
      <p:ext uri="{BB962C8B-B14F-4D97-AF65-F5344CB8AC3E}">
        <p14:creationId xmlns:p14="http://schemas.microsoft.com/office/powerpoint/2010/main" val="2783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Introduction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Source Sans Pro" panose="020B0503030403020204" pitchFamily="34" charset="0"/>
              </a:rPr>
              <a:t>The Advantage Actor Critic (</a:t>
            </a:r>
            <a:r>
              <a:rPr lang="en-US" sz="2400" b="1" dirty="0">
                <a:latin typeface="Source Sans Pro" panose="020B0503030403020204" pitchFamily="34" charset="0"/>
              </a:rPr>
              <a:t>A2C</a:t>
            </a:r>
            <a:r>
              <a:rPr lang="en-US" sz="2400" dirty="0">
                <a:latin typeface="Source Sans Pro" panose="020B0503030403020204" pitchFamily="34" charset="0"/>
              </a:rPr>
              <a:t>) is a hybrid architecture combining </a:t>
            </a:r>
            <a:r>
              <a:rPr lang="en-US" sz="2400" b="1" i="1" dirty="0">
                <a:latin typeface="Source Sans Pro" panose="020B0503030403020204" pitchFamily="34" charset="0"/>
              </a:rPr>
              <a:t>value-based</a:t>
            </a:r>
            <a:r>
              <a:rPr lang="en-US" sz="2400" dirty="0">
                <a:latin typeface="Source Sans Pro" panose="020B0503030403020204" pitchFamily="34" charset="0"/>
              </a:rPr>
              <a:t> and </a:t>
            </a:r>
            <a:r>
              <a:rPr lang="en-US" sz="2400" b="1" i="1" dirty="0">
                <a:latin typeface="Source Sans Pro" panose="020B0503030403020204" pitchFamily="34" charset="0"/>
              </a:rPr>
              <a:t>policy-based</a:t>
            </a:r>
            <a:r>
              <a:rPr lang="en-US" sz="2400" dirty="0">
                <a:latin typeface="Source Sans Pro" panose="020B0503030403020204" pitchFamily="34" charset="0"/>
              </a:rPr>
              <a:t> methods that helps to stabilize the training by reducing the variance with:</a:t>
            </a:r>
          </a:p>
          <a:p>
            <a:pPr lvl="1">
              <a:spcAft>
                <a:spcPts val="1200"/>
              </a:spcAft>
            </a:pPr>
            <a:r>
              <a:rPr lang="en-US" i="1" dirty="0">
                <a:latin typeface="Source Sans Pro" panose="020B0503030403020204" pitchFamily="34" charset="0"/>
              </a:rPr>
              <a:t>An Actor</a:t>
            </a:r>
            <a:r>
              <a:rPr lang="en-US" dirty="0">
                <a:latin typeface="Source Sans Pro" panose="020B0503030403020204" pitchFamily="34" charset="0"/>
              </a:rPr>
              <a:t> that controls </a:t>
            </a:r>
            <a:r>
              <a:rPr lang="en-US" b="1" dirty="0">
                <a:latin typeface="Source Sans Pro" panose="020B0503030403020204" pitchFamily="34" charset="0"/>
              </a:rPr>
              <a:t>how our agent behaves</a:t>
            </a:r>
            <a:r>
              <a:rPr lang="en-US" dirty="0">
                <a:latin typeface="Source Sans Pro" panose="020B0503030403020204" pitchFamily="34" charset="0"/>
              </a:rPr>
              <a:t> (policy-based method).</a:t>
            </a:r>
          </a:p>
          <a:p>
            <a:pPr lvl="1"/>
            <a:r>
              <a:rPr lang="en-US" i="1" dirty="0">
                <a:latin typeface="Source Sans Pro" panose="020B0503030403020204" pitchFamily="34" charset="0"/>
              </a:rPr>
              <a:t>A Critic</a:t>
            </a:r>
            <a:r>
              <a:rPr lang="en-US" dirty="0">
                <a:latin typeface="Source Sans Pro" panose="020B0503030403020204" pitchFamily="34" charset="0"/>
              </a:rPr>
              <a:t> that measures </a:t>
            </a:r>
            <a:r>
              <a:rPr lang="en-US" b="1" dirty="0">
                <a:latin typeface="Source Sans Pro" panose="020B0503030403020204" pitchFamily="34" charset="0"/>
              </a:rPr>
              <a:t>how good the action taken is</a:t>
            </a:r>
            <a:r>
              <a:rPr lang="en-US" dirty="0">
                <a:latin typeface="Source Sans Pro" panose="020B0503030403020204" pitchFamily="34" charset="0"/>
              </a:rPr>
              <a:t> (value-based method).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544" y="332656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</a:rPr>
              <a:t>The intuition behind PPO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Source Sans Pro" panose="020B0503030403020204" pitchFamily="34" charset="0"/>
              </a:rPr>
              <a:t>We want to avoid having too large of a policy update.</a:t>
            </a:r>
            <a:endParaRPr lang="en-US" sz="2400" dirty="0">
              <a:latin typeface="Source Sans Pro" panose="020B0503030403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US" sz="2200" dirty="0">
                <a:latin typeface="Source Sans Pro" panose="020B0503030403020204" pitchFamily="34" charset="0"/>
              </a:rPr>
              <a:t>The idea with </a:t>
            </a:r>
            <a:r>
              <a:rPr lang="en-US" sz="2200" b="1" dirty="0">
                <a:latin typeface="Source Sans Pro" panose="020B0503030403020204" pitchFamily="34" charset="0"/>
              </a:rPr>
              <a:t>Proximal Policy Optimization </a:t>
            </a:r>
            <a:r>
              <a:rPr lang="en-US" sz="2200" dirty="0">
                <a:latin typeface="Source Sans Pro" panose="020B0503030403020204" pitchFamily="34" charset="0"/>
              </a:rPr>
              <a:t>(PPO) is that we want to improve the training stability of the policy by limiting the change you make to the policy at each training epoch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2200" dirty="0">
              <a:latin typeface="Source Sans Pro" panose="020B0503030403020204" pitchFamily="34" charset="0"/>
            </a:endParaRPr>
          </a:p>
          <a:p>
            <a:pPr marL="342900" indent="-342900"/>
            <a:r>
              <a:rPr lang="en-US" sz="2400" b="1" dirty="0">
                <a:latin typeface="Source Sans Pro" panose="020B0503030403020204" pitchFamily="34" charset="0"/>
              </a:rPr>
              <a:t>we update the policy conservatively</a:t>
            </a:r>
            <a:r>
              <a:rPr lang="en-US" sz="2400" dirty="0">
                <a:latin typeface="Source Sans Pro" panose="020B0503030403020204" pitchFamily="34" charset="0"/>
              </a:rPr>
              <a:t>.</a:t>
            </a:r>
          </a:p>
          <a:p>
            <a:pPr marL="800100" lvl="1" indent="-342900"/>
            <a:r>
              <a:rPr lang="en-US" sz="2200" dirty="0">
                <a:latin typeface="Source Sans Pro" panose="020B0503030403020204" pitchFamily="34" charset="0"/>
              </a:rPr>
              <a:t>Measure how much the current policy changed compared to the former on,</a:t>
            </a:r>
          </a:p>
          <a:p>
            <a:pPr>
              <a:spcAft>
                <a:spcPts val="1200"/>
              </a:spcAft>
            </a:pPr>
            <a:endParaRPr lang="en-US" dirty="0">
              <a:latin typeface="Source Sans Pro" panose="020B05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Source Sans Pro" panose="020B0503030403020204" pitchFamily="34" charset="0"/>
              </a:rPr>
              <a:t>For two reasons: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</a:rPr>
              <a:t>We know empirically that smaller policy updates during training are </a:t>
            </a:r>
            <a:r>
              <a:rPr lang="en-US" b="1" dirty="0">
                <a:latin typeface="Source Sans Pro" panose="020B0503030403020204" pitchFamily="34" charset="0"/>
              </a:rPr>
              <a:t>more likely to converge to an optimal solution.</a:t>
            </a:r>
            <a:endParaRPr lang="en-US" dirty="0">
              <a:latin typeface="Source Sans Pro" panose="020B0503030403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latin typeface="Source Sans Pro" panose="020B0503030403020204" pitchFamily="34" charset="0"/>
              </a:rPr>
              <a:t>A too-big step in a policy update can result in falling “off the cliff” (getting a bad policy) </a:t>
            </a:r>
            <a:r>
              <a:rPr lang="en-US" b="1" dirty="0">
                <a:latin typeface="Source Sans Pro" panose="020B0503030403020204" pitchFamily="34" charset="0"/>
              </a:rPr>
              <a:t>and taking a long time or even having no possibility to recover.</a:t>
            </a:r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544" y="332656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Clipped Surrogate Objective Function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ource Sans Pro" panose="020B0503030403020204" pitchFamily="34" charset="0"/>
              </a:rPr>
              <a:t>The Policy Objective Function</a:t>
            </a:r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endParaRPr lang="en-US" sz="2000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</a:rPr>
              <a:t>The idea was that by taking a gradient ascent step on this function, we would </a:t>
            </a:r>
            <a:r>
              <a:rPr lang="en-US" sz="2000" b="1" dirty="0">
                <a:latin typeface="Source Sans Pro" panose="020B0503030403020204" pitchFamily="34" charset="0"/>
              </a:rPr>
              <a:t>push our agent to take actions that lead to higher rewards and avoid harmful actions.</a:t>
            </a:r>
            <a:endParaRPr lang="en-US" sz="2000" dirty="0">
              <a:latin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</a:rPr>
              <a:t>However, the problem comes from the step size:</a:t>
            </a:r>
          </a:p>
          <a:p>
            <a:pPr lvl="1"/>
            <a:r>
              <a:rPr lang="en-US" sz="1800" dirty="0">
                <a:latin typeface="Source Sans Pro" panose="020B0503030403020204" pitchFamily="34" charset="0"/>
              </a:rPr>
              <a:t>Too small, </a:t>
            </a:r>
            <a:r>
              <a:rPr lang="en-US" sz="1800" b="1" dirty="0">
                <a:latin typeface="Source Sans Pro" panose="020B0503030403020204" pitchFamily="34" charset="0"/>
              </a:rPr>
              <a:t>the training process was too slow</a:t>
            </a:r>
            <a:endParaRPr lang="en-US" sz="1800" dirty="0">
              <a:latin typeface="Source Sans Pro" panose="020B0503030403020204" pitchFamily="34" charset="0"/>
            </a:endParaRPr>
          </a:p>
          <a:p>
            <a:pPr lvl="1"/>
            <a:r>
              <a:rPr lang="en-US" sz="1800" dirty="0">
                <a:latin typeface="Source Sans Pro" panose="020B0503030403020204" pitchFamily="34" charset="0"/>
              </a:rPr>
              <a:t>Too high, </a:t>
            </a:r>
            <a:r>
              <a:rPr lang="en-US" sz="1800" b="1" dirty="0">
                <a:latin typeface="Source Sans Pro" panose="020B0503030403020204" pitchFamily="34" charset="0"/>
              </a:rPr>
              <a:t>there was too much variability in the training</a:t>
            </a:r>
            <a:endParaRPr lang="en-US" sz="1800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8" name="Picture 2" descr="Reinforce">
            <a:extLst>
              <a:ext uri="{FF2B5EF4-FFF2-40B4-BE49-F238E27FC236}">
                <a16:creationId xmlns:a16="http://schemas.microsoft.com/office/drawing/2014/main" id="{0CC56B17-8B5E-AA5D-1A3C-C2E0D583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621140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3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544" y="332656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Clipped Surrogate Objective Function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ource Sans Pro" panose="020B0503030403020204" pitchFamily="34" charset="0"/>
              </a:rPr>
              <a:t>With PPO, the idea is to constrain our policy update with a new objective function called the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1" i="1" dirty="0">
                <a:effectLst/>
                <a:latin typeface="Source Sans Pro" panose="020B0503030403020204" pitchFamily="34" charset="0"/>
              </a:rPr>
              <a:t>Clipped surrogate objective function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that </a:t>
            </a:r>
            <a:r>
              <a:rPr lang="en-US" i="0" dirty="0">
                <a:effectLst/>
                <a:latin typeface="Source Sans Pro" panose="020B0503030403020204" pitchFamily="34" charset="0"/>
              </a:rPr>
              <a:t>will constrain the policy change in a small range using a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 clip.</a:t>
            </a:r>
          </a:p>
          <a:p>
            <a:pPr algn="l"/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effectLst/>
                <a:latin typeface="Source Sans Pro" panose="020B0503030403020204" pitchFamily="34" charset="0"/>
              </a:rPr>
              <a:t>This new function 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is designed to avoid destructively large weights updates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 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262625-6063-F0EC-84F1-7E90637C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4005064"/>
            <a:ext cx="856895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876256" cy="792088"/>
          </a:xfrm>
        </p:spPr>
        <p:txBody>
          <a:bodyPr>
            <a:normAutofit/>
          </a:bodyPr>
          <a:lstStyle/>
          <a:p>
            <a:r>
              <a:rPr lang="en-US" sz="3600" b="1" dirty="0"/>
              <a:t>Ratio Function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96752"/>
                <a:ext cx="9144000" cy="566124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Ratio Function: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is the probability of taking action 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 </a:t>
                </a:r>
                <a:r>
                  <a:rPr lang="en-US" sz="24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at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state </a:t>
                </a:r>
                <a:r>
                  <a:rPr lang="en-US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4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in the current policy, divided by the same for the previous policy.</a:t>
                </a:r>
              </a:p>
              <a:p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Estimate the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divergence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between old and current policy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</a:t>
                </a:r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b="1" dirty="0"/>
              </a:p>
              <a:p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endParaRPr lang="en-US" b="1" dirty="0">
                  <a:latin typeface="Source Sans Pro" panose="020B0503030403020204" pitchFamily="34" charset="0"/>
                </a:endParaRPr>
              </a:p>
              <a:p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endParaRPr lang="en-US" b="1" dirty="0">
                  <a:latin typeface="Source Sans Pro" panose="020B0503030403020204" pitchFamily="34" charset="0"/>
                </a:endParaRPr>
              </a:p>
              <a:p>
                <a:endParaRPr lang="en-US" b="1" i="0" dirty="0">
                  <a:effectLst/>
                  <a:latin typeface="Source Sans Pro" panose="020B0503030403020204" pitchFamily="34" charset="0"/>
                </a:endParaRPr>
              </a:p>
              <a:p>
                <a:endParaRPr lang="en-US" b="1" dirty="0">
                  <a:latin typeface="Source Sans Pro" panose="020B0503030403020204" pitchFamily="34" charset="0"/>
                </a:endParaRPr>
              </a:p>
              <a:p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</a:t>
                </a:r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 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denotes the probability ratio between the current and old policy:</a:t>
                </a:r>
              </a:p>
              <a:p>
                <a:pPr lvl="1"/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If  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</a:t>
                </a:r>
                <a:r>
                  <a:rPr lang="en-US" sz="22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​(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 &gt;1</a:t>
                </a:r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the  action 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2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 </a:t>
                </a:r>
                <a:r>
                  <a:rPr lang="en-US" sz="22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at</a:t>
                </a:r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state </a:t>
                </a:r>
                <a:r>
                  <a:rPr lang="en-US" sz="22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2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2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</a:t>
                </a:r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is more likely in the current policy than the old policy.</a:t>
                </a:r>
                <a:endParaRPr lang="en-US" sz="2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lvl="1"/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If </a:t>
                </a:r>
                <a:r>
                  <a:rPr lang="en-US" sz="22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r</a:t>
                </a:r>
                <a:r>
                  <a:rPr lang="en-US" sz="22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​(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 </a:t>
                </a:r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is between 0 and 1, the </a:t>
                </a:r>
                <a:r>
                  <a:rPr lang="en-US" sz="22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action is less likely for the current policy than for the old one</a:t>
                </a:r>
                <a:r>
                  <a:rPr lang="en-US" sz="2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6752"/>
                <a:ext cx="9144000" cy="5661248"/>
              </a:xfrm>
              <a:blipFill>
                <a:blip r:embed="rId2"/>
                <a:stretch>
                  <a:fillRect l="-733" t="-129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67671A77-FEB8-CFBE-B9F9-B71EBBE5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80928"/>
            <a:ext cx="8490737" cy="9019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3D78F1-E88D-17A8-61FB-078189321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830571"/>
            <a:ext cx="4233707" cy="10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Source Sans Pro" panose="020B0503030403020204" pitchFamily="34" charset="0"/>
              </a:rPr>
              <a:t>unclipped part</a:t>
            </a:r>
            <a:endParaRPr lang="en-US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This ratio </a:t>
            </a:r>
            <a:r>
              <a:rPr lang="en-US" b="1" dirty="0">
                <a:latin typeface="Source Sans Pro" panose="020B0503030403020204" pitchFamily="34" charset="0"/>
              </a:rPr>
              <a:t>can replace the log probability we use in the policy objective function</a:t>
            </a:r>
            <a:r>
              <a:rPr lang="en-US" dirty="0">
                <a:latin typeface="Source Sans Pro" panose="020B0503030403020204" pitchFamily="34" charset="0"/>
              </a:rPr>
              <a:t>. This gives us the left part of the new objective function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 multiplying the ratio by the advantage.</a:t>
            </a: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pPr lvl="1"/>
            <a:endParaRPr lang="en-US" dirty="0">
              <a:latin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</a:rPr>
              <a:t>However, without a constraint, if the action taken is much more probable in our current policy than in our former, </a:t>
            </a:r>
            <a:r>
              <a:rPr lang="en-US" b="1" dirty="0">
                <a:latin typeface="Source Sans Pro" panose="020B0503030403020204" pitchFamily="34" charset="0"/>
              </a:rPr>
              <a:t>this would lead to a significant policy gradient step</a:t>
            </a:r>
            <a:r>
              <a:rPr lang="en-US" dirty="0">
                <a:latin typeface="Source Sans Pro" panose="020B0503030403020204" pitchFamily="34" charset="0"/>
              </a:rPr>
              <a:t> and, therefore, an </a:t>
            </a:r>
            <a:r>
              <a:rPr lang="en-US" b="1" dirty="0">
                <a:latin typeface="Source Sans Pro" panose="020B0503030403020204" pitchFamily="34" charset="0"/>
              </a:rPr>
              <a:t>excessive policy update.</a:t>
            </a:r>
          </a:p>
          <a:p>
            <a:r>
              <a:rPr lang="en-US" dirty="0">
                <a:latin typeface="Source Sans Pro" panose="020B0503030403020204" pitchFamily="34" charset="0"/>
              </a:rPr>
              <a:t>Consequently, we need to constrain this objective function by penalizing changes that lead to a ratio far away from 1 (in the paper, the ratio can only vary from 0.8 to 1.2).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66BBAE-1327-C0F8-2B86-0FED7AD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0" y="2420888"/>
            <a:ext cx="8999010" cy="7920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458C74-0899-C1BB-8162-3E022872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51602"/>
            <a:ext cx="6711904" cy="12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Source Sans Pro" panose="020B0503030403020204" pitchFamily="34" charset="0"/>
              </a:rPr>
              <a:t>clipped part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96752"/>
                <a:ext cx="9144000" cy="5661248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dirty="0">
                    <a:latin typeface="Source Sans Pro" panose="020B0503030403020204" pitchFamily="34" charset="0"/>
                  </a:rPr>
                  <a:t>By clipping the ratio, we ensure that we do not have a too large policy update because the current policy can’t be too different from the older one.</a:t>
                </a:r>
              </a:p>
              <a:p>
                <a:endParaRPr lang="en-US" sz="1800" b="1" dirty="0">
                  <a:latin typeface="Source Sans Pro" panose="020B0503030403020204" pitchFamily="34" charset="0"/>
                </a:endParaRPr>
              </a:p>
              <a:p>
                <a:endParaRPr lang="en-US" sz="1800" dirty="0">
                  <a:latin typeface="Source Sans Pro" panose="020B0503030403020204" pitchFamily="34" charset="0"/>
                </a:endParaRPr>
              </a:p>
              <a:p>
                <a:endParaRPr lang="en-US" sz="1800" dirty="0">
                  <a:latin typeface="Source Sans Pro" panose="020B0503030403020204" pitchFamily="34" charset="0"/>
                </a:endParaRPr>
              </a:p>
              <a:p>
                <a:endParaRPr lang="en-US" sz="1800" dirty="0">
                  <a:latin typeface="Source Sans Pro" panose="020B0503030403020204" pitchFamily="34" charset="0"/>
                </a:endParaRPr>
              </a:p>
              <a:p>
                <a:endParaRPr lang="en-US" sz="1800" dirty="0">
                  <a:latin typeface="Source Sans Pro" panose="020B0503030403020204" pitchFamily="34" charset="0"/>
                </a:endParaRPr>
              </a:p>
              <a:p>
                <a:endParaRPr lang="en-US" sz="1800" dirty="0">
                  <a:latin typeface="Source Sans Pro" panose="020B0503030403020204" pitchFamily="34" charset="0"/>
                </a:endParaRP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This clipped part is a version where </a:t>
                </a:r>
                <a:r>
                  <a:rPr lang="en-US" sz="20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</a:t>
                </a:r>
                <a:r>
                  <a:rPr lang="en-US" sz="20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 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is clipped between [1−</a:t>
                </a:r>
                <a:r>
                  <a:rPr lang="en-US" sz="2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,1+</a:t>
                </a:r>
                <a:r>
                  <a:rPr lang="en-US" sz="2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].</a:t>
                </a: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With the Clipped Surrogate Objective function, we have two probability ratios, one non-clipped and one clipped in a range between [1−</a:t>
                </a:r>
                <a:r>
                  <a:rPr lang="en-US" sz="2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,1+</a:t>
                </a:r>
                <a:r>
                  <a:rPr lang="en-US" sz="20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], </a:t>
                </a:r>
              </a:p>
              <a:p>
                <a:pPr lvl="1"/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epsilon is a hyperparameter that helps us to define this clip range (in the paper </a:t>
                </a:r>
                <a:r>
                  <a:rPr lang="en-US" sz="18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ϵ</a:t>
                </a:r>
                <a:r>
                  <a:rPr lang="en-US" sz="1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=0.2.).</a:t>
                </a:r>
              </a:p>
              <a:p>
                <a:r>
                  <a:rPr lang="en-US" sz="2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Then, we take the minimum of the clipped and non-clipped objective, </a:t>
                </a:r>
                <a:r>
                  <a:rPr lang="en-US" sz="20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so the final objective is a lower bound (pessimistic bound) of the unclipped objective.</a:t>
                </a:r>
                <a:endPara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6752"/>
                <a:ext cx="9144000" cy="5661248"/>
              </a:xfrm>
              <a:blipFill>
                <a:blip r:embed="rId2"/>
                <a:stretch>
                  <a:fillRect l="-600" t="-969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1658199A-21CF-2BE3-C94C-C17919E37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" y="2348880"/>
            <a:ext cx="854975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84192"/>
            <a:ext cx="6954004" cy="792088"/>
          </a:xfrm>
        </p:spPr>
        <p:txBody>
          <a:bodyPr>
            <a:noAutofit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Visualize the Clipped Surrogate Objective Function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PPO">
            <a:extLst>
              <a:ext uri="{FF2B5EF4-FFF2-40B4-BE49-F238E27FC236}">
                <a16:creationId xmlns:a16="http://schemas.microsoft.com/office/drawing/2014/main" id="{F8797D99-B3A8-3E1F-6F39-7558DDF63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2809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FEF526-02CA-2C57-D10A-693F5C38C95B}"/>
              </a:ext>
            </a:extLst>
          </p:cNvPr>
          <p:cNvSpPr txBox="1"/>
          <p:nvPr/>
        </p:nvSpPr>
        <p:spPr>
          <a:xfrm>
            <a:off x="1511660" y="599801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u="sng" dirty="0">
                <a:effectLst/>
                <a:latin typeface="Source Sans Pro" panose="020B0503030403020204" pitchFamily="34" charset="0"/>
                <a:hlinkClick r:id="rId3"/>
              </a:rPr>
              <a:t>Table from "Towards Delivering a Coherent Self-Contained Explanation of Proximal Policy Optimization" by Daniel Bick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12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96229</TotalTime>
  <Words>1504</Words>
  <Application>Microsoft Office PowerPoint</Application>
  <PresentationFormat>Affichage à l'écran (4:3)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Sakkal Majalla</vt:lpstr>
      <vt:lpstr>Source Sans Pro</vt:lpstr>
      <vt:lpstr>Vapor Trail</vt:lpstr>
      <vt:lpstr>Lecture 6:  Proximal Policy Optimization  PPO [Schulman et al, 2017]</vt:lpstr>
      <vt:lpstr>Introduction</vt:lpstr>
      <vt:lpstr>The intuition behind PPO</vt:lpstr>
      <vt:lpstr>Clipped Surrogate Objective Function</vt:lpstr>
      <vt:lpstr>Clipped Surrogate Objective Function</vt:lpstr>
      <vt:lpstr>Ratio Function</vt:lpstr>
      <vt:lpstr>unclipped part</vt:lpstr>
      <vt:lpstr>clipped part</vt:lpstr>
      <vt:lpstr>Visualize the Clipped Surrogate Objective Function</vt:lpstr>
      <vt:lpstr>Visualize the Clipped Surrogate Objective Function</vt:lpstr>
      <vt:lpstr>Visualize the Clipped Surrogate Objective Function</vt:lpstr>
      <vt:lpstr>Visualize the Clipped Surrogate Objective Function</vt:lpstr>
      <vt:lpstr>Visualize the Clipped Surrogate Objective Function</vt:lpstr>
      <vt:lpstr>Continuous actions</vt:lpstr>
      <vt:lpstr>Continuous actions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Chapitre1:Introduction à la programmation orientée objet</dc:title>
  <dc:creator>malki</dc:creator>
  <cp:lastModifiedBy>malki</cp:lastModifiedBy>
  <cp:revision>744</cp:revision>
  <dcterms:created xsi:type="dcterms:W3CDTF">2015-12-14T20:47:25Z</dcterms:created>
  <dcterms:modified xsi:type="dcterms:W3CDTF">2024-11-26T22:00:07Z</dcterms:modified>
</cp:coreProperties>
</file>