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notesMasterIdLst>
    <p:notesMasterId r:id="rId15"/>
  </p:notesMasterIdLst>
  <p:sldIdLst>
    <p:sldId id="256" r:id="rId2"/>
    <p:sldId id="319" r:id="rId3"/>
    <p:sldId id="351" r:id="rId4"/>
    <p:sldId id="352" r:id="rId5"/>
    <p:sldId id="322" r:id="rId6"/>
    <p:sldId id="350" r:id="rId7"/>
    <p:sldId id="353" r:id="rId8"/>
    <p:sldId id="354" r:id="rId9"/>
    <p:sldId id="355" r:id="rId10"/>
    <p:sldId id="356" r:id="rId11"/>
    <p:sldId id="357" r:id="rId12"/>
    <p:sldId id="358" r:id="rId13"/>
    <p:sldId id="34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ki" initials="m" lastIdx="6" clrIdx="0">
    <p:extLst>
      <p:ext uri="{19B8F6BF-5375-455C-9EA6-DF929625EA0E}">
        <p15:presenceInfo xmlns:p15="http://schemas.microsoft.com/office/powerpoint/2012/main" userId="mal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 autoAdjust="0"/>
    <p:restoredTop sz="92920" autoAdjust="0"/>
  </p:normalViewPr>
  <p:slideViewPr>
    <p:cSldViewPr>
      <p:cViewPr>
        <p:scale>
          <a:sx n="58" d="100"/>
          <a:sy n="58" d="100"/>
        </p:scale>
        <p:origin x="1178" y="2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4542-4445-40F3-8F5C-9A489C865237}" type="datetimeFigureOut">
              <a:rPr lang="fr-FR" smtClean="0"/>
              <a:pPr/>
              <a:t>19/11/2024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7B680-CC04-4E50-816E-ECE95484762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59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B680-CC04-4E50-816E-ECE95484762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63B88646-71A8-49BF-8B3F-B3C04BED393E}" type="datetime1">
              <a:rPr lang="fr-FR" smtClean="0"/>
              <a:t>19/11/2024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8725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19/11/2024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70905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19/11/2024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53813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19/11/2024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4767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19/11/2024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48725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19/11/2024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919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19/11/2024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86958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19/11/2024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48270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69E9777-2932-4C29-98D6-51B8AA87E8DF}" type="datetime1">
              <a:rPr lang="fr-FR" smtClean="0"/>
              <a:t>19/11/2024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366533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19/11/2024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99670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02FD7DD-BD21-4368-9B08-DD04F8334E3D}" type="datetime1">
              <a:rPr lang="fr-FR" smtClean="0"/>
              <a:t>19/11/2024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458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19/11/2024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29990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19/11/2024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48196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9F55-C0E1-4552-8249-402ECB135C53}" type="datetime1">
              <a:rPr lang="fr-FR" smtClean="0"/>
              <a:t>19/11/2024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910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ADEC-D260-4D20-9D6C-8DE6EB7DE841}" type="datetime1">
              <a:rPr lang="fr-FR" smtClean="0"/>
              <a:t>19/11/2024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768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9777-2932-4C29-98D6-51B8AA87E8DF}" type="datetime1">
              <a:rPr lang="fr-FR" smtClean="0"/>
              <a:t>19/11/2024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766928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1D6-322B-4B34-9CAA-F5CF8D1735EC}" type="datetime1">
              <a:rPr lang="fr-FR" smtClean="0"/>
              <a:t>19/11/2024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98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E9777-2932-4C29-98D6-51B8AA87E8DF}" type="datetime1">
              <a:rPr lang="fr-FR" smtClean="0"/>
              <a:t>19/11/2024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630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-reinforcement-learning.net/" TargetMode="External"/><Relationship Id="rId2" Type="http://schemas.openxmlformats.org/officeDocument/2006/relationships/hyperlink" Target="https://huggingface.co/learn/deep-rl-cours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mind.com/learning-resources/reinforcement-learning-lecture-series-2021" TargetMode="External"/><Relationship Id="rId4" Type="http://schemas.openxmlformats.org/officeDocument/2006/relationships/hyperlink" Target="https://www.udacity.com/course/deep-reinforcement-learning-nanodegree--nd89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778" y="1852904"/>
            <a:ext cx="8928992" cy="11521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4000" b="1" dirty="0"/>
              <a:t>Lecture 5:  Actor </a:t>
            </a:r>
            <a:r>
              <a:rPr lang="fr-FR" sz="4000" b="1" dirty="0" err="1"/>
              <a:t>critic</a:t>
            </a:r>
            <a:endParaRPr lang="fr-FR" sz="4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30448" y="3545632"/>
            <a:ext cx="9144000" cy="1440160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fr-FR" sz="1800" b="1" dirty="0"/>
              <a:t>Dr. MALKI Abdelhamid    @: a.malki@esi-sba.dz</a:t>
            </a:r>
          </a:p>
          <a:p>
            <a:pPr algn="l">
              <a:spcAft>
                <a:spcPts val="1200"/>
              </a:spcAft>
            </a:pPr>
            <a:r>
              <a:rPr lang="fr-FR" sz="1800" dirty="0"/>
              <a:t>Ecole Supérieure d’Informatique de Sidi Bel Abbes (ESI-SBA) </a:t>
            </a:r>
            <a:r>
              <a:rPr lang="fr-FR" sz="1800" b="1" dirty="0"/>
              <a:t>2024/2025</a:t>
            </a:r>
          </a:p>
          <a:p>
            <a:pPr algn="l">
              <a:spcAft>
                <a:spcPts val="1200"/>
              </a:spcAft>
            </a:pPr>
            <a:r>
              <a:rPr lang="fr-FR" sz="1800" b="1" dirty="0"/>
              <a:t>Module IASD</a:t>
            </a:r>
            <a:r>
              <a:rPr lang="fr-FR" sz="1800" dirty="0"/>
              <a:t>: Advanced Deep Learning (DRL)</a:t>
            </a:r>
          </a:p>
        </p:txBody>
      </p:sp>
      <p:sp>
        <p:nvSpPr>
          <p:cNvPr id="6" name="AutoShape 2" descr="Nouveau Logo pour l'ESI de Sidi Bel Abbes - Ecole Superieure ...">
            <a:extLst>
              <a:ext uri="{FF2B5EF4-FFF2-40B4-BE49-F238E27FC236}">
                <a16:creationId xmlns:a16="http://schemas.microsoft.com/office/drawing/2014/main" id="{D138571C-5339-C8B3-E5E4-8B630A2A25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504" y="-459432"/>
            <a:ext cx="2168624" cy="21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7304EE-612E-A5C9-C3F4-417837F8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964" y="0"/>
            <a:ext cx="1182521" cy="1182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85AE86-5A59-61D9-74AB-8342B3E46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359784" cy="1052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96" y="188640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Actor-Critic (A2C)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7" y="1124744"/>
            <a:ext cx="9144000" cy="55446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Actor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produces the next action to take at </a:t>
            </a: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24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24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+1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​ given the new state </a:t>
            </a: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2400" b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+1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​.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Critic 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then updates its value parameters.</a:t>
            </a:r>
          </a:p>
        </p:txBody>
      </p:sp>
      <p:pic>
        <p:nvPicPr>
          <p:cNvPr id="5" name="Picture 2" descr="Step 5 Actor Critic">
            <a:extLst>
              <a:ext uri="{FF2B5EF4-FFF2-40B4-BE49-F238E27FC236}">
                <a16:creationId xmlns:a16="http://schemas.microsoft.com/office/drawing/2014/main" id="{61369FC3-675E-77CC-EF9A-2327C9121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57409"/>
            <a:ext cx="7289940" cy="41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5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96" y="188640"/>
            <a:ext cx="6954004" cy="792088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effectLst/>
                <a:latin typeface="Source Sans Pro" panose="020B0503030403020204" pitchFamily="34" charset="0"/>
              </a:rPr>
              <a:t>Adding Advantage </a:t>
            </a:r>
            <a:br>
              <a:rPr lang="en-US" sz="2800" b="1" i="0" dirty="0">
                <a:effectLst/>
                <a:latin typeface="Source Sans Pro" panose="020B0503030403020204" pitchFamily="34" charset="0"/>
              </a:rPr>
            </a:br>
            <a:r>
              <a:rPr lang="en-US" sz="2800" b="1" i="0" dirty="0">
                <a:effectLst/>
                <a:latin typeface="Source Sans Pro" panose="020B0503030403020204" pitchFamily="34" charset="0"/>
              </a:rPr>
              <a:t>in Actor-Critic (A2C)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7" y="1124744"/>
            <a:ext cx="9144000" cy="5544616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We can stabilize learning further by using the </a:t>
            </a:r>
            <a:r>
              <a:rPr lang="en-US" b="1" dirty="0">
                <a:latin typeface="Source Sans Pro" panose="020B0503030403020204" pitchFamily="34" charset="0"/>
              </a:rPr>
              <a:t>Advantage function </a:t>
            </a:r>
            <a:r>
              <a:rPr lang="en-US" dirty="0">
                <a:latin typeface="Source Sans Pro" panose="020B0503030403020204" pitchFamily="34" charset="0"/>
              </a:rPr>
              <a:t>as Critic instead of the </a:t>
            </a:r>
            <a:r>
              <a:rPr lang="en-US" b="1" dirty="0">
                <a:latin typeface="Source Sans Pro" panose="020B0503030403020204" pitchFamily="34" charset="0"/>
              </a:rPr>
              <a:t>Action value function</a:t>
            </a:r>
            <a:r>
              <a:rPr lang="en-US" dirty="0">
                <a:latin typeface="Source Sans Pro" panose="020B0503030403020204" pitchFamily="34" charset="0"/>
              </a:rPr>
              <a:t>.</a:t>
            </a:r>
          </a:p>
          <a:p>
            <a:r>
              <a:rPr lang="en-US" dirty="0">
                <a:latin typeface="Source Sans Pro" panose="020B0503030403020204" pitchFamily="34" charset="0"/>
              </a:rPr>
              <a:t>The idea is that the </a:t>
            </a:r>
            <a:r>
              <a:rPr lang="en-US" b="1" dirty="0">
                <a:latin typeface="Source Sans Pro" panose="020B0503030403020204" pitchFamily="34" charset="0"/>
              </a:rPr>
              <a:t>Advantage function </a:t>
            </a:r>
            <a:r>
              <a:rPr lang="en-US" dirty="0">
                <a:latin typeface="Source Sans Pro" panose="020B0503030403020204" pitchFamily="34" charset="0"/>
              </a:rPr>
              <a:t>calculates the relative advantage of an action compared to the others possible at a state: </a:t>
            </a:r>
          </a:p>
          <a:p>
            <a:pPr lvl="1"/>
            <a:r>
              <a:rPr lang="en-US" b="1" dirty="0">
                <a:latin typeface="Source Sans Pro" panose="020B0503030403020204" pitchFamily="34" charset="0"/>
              </a:rPr>
              <a:t>how taking that action at a state is better compared to the average value of the state</a:t>
            </a:r>
            <a:r>
              <a:rPr lang="en-US" dirty="0">
                <a:latin typeface="Source Sans Pro" panose="020B0503030403020204" pitchFamily="34" charset="0"/>
              </a:rPr>
              <a:t>. </a:t>
            </a:r>
          </a:p>
          <a:p>
            <a:pPr lvl="1"/>
            <a:r>
              <a:rPr lang="en-US" dirty="0">
                <a:latin typeface="Source Sans Pro" panose="020B0503030403020204" pitchFamily="34" charset="0"/>
              </a:rPr>
              <a:t>It’s subtracting the mean value of the state from the state action pair:</a:t>
            </a:r>
          </a:p>
        </p:txBody>
      </p:sp>
      <p:pic>
        <p:nvPicPr>
          <p:cNvPr id="4" name="Picture 2" descr="Advantage Function">
            <a:extLst>
              <a:ext uri="{FF2B5EF4-FFF2-40B4-BE49-F238E27FC236}">
                <a16:creationId xmlns:a16="http://schemas.microsoft.com/office/drawing/2014/main" id="{B36E62F4-ACF1-3487-1971-E94CB0DE5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49080"/>
            <a:ext cx="4320480" cy="24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1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96" y="188640"/>
            <a:ext cx="6954004" cy="792088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effectLst/>
                <a:latin typeface="Source Sans Pro" panose="020B0503030403020204" pitchFamily="34" charset="0"/>
              </a:rPr>
              <a:t>Adding Advantage </a:t>
            </a:r>
            <a:br>
              <a:rPr lang="en-US" sz="2800" b="1" i="0" dirty="0">
                <a:effectLst/>
                <a:latin typeface="Source Sans Pro" panose="020B0503030403020204" pitchFamily="34" charset="0"/>
              </a:rPr>
            </a:br>
            <a:r>
              <a:rPr lang="en-US" sz="2800" b="1" i="0" dirty="0">
                <a:effectLst/>
                <a:latin typeface="Source Sans Pro" panose="020B0503030403020204" pitchFamily="34" charset="0"/>
              </a:rPr>
              <a:t>in Actor-Critic (A2C)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7" y="1124744"/>
            <a:ext cx="9144000" cy="55446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other words, this function calculates 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extra reward we get if we take this action at that state compared to the mean reward we get at that state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extra reward is what’s beyond the expected value of that state.</a:t>
            </a:r>
          </a:p>
          <a:p>
            <a:pPr lvl="1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A(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s,a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&gt; 0: our gradient is </a:t>
            </a:r>
            <a:r>
              <a:rPr lang="en-US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pushed  towards reinforcing this action.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lvl="1"/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A(</a:t>
            </a:r>
            <a:r>
              <a:rPr lang="en-US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s,a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&lt; 0 (our action does worse than the average value of that state), </a:t>
            </a:r>
            <a:r>
              <a:rPr lang="en-US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our gradient is </a:t>
            </a:r>
            <a:r>
              <a:rPr lang="en-US" sz="1600" b="1">
                <a:latin typeface="Source Sans Pro" panose="020B0503030403020204" pitchFamily="34" charset="0"/>
                <a:ea typeface="Source Sans Pro" panose="020B0503030403020204" pitchFamily="34" charset="0"/>
              </a:rPr>
              <a:t>pushed to </a:t>
            </a:r>
            <a:r>
              <a:rPr lang="en-US" sz="1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avoid </a:t>
            </a:r>
            <a:r>
              <a:rPr lang="en-US" sz="1600" b="1">
                <a:latin typeface="Source Sans Pro" panose="020B0503030403020204" pitchFamily="34" charset="0"/>
                <a:ea typeface="Source Sans Pro" panose="020B0503030403020204" pitchFamily="34" charset="0"/>
              </a:rPr>
              <a:t>this action</a:t>
            </a:r>
            <a:r>
              <a:rPr lang="en-US" sz="160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problem with implementing this advantage function is that it requires two value functions — </a:t>
            </a:r>
            <a:r>
              <a:rPr lang="en-US" sz="20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b="1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  <a:r>
              <a:rPr lang="en-US" sz="2000" b="1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) 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 </a:t>
            </a:r>
            <a:r>
              <a:rPr lang="en-US" sz="20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Fortunately, 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can use the TD error as a good estimator of the advantage function.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br>
              <a:rPr lang="en-US" sz="1600" dirty="0"/>
            </a:br>
            <a:endParaRPr lang="en-US" sz="2200" dirty="0">
              <a:latin typeface="Source Sans Pro" panose="020B0503030403020204" pitchFamily="34" charset="0"/>
            </a:endParaRPr>
          </a:p>
        </p:txBody>
      </p:sp>
      <p:pic>
        <p:nvPicPr>
          <p:cNvPr id="5" name="Picture 2" descr="Advantage Function">
            <a:extLst>
              <a:ext uri="{FF2B5EF4-FFF2-40B4-BE49-F238E27FC236}">
                <a16:creationId xmlns:a16="http://schemas.microsoft.com/office/drawing/2014/main" id="{CF12E58B-89AA-D1AE-9964-0E9780F09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65104"/>
            <a:ext cx="40964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65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85855-48C0-0E63-88B6-C748EB48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786" y="332656"/>
            <a:ext cx="6377940" cy="57639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REF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FAD90-11B0-EFBF-AFFF-DD45DBA8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9036496" cy="54006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https://huggingface.co/learn/deep-rl-course/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https://deep-reinforcement-learning.net/</a:t>
            </a:r>
            <a:endParaRPr lang="en-US" dirty="0"/>
          </a:p>
          <a:p>
            <a:pPr lvl="1"/>
            <a:r>
              <a:rPr lang="en-US" dirty="0"/>
              <a:t>Slides for the course Reinforcement Learning (Master Computer Science 2022 at Leiden University)</a:t>
            </a:r>
          </a:p>
          <a:p>
            <a:pPr lvl="1"/>
            <a:endParaRPr lang="en-US" dirty="0"/>
          </a:p>
          <a:p>
            <a:r>
              <a:rPr lang="en-US" dirty="0">
                <a:hlinkClick r:id="rId4"/>
              </a:rPr>
              <a:t>https://www.udacity.com/course/deep-reinforcement-learning-nanodegree--nd893</a:t>
            </a:r>
            <a:endParaRPr lang="en-US" dirty="0"/>
          </a:p>
          <a:p>
            <a:pPr lvl="1"/>
            <a:r>
              <a:rPr lang="en-US" dirty="0"/>
              <a:t>Udacity: The Deep Reinforcement Learning Nanodegree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https://www.deepmind.com/learning-resources/reinforcement-learning-lecture-series-2021</a:t>
            </a:r>
            <a:endParaRPr lang="en-US" dirty="0"/>
          </a:p>
          <a:p>
            <a:pPr lvl="1"/>
            <a:r>
              <a:rPr lang="en-US" dirty="0"/>
              <a:t>Lecture 9: Policy Gradients and Actor Critics</a:t>
            </a:r>
          </a:p>
        </p:txBody>
      </p:sp>
    </p:spTree>
    <p:extLst>
      <p:ext uri="{BB962C8B-B14F-4D97-AF65-F5344CB8AC3E}">
        <p14:creationId xmlns:p14="http://schemas.microsoft.com/office/powerpoint/2010/main" val="278351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96" y="188640"/>
            <a:ext cx="6954004" cy="792088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effectLst/>
                <a:latin typeface="Source Sans Pro" panose="020B0503030403020204" pitchFamily="34" charset="0"/>
              </a:rPr>
              <a:t>The Problem of Variance </a:t>
            </a:r>
            <a:br>
              <a:rPr lang="en-US" sz="2800" b="1" i="0" dirty="0">
                <a:effectLst/>
                <a:latin typeface="Source Sans Pro" panose="020B0503030403020204" pitchFamily="34" charset="0"/>
              </a:rPr>
            </a:br>
            <a:r>
              <a:rPr lang="en-US" sz="2800" b="1" i="0" dirty="0">
                <a:effectLst/>
                <a:latin typeface="Source Sans Pro" panose="020B0503030403020204" pitchFamily="34" charset="0"/>
              </a:rPr>
              <a:t>in Reinforce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In Reinforce, we want to </a:t>
            </a:r>
            <a:r>
              <a:rPr lang="en-US" b="1" dirty="0">
                <a:latin typeface="Source Sans Pro" panose="020B0503030403020204" pitchFamily="34" charset="0"/>
              </a:rPr>
              <a:t>increase the probability of actions in a trajectory proportionally to how high the return is</a:t>
            </a:r>
            <a:r>
              <a:rPr lang="en-US" dirty="0">
                <a:latin typeface="Source Sans Pro" panose="020B0503030403020204" pitchFamily="34" charset="0"/>
              </a:rPr>
              <a:t>.</a:t>
            </a:r>
          </a:p>
          <a:p>
            <a:pPr lvl="1"/>
            <a:r>
              <a:rPr lang="en-US" dirty="0">
                <a:latin typeface="Source Sans Pro" panose="020B0503030403020204" pitchFamily="34" charset="0"/>
              </a:rPr>
              <a:t>If the </a:t>
            </a:r>
            <a:r>
              <a:rPr lang="en-US" b="1" dirty="0">
                <a:latin typeface="Source Sans Pro" panose="020B0503030403020204" pitchFamily="34" charset="0"/>
              </a:rPr>
              <a:t>return is high</a:t>
            </a:r>
            <a:r>
              <a:rPr lang="en-US" dirty="0">
                <a:latin typeface="Source Sans Pro" panose="020B0503030403020204" pitchFamily="34" charset="0"/>
              </a:rPr>
              <a:t>, we will </a:t>
            </a:r>
            <a:r>
              <a:rPr lang="en-US" b="1" dirty="0">
                <a:latin typeface="Source Sans Pro" panose="020B0503030403020204" pitchFamily="34" charset="0"/>
              </a:rPr>
              <a:t>push up</a:t>
            </a:r>
            <a:r>
              <a:rPr lang="en-US" dirty="0">
                <a:latin typeface="Source Sans Pro" panose="020B0503030403020204" pitchFamily="34" charset="0"/>
              </a:rPr>
              <a:t> the probabilities of the (state, action) combinations.</a:t>
            </a:r>
          </a:p>
          <a:p>
            <a:pPr lvl="1"/>
            <a:r>
              <a:rPr lang="en-US" dirty="0">
                <a:latin typeface="Source Sans Pro" panose="020B0503030403020204" pitchFamily="34" charset="0"/>
              </a:rPr>
              <a:t>Otherwise, if the </a:t>
            </a:r>
            <a:r>
              <a:rPr lang="en-US" b="1" dirty="0">
                <a:latin typeface="Source Sans Pro" panose="020B0503030403020204" pitchFamily="34" charset="0"/>
              </a:rPr>
              <a:t>return is low</a:t>
            </a:r>
            <a:r>
              <a:rPr lang="en-US" dirty="0">
                <a:latin typeface="Source Sans Pro" panose="020B0503030403020204" pitchFamily="34" charset="0"/>
              </a:rPr>
              <a:t>, it will </a:t>
            </a:r>
            <a:r>
              <a:rPr lang="en-US" b="1" dirty="0">
                <a:latin typeface="Source Sans Pro" panose="020B0503030403020204" pitchFamily="34" charset="0"/>
              </a:rPr>
              <a:t>push down</a:t>
            </a:r>
            <a:r>
              <a:rPr lang="en-US" dirty="0">
                <a:latin typeface="Source Sans Pro" panose="020B0503030403020204" pitchFamily="34" charset="0"/>
              </a:rPr>
              <a:t> the probabilities of the (state, action) combinations.</a:t>
            </a: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endParaRPr lang="en-US" dirty="0">
              <a:latin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</a:rPr>
              <a:t>This return </a:t>
            </a:r>
            <a:r>
              <a:rPr lang="en-US" sz="2400" b="1" i="1" dirty="0" err="1">
                <a:latin typeface="KaTeX_Math"/>
              </a:rPr>
              <a:t>G</a:t>
            </a:r>
            <a:r>
              <a:rPr lang="en-US" sz="2400" b="1" i="1" baseline="-25000" dirty="0" err="1">
                <a:latin typeface="KaTeX_Math"/>
              </a:rPr>
              <a:t>τ</a:t>
            </a:r>
            <a:r>
              <a:rPr lang="en-US" sz="2400" dirty="0">
                <a:latin typeface="Source Sans Pro" panose="020B0503030403020204" pitchFamily="34" charset="0"/>
              </a:rPr>
              <a:t> is calculated using a </a:t>
            </a:r>
            <a:r>
              <a:rPr lang="en-US" sz="2400" b="1" i="1" dirty="0">
                <a:latin typeface="Source Sans Pro" panose="020B0503030403020204" pitchFamily="34" charset="0"/>
              </a:rPr>
              <a:t>Monte-Carlo sampling</a:t>
            </a:r>
            <a:r>
              <a:rPr lang="en-US" sz="2400" dirty="0">
                <a:latin typeface="Source Sans Pro" panose="020B0503030403020204" pitchFamily="34" charset="0"/>
              </a:rPr>
              <a:t>. We collect a trajectory and calculate the discounted return, </a:t>
            </a:r>
            <a:r>
              <a:rPr lang="en-US" sz="2400" b="1" dirty="0">
                <a:latin typeface="Source Sans Pro" panose="020B0503030403020204" pitchFamily="34" charset="0"/>
              </a:rPr>
              <a:t>and use this score to increase or decrease the probability of every action taken in that trajectory</a:t>
            </a:r>
            <a:r>
              <a:rPr lang="en-US" sz="2400" dirty="0">
                <a:latin typeface="Source Sans Pro" panose="020B0503030403020204" pitchFamily="34" charset="0"/>
              </a:rPr>
              <a:t>.</a:t>
            </a:r>
          </a:p>
          <a:p>
            <a:r>
              <a:rPr lang="en-US" sz="2400" dirty="0">
                <a:latin typeface="Source Sans Pro" panose="020B0503030403020204" pitchFamily="34" charset="0"/>
              </a:rPr>
              <a:t> If the return is good, all actions will be “reinforced” by increasing their likelihood of being taken.</a:t>
            </a:r>
          </a:p>
          <a:p>
            <a:endParaRPr lang="en-US" dirty="0"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EFE755CE-EB65-A473-182F-98403E07BBFD}"/>
                  </a:ext>
                </a:extLst>
              </p:cNvPr>
              <p:cNvSpPr/>
              <p:nvPr/>
            </p:nvSpPr>
            <p:spPr>
              <a:xfrm>
                <a:off x="1115616" y="3068960"/>
                <a:ext cx="6552728" cy="136815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2" algn="ctr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fr-F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fr-FR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fr-FR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800" dirty="0">
                    <a:solidFill>
                      <a:srgbClr val="4B5563"/>
                    </a:solidFill>
                    <a:latin typeface="KaTeX_Main"/>
                  </a:rPr>
                  <a:t>)</a:t>
                </a:r>
                <a:r>
                  <a:rPr lang="en-US" sz="2800" b="0" i="0" dirty="0">
                    <a:solidFill>
                      <a:srgbClr val="4B5563"/>
                    </a:solidFill>
                    <a:effectLst/>
                    <a:latin typeface="KaTeX_Main"/>
                  </a:rPr>
                  <a:t>=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8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28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8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fr-FR" sz="28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28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b>
                          <m:sSubPr>
                            <m:ctrlPr>
                              <a:rPr lang="fr-FR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</m:e>
                          <m:sub>
                            <m:r>
                              <a:rPr lang="fr-FR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fr-FR" sz="2800" b="1" i="1" dirty="0">
                            <a:latin typeface="Cambria Math" panose="02040503050406030204" pitchFamily="18" charset="0"/>
                          </a:rPr>
                          <m:t>𝒍𝒐𝒈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800" b="1" i="1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(</m:t>
                        </m:r>
                        <m:r>
                          <a:rPr lang="fr-FR" sz="2800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fr-FR" sz="2800" b="1" i="1" baseline="-2500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28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800" b="1" i="1">
                            <a:latin typeface="Cambria Math" panose="02040503050406030204" pitchFamily="18" charset="0"/>
                          </a:rPr>
                          <m:t>𝒂𝒕</m:t>
                        </m:r>
                        <m:r>
                          <m:rPr>
                            <m:nor/>
                          </m:rPr>
                          <a:rPr lang="en-US" sz="2800" b="1" i="1" dirty="0">
                            <a:latin typeface="Source Sans Pro" panose="020B0503030403020204" pitchFamily="34" charset="0"/>
                            <a:ea typeface="Source Sans Pro" panose="020B0503030403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b="0" i="0" dirty="0">
                    <a:effectLst/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* </a:t>
                </a:r>
                <a:r>
                  <a:rPr lang="fr-FR" sz="28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G</a:t>
                </a:r>
                <a14:m>
                  <m:oMath xmlns:m="http://schemas.openxmlformats.org/officeDocument/2006/math">
                    <m:r>
                      <a:rPr lang="fr-FR" sz="2800" b="1" i="1" baseline="-25000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𝒕</m:t>
                    </m:r>
                  </m:oMath>
                </a14:m>
                <a:endParaRPr lang="en-US" sz="2800" b="0" i="0" baseline="-2500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EFE755CE-EB65-A473-182F-98403E07B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068960"/>
                <a:ext cx="6552728" cy="136815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4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96" y="188640"/>
            <a:ext cx="6954004" cy="792088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effectLst/>
                <a:latin typeface="Source Sans Pro" panose="020B0503030403020204" pitchFamily="34" charset="0"/>
              </a:rPr>
              <a:t>The Problem of Variance </a:t>
            </a:r>
            <a:br>
              <a:rPr lang="en-US" sz="2800" b="1" i="0" dirty="0">
                <a:effectLst/>
                <a:latin typeface="Source Sans Pro" panose="020B0503030403020204" pitchFamily="34" charset="0"/>
              </a:rPr>
            </a:br>
            <a:r>
              <a:rPr lang="en-US" sz="2800" b="1" i="0" dirty="0">
                <a:effectLst/>
                <a:latin typeface="Source Sans Pro" panose="020B0503030403020204" pitchFamily="34" charset="0"/>
              </a:rPr>
              <a:t>in Reinforce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</a:rPr>
              <a:t>Given the </a:t>
            </a:r>
            <a:r>
              <a:rPr lang="en-US" b="1" dirty="0">
                <a:latin typeface="Source Sans Pro" panose="020B0503030403020204" pitchFamily="34" charset="0"/>
              </a:rPr>
              <a:t>stochasticity </a:t>
            </a:r>
            <a:r>
              <a:rPr lang="en-US" dirty="0">
                <a:latin typeface="Source Sans Pro" panose="020B0503030403020204" pitchFamily="34" charset="0"/>
              </a:rPr>
              <a:t>of the environment (random events during an episode) and stochasticity of the policy, </a:t>
            </a:r>
            <a:r>
              <a:rPr lang="en-US" b="1" dirty="0">
                <a:latin typeface="Source Sans Pro" panose="020B0503030403020204" pitchFamily="34" charset="0"/>
              </a:rPr>
              <a:t>trajectories can lead to different returns, which can lead to high variance</a:t>
            </a:r>
            <a:r>
              <a:rPr lang="en-US" dirty="0">
                <a:latin typeface="Source Sans Pro" panose="020B0503030403020204" pitchFamily="34" charset="0"/>
              </a:rPr>
              <a:t>.</a:t>
            </a:r>
          </a:p>
          <a:p>
            <a:r>
              <a:rPr lang="en-US" dirty="0">
                <a:latin typeface="Source Sans Pro" panose="020B0503030403020204" pitchFamily="34" charset="0"/>
              </a:rPr>
              <a:t>Consequently, the same starting state can lead to very different returns. Because of this, </a:t>
            </a:r>
            <a:r>
              <a:rPr lang="en-US" b="1" dirty="0">
                <a:latin typeface="Source Sans Pro" panose="020B0503030403020204" pitchFamily="34" charset="0"/>
              </a:rPr>
              <a:t>the return starting at the same state can vary significantly across episodes</a:t>
            </a:r>
            <a:r>
              <a:rPr lang="en-US" dirty="0">
                <a:latin typeface="Source Sans Pro" panose="020B0503030403020204" pitchFamily="34" charset="0"/>
              </a:rPr>
              <a:t>.</a:t>
            </a:r>
          </a:p>
        </p:txBody>
      </p:sp>
      <p:pic>
        <p:nvPicPr>
          <p:cNvPr id="4" name="Picture 2" descr="variance">
            <a:extLst>
              <a:ext uri="{FF2B5EF4-FFF2-40B4-BE49-F238E27FC236}">
                <a16:creationId xmlns:a16="http://schemas.microsoft.com/office/drawing/2014/main" id="{13C1B122-C52A-D6AA-0138-3B38AAA1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1599"/>
            <a:ext cx="5502680" cy="309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3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96" y="188640"/>
            <a:ext cx="6954004" cy="792088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effectLst/>
                <a:latin typeface="Source Sans Pro" panose="020B0503030403020204" pitchFamily="34" charset="0"/>
              </a:rPr>
              <a:t>The Problem of Variance </a:t>
            </a:r>
            <a:br>
              <a:rPr lang="en-US" sz="2800" b="1" i="0" dirty="0">
                <a:effectLst/>
                <a:latin typeface="Source Sans Pro" panose="020B0503030403020204" pitchFamily="34" charset="0"/>
              </a:rPr>
            </a:br>
            <a:r>
              <a:rPr lang="en-US" sz="2800" b="1" i="0" dirty="0">
                <a:effectLst/>
                <a:latin typeface="Source Sans Pro" panose="020B0503030403020204" pitchFamily="34" charset="0"/>
              </a:rPr>
              <a:t>in Reinforce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</a:rPr>
              <a:t>The solution is to mitigate the variance by </a:t>
            </a:r>
            <a:r>
              <a:rPr lang="en-US" sz="2400" b="1" dirty="0">
                <a:latin typeface="Source Sans Pro" panose="020B0503030403020204" pitchFamily="34" charset="0"/>
              </a:rPr>
              <a:t>using a large number of trajectories, hoping that the variance introduced in any one trajectory will be reduced in aggregate and provide a “true” estimation of the return.</a:t>
            </a:r>
          </a:p>
          <a:p>
            <a:endParaRPr lang="en-US" sz="2400" dirty="0">
              <a:latin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</a:rPr>
              <a:t>However, increasing the batch size significantly </a:t>
            </a:r>
            <a:r>
              <a:rPr lang="en-US" sz="2400" b="1" dirty="0">
                <a:latin typeface="Source Sans Pro" panose="020B0503030403020204" pitchFamily="34" charset="0"/>
              </a:rPr>
              <a:t>reduces sample efficiency</a:t>
            </a:r>
            <a:r>
              <a:rPr lang="en-US" sz="2400" dirty="0">
                <a:latin typeface="Source Sans Pro" panose="020B0503030403020204" pitchFamily="34" charset="0"/>
              </a:rPr>
              <a:t>. So we need to find additional mechanisms to reduce the variance</a:t>
            </a:r>
          </a:p>
          <a:p>
            <a:endParaRPr lang="en-US" sz="24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94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96" y="188640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Actor-Critic (A2C)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7" y="1124744"/>
            <a:ext cx="9144000" cy="55446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</a:rPr>
              <a:t>The solution to reducing the </a:t>
            </a:r>
            <a:r>
              <a:rPr lang="en-US" sz="2400" b="1" dirty="0">
                <a:latin typeface="Source Sans Pro" panose="020B0503030403020204" pitchFamily="34" charset="0"/>
              </a:rPr>
              <a:t>variance</a:t>
            </a:r>
            <a:r>
              <a:rPr lang="en-US" sz="2400" dirty="0">
                <a:latin typeface="Source Sans Pro" panose="020B0503030403020204" pitchFamily="34" charset="0"/>
              </a:rPr>
              <a:t> of the Reinforce algorithm and training our agent faster and better is to use a combination of </a:t>
            </a:r>
            <a:r>
              <a:rPr lang="en-US" sz="2400" b="1" i="1" dirty="0">
                <a:latin typeface="Source Sans Pro" panose="020B0503030403020204" pitchFamily="34" charset="0"/>
              </a:rPr>
              <a:t>Policy-Based</a:t>
            </a:r>
            <a:r>
              <a:rPr lang="en-US" sz="2400" dirty="0">
                <a:latin typeface="Source Sans Pro" panose="020B0503030403020204" pitchFamily="34" charset="0"/>
              </a:rPr>
              <a:t> and </a:t>
            </a:r>
            <a:r>
              <a:rPr lang="en-US" sz="2400" b="1" i="1" dirty="0">
                <a:latin typeface="Source Sans Pro" panose="020B0503030403020204" pitchFamily="34" charset="0"/>
              </a:rPr>
              <a:t>Value-Based</a:t>
            </a:r>
            <a:r>
              <a:rPr lang="en-US" sz="2400" dirty="0">
                <a:latin typeface="Source Sans Pro" panose="020B0503030403020204" pitchFamily="34" charset="0"/>
              </a:rPr>
              <a:t> methods: </a:t>
            </a:r>
          </a:p>
          <a:p>
            <a:pPr algn="ctr"/>
            <a:r>
              <a:rPr lang="en-US" sz="2800" b="1" i="1" dirty="0">
                <a:latin typeface="Source Sans Pro" panose="020B0503030403020204" pitchFamily="34" charset="0"/>
              </a:rPr>
              <a:t>Actor-Critic method</a:t>
            </a:r>
            <a:r>
              <a:rPr lang="en-US" sz="2800" b="1" dirty="0">
                <a:latin typeface="Source Sans Pro" panose="020B0503030403020204" pitchFamily="34" charset="0"/>
              </a:rPr>
              <a:t>.</a:t>
            </a:r>
          </a:p>
          <a:p>
            <a:pPr algn="ctr"/>
            <a:endParaRPr lang="en-US" sz="2800" b="1" dirty="0">
              <a:latin typeface="Source Sans Pro" panose="020B0503030403020204" pitchFamily="34" charset="0"/>
            </a:endParaRPr>
          </a:p>
          <a:p>
            <a:r>
              <a:rPr lang="en-US" sz="2400" dirty="0">
                <a:latin typeface="Source Sans Pro" panose="020B0503030403020204" pitchFamily="34" charset="0"/>
              </a:rPr>
              <a:t>To understand the </a:t>
            </a:r>
            <a:r>
              <a:rPr lang="en-US" sz="2400" b="1" dirty="0">
                <a:latin typeface="Source Sans Pro" panose="020B0503030403020204" pitchFamily="34" charset="0"/>
              </a:rPr>
              <a:t>Actor-Critic</a:t>
            </a:r>
            <a:r>
              <a:rPr lang="en-US" sz="2400" dirty="0">
                <a:latin typeface="Source Sans Pro" panose="020B0503030403020204" pitchFamily="34" charset="0"/>
              </a:rPr>
              <a:t>, imagine you’re playing a video game. You can play with a friend that will provide you with some feedback. You’re the Actor and your friend is the Critic</a:t>
            </a:r>
          </a:p>
        </p:txBody>
      </p:sp>
      <p:pic>
        <p:nvPicPr>
          <p:cNvPr id="4" name="Picture 2" descr="Actor Critic">
            <a:extLst>
              <a:ext uri="{FF2B5EF4-FFF2-40B4-BE49-F238E27FC236}">
                <a16:creationId xmlns:a16="http://schemas.microsoft.com/office/drawing/2014/main" id="{36CC489E-20D1-E3A2-10D7-9A410F577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309422"/>
            <a:ext cx="5425137" cy="24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96" y="188640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Actor-Critic (A2C)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87" y="1124744"/>
                <a:ext cx="9144000" cy="554461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with 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Actor-Critic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methods, there are two function approximations (two neural networks):</a:t>
                </a:r>
              </a:p>
              <a:p>
                <a:endPara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Actor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 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policy function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parameterized by 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theta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: 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(s) </a:t>
                </a:r>
                <a:endParaRPr lang="en-US" sz="2400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sz="2400" b="1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sz="2400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Critic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 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value function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parameterized by 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: </a:t>
                </a:r>
                <a:r>
                  <a:rPr lang="en-US" sz="2400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</a:t>
                </a:r>
                <a:r>
                  <a:rPr lang="en-US" sz="2400" b="1" i="1" baseline="-25000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​(</a:t>
                </a:r>
                <a:r>
                  <a:rPr lang="en-US" sz="2400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</a:t>
                </a:r>
                <a:r>
                  <a:rPr lang="en-US" sz="2400" b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</a:t>
                </a:r>
                <a:r>
                  <a:rPr lang="en-US" sz="2400" b="1" i="1" dirty="0" err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87" y="1124744"/>
                <a:ext cx="9144000" cy="5544616"/>
              </a:xfrm>
              <a:blipFill>
                <a:blip r:embed="rId2"/>
                <a:stretch>
                  <a:fillRect l="-933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4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96" y="188640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Actor-Critic (A2C)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87" y="1124744"/>
                <a:ext cx="9144000" cy="554461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At each timestep, 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t, 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we get the current state </a:t>
                </a:r>
                <a:r>
                  <a:rPr lang="en-US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</a:t>
                </a:r>
                <a:r>
                  <a:rPr lang="en-US" sz="24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 from the environment and 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pass it as input through our Actor and Critic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.</a:t>
                </a:r>
              </a:p>
              <a:p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Our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US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(s) 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takes the state and </a:t>
                </a:r>
                <a:r>
                  <a:rPr lang="en-US" sz="2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outputs an action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 </a:t>
                </a:r>
                <a:r>
                  <a:rPr lang="en-US" sz="2400" b="1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</a:t>
                </a:r>
                <a:r>
                  <a:rPr lang="en-US" sz="2400" b="1" i="1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</a:t>
                </a:r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​.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5EC2C2A-7599-3336-CE21-18C2067EB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87" y="1124744"/>
                <a:ext cx="9144000" cy="5544616"/>
              </a:xfrm>
              <a:blipFill>
                <a:blip r:embed="rId2"/>
                <a:stretch>
                  <a:fillRect l="-933" t="-1650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Step 1 Actor Critic">
            <a:extLst>
              <a:ext uri="{FF2B5EF4-FFF2-40B4-BE49-F238E27FC236}">
                <a16:creationId xmlns:a16="http://schemas.microsoft.com/office/drawing/2014/main" id="{D4FF3B4E-516E-B43E-4F5B-69039385F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72" y="3212976"/>
            <a:ext cx="5770430" cy="324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63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96" y="188640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Actor-Critic (A2C)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7" y="1124744"/>
            <a:ext cx="9127814" cy="55446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Critic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takes that action also as input and, using  </a:t>
            </a: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</a:t>
            </a:r>
            <a:r>
              <a:rPr lang="en-US" sz="24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​ and </a:t>
            </a:r>
            <a:r>
              <a:rPr lang="en-US" sz="2400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</a:t>
            </a:r>
            <a:r>
              <a:rPr lang="en-US" sz="2400" b="1" i="1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​,  </a:t>
            </a:r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computes the value of taking that action at that state: the Q-value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pic>
        <p:nvPicPr>
          <p:cNvPr id="5" name="Picture 2" descr="Step 2 Actor Critic">
            <a:extLst>
              <a:ext uri="{FF2B5EF4-FFF2-40B4-BE49-F238E27FC236}">
                <a16:creationId xmlns:a16="http://schemas.microsoft.com/office/drawing/2014/main" id="{9C23BE22-F078-D46E-91EC-E5AB150A2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67317"/>
            <a:ext cx="7370771" cy="414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98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7F8BF-D1A4-E5FE-EBF3-F9D2921E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96" y="188640"/>
            <a:ext cx="6954004" cy="792088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Actor-Critic (A2C)</a:t>
            </a:r>
            <a:endParaRPr lang="en-US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C2C2A-7599-3336-CE21-18C2067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7" y="1124744"/>
            <a:ext cx="9127814" cy="55446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ource Sans Pro" panose="020B0503030403020204" pitchFamily="34" charset="0"/>
              </a:rPr>
              <a:t>The Actor updates its policy parameters using the Q-value.</a:t>
            </a:r>
          </a:p>
        </p:txBody>
      </p:sp>
      <p:pic>
        <p:nvPicPr>
          <p:cNvPr id="6" name="Picture 2" descr="Step 4 Actor Critic">
            <a:extLst>
              <a:ext uri="{FF2B5EF4-FFF2-40B4-BE49-F238E27FC236}">
                <a16:creationId xmlns:a16="http://schemas.microsoft.com/office/drawing/2014/main" id="{9097AEE5-A4CB-E07E-A448-E1C0EBEA6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85" y="1916832"/>
            <a:ext cx="7396029" cy="416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92216</TotalTime>
  <Words>865</Words>
  <Application>Microsoft Office PowerPoint</Application>
  <PresentationFormat>Affichage à l'écran (4:3)</PresentationFormat>
  <Paragraphs>68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KaTeX_Main</vt:lpstr>
      <vt:lpstr>KaTeX_Math</vt:lpstr>
      <vt:lpstr>Source Sans Pro</vt:lpstr>
      <vt:lpstr>Vapor Trail</vt:lpstr>
      <vt:lpstr>Lecture 5:  Actor critic</vt:lpstr>
      <vt:lpstr>The Problem of Variance  in Reinforce</vt:lpstr>
      <vt:lpstr>The Problem of Variance  in Reinforce</vt:lpstr>
      <vt:lpstr>The Problem of Variance  in Reinforce</vt:lpstr>
      <vt:lpstr>Actor-Critic (A2C)</vt:lpstr>
      <vt:lpstr>Actor-Critic (A2C)</vt:lpstr>
      <vt:lpstr>Actor-Critic (A2C)</vt:lpstr>
      <vt:lpstr>Actor-Critic (A2C)</vt:lpstr>
      <vt:lpstr>Actor-Critic (A2C)</vt:lpstr>
      <vt:lpstr>Actor-Critic (A2C)</vt:lpstr>
      <vt:lpstr>Adding Advantage  in Actor-Critic (A2C)</vt:lpstr>
      <vt:lpstr>Adding Advantage  in Actor-Critic (A2C)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Chapitre1:Introduction à la programmation orientée objet</dc:title>
  <dc:creator>malki</dc:creator>
  <cp:lastModifiedBy>malki</cp:lastModifiedBy>
  <cp:revision>731</cp:revision>
  <dcterms:created xsi:type="dcterms:W3CDTF">2015-12-14T20:47:25Z</dcterms:created>
  <dcterms:modified xsi:type="dcterms:W3CDTF">2024-11-19T20:03:57Z</dcterms:modified>
</cp:coreProperties>
</file>