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EEE8-E5C5-4DF1-9CBE-1821F6625211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F369-E917-40FC-868D-51D7FBC621B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Comparison of SQL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Chaima</a:t>
            </a:r>
            <a:r>
              <a:rPr lang="fr-FR" dirty="0" smtClean="0"/>
              <a:t> </a:t>
            </a:r>
            <a:r>
              <a:rPr lang="fr-FR" dirty="0" err="1" smtClean="0"/>
              <a:t>Zitouni</a:t>
            </a:r>
            <a:endParaRPr lang="fr-FR" dirty="0" smtClean="0"/>
          </a:p>
          <a:p>
            <a:r>
              <a:rPr lang="fr-FR" dirty="0" err="1" smtClean="0"/>
              <a:t>GoMyCode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764704"/>
            <a:ext cx="8280920" cy="554461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fr-FR" sz="3400" b="1" dirty="0" err="1" smtClean="0">
                <a:solidFill>
                  <a:schemeClr val="tx2"/>
                </a:solidFill>
              </a:rPr>
              <a:t>NoSQL</a:t>
            </a:r>
            <a:r>
              <a:rPr lang="fr-FR" sz="3400" b="1" dirty="0" smtClean="0">
                <a:solidFill>
                  <a:schemeClr val="tx2"/>
                </a:solidFill>
              </a:rPr>
              <a:t> (Not </a:t>
            </a:r>
            <a:r>
              <a:rPr lang="fr-FR" sz="3400" b="1" dirty="0" err="1" smtClean="0">
                <a:solidFill>
                  <a:schemeClr val="tx2"/>
                </a:solidFill>
              </a:rPr>
              <a:t>Only</a:t>
            </a:r>
            <a:r>
              <a:rPr lang="fr-FR" sz="3400" b="1" dirty="0" smtClean="0">
                <a:solidFill>
                  <a:schemeClr val="tx2"/>
                </a:solidFill>
              </a:rPr>
              <a:t> SQL </a:t>
            </a:r>
            <a:r>
              <a:rPr lang="fr-FR" sz="3400" b="1" dirty="0" err="1" smtClean="0">
                <a:solidFill>
                  <a:schemeClr val="tx2"/>
                </a:solidFill>
              </a:rPr>
              <a:t>database</a:t>
            </a:r>
            <a:r>
              <a:rPr lang="fr-FR" sz="3400" b="1" dirty="0" smtClean="0">
                <a:solidFill>
                  <a:schemeClr val="tx2"/>
                </a:solidFill>
              </a:rPr>
              <a:t>)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err="1" smtClean="0"/>
              <a:t>NoSQL</a:t>
            </a:r>
            <a:r>
              <a:rPr lang="fr-FR" dirty="0" smtClean="0"/>
              <a:t> est une approche de la conception de bases de données</a:t>
            </a:r>
          </a:p>
          <a:p>
            <a:pPr>
              <a:buNone/>
            </a:pPr>
            <a:r>
              <a:rPr lang="fr-FR" dirty="0" smtClean="0"/>
              <a:t>qui peut s’adapter à une grande variété de modèles de données, y</a:t>
            </a:r>
          </a:p>
          <a:p>
            <a:pPr>
              <a:buNone/>
            </a:pPr>
            <a:r>
              <a:rPr lang="fr-FR" dirty="0" smtClean="0"/>
              <a:t>compris les formats avec des clés, des documents, des colonnes</a:t>
            </a:r>
          </a:p>
          <a:p>
            <a:pPr>
              <a:buNone/>
            </a:pPr>
            <a:r>
              <a:rPr lang="fr-FR" dirty="0" smtClean="0"/>
              <a:t>et des graphiques (Graph </a:t>
            </a:r>
            <a:r>
              <a:rPr lang="fr-FR" dirty="0" err="1" smtClean="0"/>
              <a:t>Database</a:t>
            </a:r>
            <a:r>
              <a:rPr lang="fr-FR" dirty="0" smtClean="0"/>
              <a:t>). </a:t>
            </a:r>
            <a:r>
              <a:rPr lang="fr-FR" dirty="0" err="1" smtClean="0"/>
              <a:t>NoSQL</a:t>
            </a:r>
            <a:r>
              <a:rPr lang="fr-FR" dirty="0" smtClean="0"/>
              <a:t>, qui signifie « not</a:t>
            </a:r>
          </a:p>
          <a:p>
            <a:pPr>
              <a:buNone/>
            </a:pPr>
            <a:r>
              <a:rPr lang="fr-FR" dirty="0" err="1" smtClean="0"/>
              <a:t>only</a:t>
            </a:r>
            <a:r>
              <a:rPr lang="fr-FR" dirty="0" smtClean="0"/>
              <a:t> SQL », est une alternative à la base de donnée</a:t>
            </a:r>
          </a:p>
          <a:p>
            <a:pPr>
              <a:buNone/>
            </a:pPr>
            <a:r>
              <a:rPr lang="fr-FR" dirty="0" smtClean="0"/>
              <a:t>relationnelle traditionnelles dans lesquelles les données sont</a:t>
            </a:r>
          </a:p>
          <a:p>
            <a:pPr>
              <a:buNone/>
            </a:pPr>
            <a:r>
              <a:rPr lang="fr-FR" dirty="0" smtClean="0"/>
              <a:t>placées dans des tables et le schéma de données est</a:t>
            </a:r>
          </a:p>
          <a:p>
            <a:pPr>
              <a:buNone/>
            </a:pPr>
            <a:r>
              <a:rPr lang="fr-FR" dirty="0" smtClean="0"/>
              <a:t>soigneusement conçu avant la construction de la base de</a:t>
            </a:r>
          </a:p>
          <a:p>
            <a:pPr>
              <a:buNone/>
            </a:pPr>
            <a:r>
              <a:rPr lang="fr-FR" dirty="0" smtClean="0"/>
              <a:t>données. Les bases de données </a:t>
            </a:r>
            <a:r>
              <a:rPr lang="fr-FR" dirty="0" err="1" smtClean="0"/>
              <a:t>NoSQL</a:t>
            </a:r>
            <a:r>
              <a:rPr lang="fr-FR" dirty="0" smtClean="0"/>
              <a:t> sont particulièrement</a:t>
            </a:r>
          </a:p>
          <a:p>
            <a:pPr>
              <a:buNone/>
            </a:pPr>
            <a:r>
              <a:rPr lang="fr-FR" dirty="0" smtClean="0"/>
              <a:t>utiles pour travailler avec de grands ensembles de données</a:t>
            </a:r>
          </a:p>
          <a:p>
            <a:pPr>
              <a:buNone/>
            </a:pPr>
            <a:r>
              <a:rPr lang="fr-FR" dirty="0" smtClean="0"/>
              <a:t>distribuées.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543346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sz="2800" b="1" dirty="0" smtClean="0">
                <a:solidFill>
                  <a:schemeClr val="tx2"/>
                </a:solidFill>
              </a:rPr>
              <a:t>SQL (</a:t>
            </a:r>
            <a:r>
              <a:rPr lang="fr-FR" sz="2800" b="1" dirty="0" err="1" smtClean="0">
                <a:solidFill>
                  <a:schemeClr val="tx2"/>
                </a:solidFill>
              </a:rPr>
              <a:t>Structured</a:t>
            </a:r>
            <a:r>
              <a:rPr lang="fr-FR" sz="2800" b="1" dirty="0" smtClean="0">
                <a:solidFill>
                  <a:schemeClr val="tx2"/>
                </a:solidFill>
              </a:rPr>
              <a:t> </a:t>
            </a:r>
            <a:r>
              <a:rPr lang="fr-FR" sz="2800" b="1" dirty="0" err="1" smtClean="0">
                <a:solidFill>
                  <a:schemeClr val="tx2"/>
                </a:solidFill>
              </a:rPr>
              <a:t>Query</a:t>
            </a:r>
            <a:r>
              <a:rPr lang="fr-FR" sz="2800" b="1" dirty="0" smtClean="0">
                <a:solidFill>
                  <a:schemeClr val="tx2"/>
                </a:solidFill>
              </a:rPr>
              <a:t> </a:t>
            </a:r>
            <a:r>
              <a:rPr lang="fr-FR" sz="2800" b="1" dirty="0" err="1" smtClean="0">
                <a:solidFill>
                  <a:schemeClr val="tx2"/>
                </a:solidFill>
              </a:rPr>
              <a:t>Language</a:t>
            </a:r>
            <a:r>
              <a:rPr lang="fr-FR" sz="2800" b="1" dirty="0" smtClean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fr-FR" sz="28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fr-FR" dirty="0" smtClean="0"/>
              <a:t>SQL (</a:t>
            </a:r>
            <a:r>
              <a:rPr lang="fr-FR" dirty="0" err="1" smtClean="0"/>
              <a:t>Structured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 est un langage de</a:t>
            </a:r>
          </a:p>
          <a:p>
            <a:pPr>
              <a:buNone/>
            </a:pPr>
            <a:r>
              <a:rPr lang="fr-FR" dirty="0" smtClean="0"/>
              <a:t>« programmation » standardisé qui est utilisé pour gérer</a:t>
            </a:r>
          </a:p>
          <a:p>
            <a:pPr>
              <a:buNone/>
            </a:pPr>
            <a:r>
              <a:rPr lang="fr-FR" dirty="0" smtClean="0"/>
              <a:t>des bases de données relationnelles et effectuer diverses</a:t>
            </a:r>
          </a:p>
          <a:p>
            <a:pPr>
              <a:buNone/>
            </a:pPr>
            <a:r>
              <a:rPr lang="fr-FR" dirty="0" smtClean="0"/>
              <a:t>opérations sur les données qu’elles contiennent. Créé à</a:t>
            </a:r>
          </a:p>
          <a:p>
            <a:pPr>
              <a:buNone/>
            </a:pPr>
            <a:r>
              <a:rPr lang="fr-FR" dirty="0" smtClean="0"/>
              <a:t>l’origine dans les années 1970, SQL est régulièrement</a:t>
            </a:r>
          </a:p>
          <a:p>
            <a:pPr>
              <a:buNone/>
            </a:pPr>
            <a:r>
              <a:rPr lang="fr-FR" dirty="0" smtClean="0"/>
              <a:t>utilisé non seulement par les administrateurs de bases</a:t>
            </a:r>
          </a:p>
          <a:p>
            <a:pPr>
              <a:buNone/>
            </a:pPr>
            <a:r>
              <a:rPr lang="fr-FR" dirty="0" smtClean="0"/>
              <a:t>de données, mais aussi par les développeurs qui</a:t>
            </a:r>
          </a:p>
          <a:p>
            <a:pPr>
              <a:buNone/>
            </a:pPr>
            <a:r>
              <a:rPr lang="fr-FR" dirty="0" smtClean="0"/>
              <a:t>écrivent des scripts d’intégration de données et les</a:t>
            </a:r>
          </a:p>
          <a:p>
            <a:pPr>
              <a:buNone/>
            </a:pPr>
            <a:r>
              <a:rPr lang="fr-FR" dirty="0" smtClean="0"/>
              <a:t>analystes de données qui cherchent à mettre en place et</a:t>
            </a:r>
          </a:p>
          <a:p>
            <a:pPr>
              <a:buNone/>
            </a:pPr>
            <a:r>
              <a:rPr lang="fr-FR" dirty="0" smtClean="0"/>
              <a:t>à exécuter des requêtes analytiques.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552728"/>
          </a:xfrm>
        </p:spPr>
        <p:txBody>
          <a:bodyPr>
            <a:noAutofit/>
          </a:bodyPr>
          <a:lstStyle/>
          <a:p>
            <a:pPr>
              <a:buNone/>
            </a:pPr>
            <a:endParaRPr lang="fr-FR" sz="2000" dirty="0" smtClean="0"/>
          </a:p>
          <a:p>
            <a:pPr>
              <a:buFont typeface="Wingdings" pitchFamily="2" charset="2"/>
              <a:buChar char="§"/>
            </a:pPr>
            <a:r>
              <a:rPr lang="fr-FR" sz="2400" b="1" dirty="0" smtClean="0">
                <a:solidFill>
                  <a:schemeClr val="tx2"/>
                </a:solidFill>
              </a:rPr>
              <a:t>Avantages SQL:</a:t>
            </a:r>
            <a:endParaRPr lang="fr-FR" sz="24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fr-FR" sz="2000" dirty="0" smtClean="0"/>
              <a:t>Il convient parfaitement aux bases de données relationnelles.</a:t>
            </a:r>
          </a:p>
          <a:p>
            <a:pPr>
              <a:buNone/>
            </a:pPr>
            <a:r>
              <a:rPr lang="fr-FR" sz="2000" dirty="0" smtClean="0"/>
              <a:t>Possède un schéma prédéfini qui est utile dans de nombreux cas.</a:t>
            </a:r>
          </a:p>
          <a:p>
            <a:pPr>
              <a:buNone/>
            </a:pPr>
            <a:r>
              <a:rPr lang="fr-FR" sz="2000" dirty="0" smtClean="0"/>
              <a:t>La normalisation peut être grandement utilisée ici, elle aide donc également à supprimer la redondance et à mieux organiser les données.</a:t>
            </a:r>
          </a:p>
          <a:p>
            <a:pPr>
              <a:buNone/>
            </a:pPr>
            <a:r>
              <a:rPr lang="fr-FR" sz="2000" dirty="0" smtClean="0"/>
              <a:t>Les transactions dans les bases de données SQL sont conformes à ACID, garantissant ainsi sécurité et stabilité.</a:t>
            </a:r>
          </a:p>
          <a:p>
            <a:pPr>
              <a:buNone/>
            </a:pPr>
            <a:r>
              <a:rPr lang="fr-FR" sz="2000" dirty="0" smtClean="0"/>
              <a:t>Suit des normes bien définies comme ISI et ANSI qui sont</a:t>
            </a:r>
          </a:p>
          <a:p>
            <a:pPr>
              <a:buNone/>
            </a:pPr>
            <a:r>
              <a:rPr lang="fr-FR" sz="2000" dirty="0" smtClean="0"/>
              <a:t>acceptées dans le monde entier.</a:t>
            </a:r>
          </a:p>
          <a:p>
            <a:pPr>
              <a:buNone/>
            </a:pPr>
            <a:r>
              <a:rPr lang="fr-FR" sz="2000" dirty="0" smtClean="0"/>
              <a:t>Sans code.</a:t>
            </a:r>
          </a:p>
          <a:p>
            <a:pPr>
              <a:buNone/>
            </a:pPr>
            <a:r>
              <a:rPr lang="fr-FR" sz="2000" dirty="0" smtClean="0"/>
              <a:t>Vitesse imbattable dans la récupération des enregistrements de base</a:t>
            </a:r>
          </a:p>
          <a:p>
            <a:pPr>
              <a:buNone/>
            </a:pPr>
            <a:r>
              <a:rPr lang="fr-FR" sz="2000" dirty="0" smtClean="0"/>
              <a:t>de données avec une grande facilité.</a:t>
            </a:r>
          </a:p>
          <a:p>
            <a:endParaRPr lang="fr-FR" sz="2000" dirty="0" smtClean="0"/>
          </a:p>
          <a:p>
            <a:pPr>
              <a:buNone/>
            </a:pPr>
            <a:r>
              <a:rPr lang="fr-FR" sz="2000" dirty="0" smtClean="0"/>
              <a:t>Utilise un langage standardisé unique, c'est-à-dire SQL sur différents</a:t>
            </a:r>
          </a:p>
          <a:p>
            <a:pPr>
              <a:buNone/>
            </a:pPr>
            <a:r>
              <a:rPr lang="fr-FR" sz="2000" dirty="0" smtClean="0"/>
              <a:t>SGBDR.</a:t>
            </a:r>
            <a:endParaRPr lang="fr-F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32656"/>
            <a:ext cx="8507288" cy="6264696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fr-FR" sz="9600" b="1" dirty="0" smtClean="0">
                <a:solidFill>
                  <a:schemeClr val="tx2"/>
                </a:solidFill>
              </a:rPr>
              <a:t>Inconvénients SQL:</a:t>
            </a:r>
          </a:p>
          <a:p>
            <a:endParaRPr lang="fr-FR" sz="8000" dirty="0" smtClean="0"/>
          </a:p>
          <a:p>
            <a:pPr>
              <a:buNone/>
            </a:pPr>
            <a:r>
              <a:rPr lang="fr-FR" sz="8000" dirty="0" smtClean="0"/>
              <a:t>Le processus d'interfaçage est complexe.</a:t>
            </a:r>
          </a:p>
          <a:p>
            <a:pPr>
              <a:buNone/>
            </a:pPr>
            <a:endParaRPr lang="fr-FR" sz="8000" dirty="0" smtClean="0"/>
          </a:p>
          <a:p>
            <a:pPr>
              <a:buNone/>
            </a:pPr>
            <a:r>
              <a:rPr lang="fr-FR" sz="8000" dirty="0" smtClean="0"/>
              <a:t>Comme SQL est un objet, il occupe de l'espace.</a:t>
            </a:r>
          </a:p>
          <a:p>
            <a:pPr>
              <a:buNone/>
            </a:pPr>
            <a:endParaRPr lang="fr-FR" sz="8000" dirty="0" smtClean="0"/>
          </a:p>
          <a:p>
            <a:pPr>
              <a:buNone/>
            </a:pPr>
            <a:r>
              <a:rPr lang="fr-FR" sz="8000" dirty="0" smtClean="0"/>
              <a:t>La gestion du </a:t>
            </a:r>
            <a:r>
              <a:rPr lang="fr-FR" sz="8000" dirty="0" err="1" smtClean="0"/>
              <a:t>Big</a:t>
            </a:r>
            <a:r>
              <a:rPr lang="fr-FR" sz="8000" dirty="0" smtClean="0"/>
              <a:t> Data est très coûteuse car vous devrez augmenter</a:t>
            </a:r>
          </a:p>
          <a:p>
            <a:pPr>
              <a:buNone/>
            </a:pPr>
            <a:r>
              <a:rPr lang="fr-FR" sz="8000" dirty="0" smtClean="0"/>
              <a:t>le matériel pour la mise à l'échelle.</a:t>
            </a:r>
          </a:p>
          <a:p>
            <a:pPr>
              <a:buNone/>
            </a:pPr>
            <a:endParaRPr lang="fr-FR" sz="8000" dirty="0" smtClean="0"/>
          </a:p>
          <a:p>
            <a:pPr>
              <a:buNone/>
            </a:pPr>
            <a:r>
              <a:rPr lang="fr-FR" sz="8000" dirty="0" smtClean="0"/>
              <a:t>Lorsqu'une table est supprimée, la vue devient inactive.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§"/>
            </a:pPr>
            <a:r>
              <a:rPr lang="fr-FR" sz="9600" b="1" dirty="0" smtClean="0">
                <a:solidFill>
                  <a:schemeClr val="tx2"/>
                </a:solidFill>
              </a:rPr>
              <a:t>Avantages de </a:t>
            </a:r>
            <a:r>
              <a:rPr lang="fr-FR" sz="9600" b="1" dirty="0" err="1" smtClean="0">
                <a:solidFill>
                  <a:schemeClr val="tx2"/>
                </a:solidFill>
              </a:rPr>
              <a:t>NoSQL</a:t>
            </a:r>
            <a:r>
              <a:rPr lang="fr-FR" sz="9600" b="1" dirty="0" smtClean="0">
                <a:solidFill>
                  <a:schemeClr val="tx2"/>
                </a:solidFill>
              </a:rPr>
              <a:t>:</a:t>
            </a:r>
          </a:p>
          <a:p>
            <a:endParaRPr lang="fr-FR" dirty="0" smtClean="0"/>
          </a:p>
          <a:p>
            <a:pPr>
              <a:buNone/>
            </a:pPr>
            <a:r>
              <a:rPr lang="fr-FR" sz="8000" dirty="0" smtClean="0"/>
              <a:t>Capable de gérer le </a:t>
            </a:r>
            <a:r>
              <a:rPr lang="fr-FR" sz="8000" dirty="0" err="1" smtClean="0"/>
              <a:t>Big</a:t>
            </a:r>
            <a:r>
              <a:rPr lang="fr-FR" sz="8000" dirty="0" smtClean="0"/>
              <a:t> Data.</a:t>
            </a:r>
          </a:p>
          <a:p>
            <a:endParaRPr lang="fr-FR" sz="8000" dirty="0" smtClean="0"/>
          </a:p>
          <a:p>
            <a:pPr>
              <a:buNone/>
            </a:pPr>
            <a:r>
              <a:rPr lang="fr-FR" sz="8000" dirty="0" smtClean="0"/>
              <a:t>Comme il est sans schéma et sans table, il offre un haut niveau de flexibilité avec les modèles de données.</a:t>
            </a:r>
          </a:p>
          <a:p>
            <a:endParaRPr lang="fr-FR" sz="8000" dirty="0" smtClean="0"/>
          </a:p>
          <a:p>
            <a:pPr>
              <a:buNone/>
            </a:pPr>
            <a:r>
              <a:rPr lang="fr-FR" sz="8000" dirty="0" smtClean="0"/>
              <a:t>Il s'agit d'une base de données à faible coût et les bases de données open source </a:t>
            </a:r>
            <a:r>
              <a:rPr lang="fr-FR" sz="8000" dirty="0" err="1" smtClean="0"/>
              <a:t>NoSQL</a:t>
            </a:r>
            <a:r>
              <a:rPr lang="fr-FR" sz="8000" dirty="0" smtClean="0"/>
              <a:t> fournissent des solutions très abordables aux petites entreprises.</a:t>
            </a:r>
            <a:endParaRPr lang="fr-FR" sz="8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7214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Évolutivité plus simple et économique. Vous n'avez pas besoin</a:t>
            </a:r>
          </a:p>
          <a:p>
            <a:pPr>
              <a:buNone/>
            </a:pPr>
            <a:r>
              <a:rPr lang="fr-FR" dirty="0" smtClean="0"/>
              <a:t>d'augmenter le matériel pour la mise à l'échelle. Il vous suffit</a:t>
            </a:r>
          </a:p>
          <a:p>
            <a:pPr>
              <a:buNone/>
            </a:pPr>
            <a:r>
              <a:rPr lang="fr-FR" dirty="0" smtClean="0"/>
              <a:t>d'ajouter plus de serveurs au pool car </a:t>
            </a:r>
            <a:r>
              <a:rPr lang="fr-FR" dirty="0" err="1" smtClean="0"/>
              <a:t>NoSQL</a:t>
            </a:r>
            <a:r>
              <a:rPr lang="fr-FR" dirty="0" smtClean="0"/>
              <a:t> est sans schéma et</a:t>
            </a:r>
          </a:p>
          <a:p>
            <a:pPr>
              <a:buNone/>
            </a:pPr>
            <a:r>
              <a:rPr lang="fr-FR" dirty="0" smtClean="0"/>
              <a:t>construit sur des systèmes distribués.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Une modélisation détaillée de la base de données n'est pas requise</a:t>
            </a:r>
          </a:p>
          <a:p>
            <a:pPr>
              <a:buNone/>
            </a:pPr>
            <a:r>
              <a:rPr lang="fr-FR" dirty="0" smtClean="0"/>
              <a:t>ici. Par conséquent, cela économise du temps et des efforts.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Inconvénients de </a:t>
            </a:r>
            <a:r>
              <a:rPr lang="fr-FR" dirty="0" err="1" smtClean="0"/>
              <a:t>NoSQL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Les avantages de </a:t>
            </a:r>
            <a:r>
              <a:rPr lang="fr-FR" dirty="0" err="1" smtClean="0"/>
              <a:t>NoSQL</a:t>
            </a:r>
            <a:r>
              <a:rPr lang="fr-FR" dirty="0" smtClean="0"/>
              <a:t> se font au prix de la relaxation des</a:t>
            </a:r>
          </a:p>
          <a:p>
            <a:pPr>
              <a:buNone/>
            </a:pPr>
            <a:r>
              <a:rPr lang="fr-FR" dirty="0" smtClean="0"/>
              <a:t>propriétés ACID. </a:t>
            </a:r>
            <a:r>
              <a:rPr lang="fr-FR" dirty="0" err="1" smtClean="0"/>
              <a:t>NoSQL</a:t>
            </a:r>
            <a:r>
              <a:rPr lang="fr-FR" dirty="0" smtClean="0"/>
              <a:t> n'offre qu'une cohérence éventuelle.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Relativement moins de soutien communautaire.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Manque de standardisation, contrairement à SQL, qui à son tour</a:t>
            </a:r>
          </a:p>
          <a:p>
            <a:pPr>
              <a:buNone/>
            </a:pPr>
            <a:r>
              <a:rPr lang="fr-FR" dirty="0" smtClean="0"/>
              <a:t>crée des problèmes lors de la migration.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L'interopérabilité est également un problème dans le cas des bases</a:t>
            </a:r>
          </a:p>
          <a:p>
            <a:pPr>
              <a:buNone/>
            </a:pPr>
            <a:r>
              <a:rPr lang="fr-FR" dirty="0" smtClean="0"/>
              <a:t>de données </a:t>
            </a:r>
            <a:r>
              <a:rPr lang="fr-FR" dirty="0" err="1" smtClean="0"/>
              <a:t>NoSQL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539552" y="548680"/>
          <a:ext cx="8435282" cy="616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641"/>
                <a:gridCol w="4217641"/>
              </a:tblGrid>
              <a:tr h="57636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NoSQL</a:t>
                      </a:r>
                      <a:endParaRPr lang="fr-FR" dirty="0"/>
                    </a:p>
                  </a:txBody>
                  <a:tcPr/>
                </a:tc>
              </a:tr>
              <a:tr h="123859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Les bases de données SQL sont évolutives</a:t>
                      </a:r>
                    </a:p>
                    <a:p>
                      <a:r>
                        <a:rPr lang="fr-FR" sz="1600" dirty="0" smtClean="0"/>
                        <a:t>verticalement. Ils peuvent être mis à l'échelle</a:t>
                      </a:r>
                    </a:p>
                    <a:p>
                      <a:r>
                        <a:rPr lang="fr-FR" sz="1600" dirty="0" smtClean="0"/>
                        <a:t>en augmentant la capacité matérielle (CPU,</a:t>
                      </a:r>
                    </a:p>
                    <a:p>
                      <a:r>
                        <a:rPr lang="fr-FR" sz="1600" dirty="0" smtClean="0"/>
                        <a:t>RAM, SSD, etc.) sur un seul serveur.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Les bases de données </a:t>
                      </a:r>
                      <a:r>
                        <a:rPr lang="fr-FR" sz="1600" dirty="0" err="1" smtClean="0"/>
                        <a:t>NoSQL</a:t>
                      </a:r>
                      <a:r>
                        <a:rPr lang="fr-FR" sz="1600" dirty="0" smtClean="0"/>
                        <a:t> sont</a:t>
                      </a:r>
                    </a:p>
                    <a:p>
                      <a:r>
                        <a:rPr lang="fr-FR" sz="1600" dirty="0" smtClean="0"/>
                        <a:t>évolutives horizontalement. Ils peuvent être</a:t>
                      </a:r>
                    </a:p>
                    <a:p>
                      <a:r>
                        <a:rPr lang="fr-FR" sz="1600" dirty="0" smtClean="0"/>
                        <a:t>mis à l'échelle en ajoutant plus de serveurs à</a:t>
                      </a:r>
                    </a:p>
                    <a:p>
                      <a:r>
                        <a:rPr lang="fr-FR" sz="1600" dirty="0" smtClean="0"/>
                        <a:t>l'infrastructure pour gérer une charge</a:t>
                      </a:r>
                    </a:p>
                    <a:p>
                      <a:r>
                        <a:rPr lang="fr-FR" sz="1600" dirty="0" smtClean="0"/>
                        <a:t>importante et réduire le tas.</a:t>
                      </a:r>
                      <a:endParaRPr lang="fr-FR" sz="1600" dirty="0"/>
                    </a:p>
                  </a:txBody>
                  <a:tcPr/>
                </a:tc>
              </a:tr>
              <a:tr h="1238597">
                <a:tc>
                  <a:txBody>
                    <a:bodyPr/>
                    <a:lstStyle/>
                    <a:p>
                      <a:r>
                        <a:rPr lang="fr-FR" dirty="0" smtClean="0"/>
                        <a:t>Les bases de données SQL sont</a:t>
                      </a:r>
                    </a:p>
                    <a:p>
                      <a:r>
                        <a:rPr lang="fr-FR" dirty="0" smtClean="0"/>
                        <a:t>principalement des bases de données</a:t>
                      </a:r>
                    </a:p>
                    <a:p>
                      <a:r>
                        <a:rPr lang="fr-FR" dirty="0" smtClean="0"/>
                        <a:t>relationnelles (SGBDR).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 bases de données </a:t>
                      </a:r>
                      <a:r>
                        <a:rPr lang="fr-FR" dirty="0" err="1" smtClean="0"/>
                        <a:t>NoSQL</a:t>
                      </a:r>
                      <a:r>
                        <a:rPr lang="fr-FR" dirty="0" smtClean="0"/>
                        <a:t> sont</a:t>
                      </a:r>
                    </a:p>
                    <a:p>
                      <a:r>
                        <a:rPr lang="fr-FR" dirty="0" smtClean="0"/>
                        <a:t>principalement des bases de données non</a:t>
                      </a:r>
                    </a:p>
                    <a:p>
                      <a:r>
                        <a:rPr lang="fr-FR" dirty="0" smtClean="0"/>
                        <a:t>relationnelles ou distribuées.</a:t>
                      </a:r>
                      <a:endParaRPr lang="fr-FR" dirty="0"/>
                    </a:p>
                  </a:txBody>
                  <a:tcPr/>
                </a:tc>
              </a:tr>
              <a:tr h="1238597">
                <a:tc>
                  <a:txBody>
                    <a:bodyPr/>
                    <a:lstStyle/>
                    <a:p>
                      <a:r>
                        <a:rPr lang="fr-FR" dirty="0" smtClean="0"/>
                        <a:t>Une technologie vieillie.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Technologie relativement jeune.</a:t>
                      </a:r>
                      <a:endParaRPr lang="fr-FR" dirty="0"/>
                    </a:p>
                  </a:txBody>
                  <a:tcPr/>
                </a:tc>
              </a:tr>
              <a:tr h="1238597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Les bases de données SQL sont basées sur</a:t>
                      </a:r>
                    </a:p>
                    <a:p>
                      <a:r>
                        <a:rPr lang="fr-FR" sz="1600" dirty="0" smtClean="0"/>
                        <a:t>des tables sous la forme de lignes et de</a:t>
                      </a:r>
                    </a:p>
                    <a:p>
                      <a:r>
                        <a:rPr lang="fr-FR" sz="1600" dirty="0" smtClean="0"/>
                        <a:t>colonnes et doivent respecter strictement les</a:t>
                      </a:r>
                    </a:p>
                    <a:p>
                      <a:r>
                        <a:rPr lang="fr-FR" sz="1600" dirty="0" smtClean="0"/>
                        <a:t>définitions de schéma standard.</a:t>
                      </a:r>
                    </a:p>
                    <a:p>
                      <a:r>
                        <a:rPr lang="fr-FR" sz="1600" dirty="0" smtClean="0"/>
                        <a:t>Ils constituent une meilleure option pour les</a:t>
                      </a:r>
                    </a:p>
                    <a:p>
                      <a:r>
                        <a:rPr lang="fr-FR" sz="1600" dirty="0" smtClean="0"/>
                        <a:t>applications nécessitant des transactions sur</a:t>
                      </a:r>
                    </a:p>
                    <a:p>
                      <a:r>
                        <a:rPr lang="fr-FR" sz="1600" dirty="0" smtClean="0"/>
                        <a:t>plusieurs lignes.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Les bases de données </a:t>
                      </a:r>
                      <a:r>
                        <a:rPr lang="fr-FR" dirty="0" err="1" smtClean="0"/>
                        <a:t>NoSQL</a:t>
                      </a:r>
                      <a:r>
                        <a:rPr lang="fr-FR" dirty="0" smtClean="0"/>
                        <a:t> peuvent être</a:t>
                      </a:r>
                    </a:p>
                    <a:p>
                      <a:r>
                        <a:rPr lang="fr-FR" dirty="0" smtClean="0"/>
                        <a:t>basées sur des documents, des paires</a:t>
                      </a:r>
                    </a:p>
                    <a:p>
                      <a:r>
                        <a:rPr lang="fr-FR" dirty="0" smtClean="0"/>
                        <a:t>clé-valeur, des graphiques ou des colonnes</a:t>
                      </a:r>
                    </a:p>
                    <a:p>
                      <a:r>
                        <a:rPr lang="fr-FR" dirty="0" smtClean="0"/>
                        <a:t>et elles n'ont pas à s'en tenir aux définitions</a:t>
                      </a:r>
                    </a:p>
                    <a:p>
                      <a:r>
                        <a:rPr lang="fr-FR" dirty="0" smtClean="0"/>
                        <a:t>de schéma standard.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95536" y="404815"/>
          <a:ext cx="8302378" cy="504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220"/>
                <a:gridCol w="5875158"/>
              </a:tblGrid>
              <a:tr h="63005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MongoDB</a:t>
                      </a:r>
                      <a:endParaRPr lang="fr-FR" dirty="0"/>
                    </a:p>
                  </a:txBody>
                  <a:tcPr/>
                </a:tc>
              </a:tr>
              <a:tr h="63005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Database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Database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630051">
                <a:tc>
                  <a:txBody>
                    <a:bodyPr/>
                    <a:lstStyle/>
                    <a:p>
                      <a:r>
                        <a:rPr lang="fr-FR" dirty="0" smtClean="0"/>
                        <a:t>Table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Collection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630051">
                <a:tc>
                  <a:txBody>
                    <a:bodyPr/>
                    <a:lstStyle/>
                    <a:p>
                      <a:r>
                        <a:rPr lang="fr-FR" dirty="0" smtClean="0"/>
                        <a:t>Enregistrement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 </a:t>
                      </a:r>
                      <a:endParaRPr lang="fr-FR" dirty="0"/>
                    </a:p>
                  </a:txBody>
                  <a:tcPr/>
                </a:tc>
              </a:tr>
              <a:tr h="630051">
                <a:tc>
                  <a:txBody>
                    <a:bodyPr/>
                    <a:lstStyle/>
                    <a:p>
                      <a:r>
                        <a:rPr lang="fr-FR" dirty="0" smtClean="0"/>
                        <a:t>Colonne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Champ </a:t>
                      </a:r>
                      <a:endParaRPr lang="fr-FR" dirty="0"/>
                    </a:p>
                  </a:txBody>
                  <a:tcPr/>
                </a:tc>
              </a:tr>
              <a:tr h="630051">
                <a:tc>
                  <a:txBody>
                    <a:bodyPr/>
                    <a:lstStyle/>
                    <a:p>
                      <a:r>
                        <a:rPr lang="fr-FR" dirty="0" smtClean="0"/>
                        <a:t>index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index</a:t>
                      </a:r>
                      <a:endParaRPr lang="fr-FR" dirty="0"/>
                    </a:p>
                  </a:txBody>
                  <a:tcPr/>
                </a:tc>
              </a:tr>
              <a:tr h="630051">
                <a:tc>
                  <a:txBody>
                    <a:bodyPr/>
                    <a:lstStyle/>
                    <a:p>
                      <a:r>
                        <a:rPr lang="fr-FR" dirty="0" smtClean="0"/>
                        <a:t>jointure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objet, </a:t>
                      </a:r>
                      <a:r>
                        <a:rPr lang="fr-FR" dirty="0" err="1" smtClean="0"/>
                        <a:t>dénormalisation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630051">
                <a:tc>
                  <a:txBody>
                    <a:bodyPr/>
                    <a:lstStyle/>
                    <a:p>
                      <a:r>
                        <a:rPr lang="fr-FR" dirty="0" smtClean="0"/>
                        <a:t>clef primaire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clef primaire (Dans </a:t>
                      </a:r>
                      <a:r>
                        <a:rPr lang="fr-FR" dirty="0" err="1" smtClean="0"/>
                        <a:t>MongoDB</a:t>
                      </a:r>
                      <a:r>
                        <a:rPr lang="fr-FR" dirty="0" smtClean="0"/>
                        <a:t> la clef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95536" y="5445224"/>
          <a:ext cx="8280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clef étrangère 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Référence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776</Words>
  <Application>Microsoft Office PowerPoint</Application>
  <PresentationFormat>Affichage à l'écran 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A Comparison of SQL and NoSQL Databases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SQL and NoSQL Databases</dc:title>
  <dc:creator>hppc2</dc:creator>
  <cp:lastModifiedBy>hppc2</cp:lastModifiedBy>
  <cp:revision>1</cp:revision>
  <dcterms:created xsi:type="dcterms:W3CDTF">2023-04-14T20:41:48Z</dcterms:created>
  <dcterms:modified xsi:type="dcterms:W3CDTF">2023-04-14T21:10:38Z</dcterms:modified>
</cp:coreProperties>
</file>