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6" r:id="rId4"/>
  </p:sldMasterIdLst>
  <p:notesMasterIdLst>
    <p:notesMasterId r:id="rId6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4" r:id="rId61"/>
  </p:sldIdLst>
  <p:sldSz cx="9144000" cy="6858000" type="screen4x3"/>
  <p:notesSz cx="6858000" cy="9144000"/>
  <p:embeddedFontLst>
    <p:embeddedFont>
      <p:font typeface="Open Sans" charset="0"/>
      <p:regular r:id="rId63"/>
      <p:bold r:id="rId64"/>
      <p:italic r:id="rId65"/>
      <p:boldItalic r:id="rId66"/>
    </p:embeddedFont>
    <p:embeddedFont>
      <p:font typeface="Calibri" pitchFamily="34" charset="0"/>
      <p:regular r:id="rId67"/>
      <p:bold r:id="rId68"/>
      <p:italic r:id="rId69"/>
      <p:boldItalic r:id="rId7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1586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388620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586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l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1" name="Shape 4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7" name="Shape 4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8" name="Shape 4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44" name="Shape 4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5" name="Shape 4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0" name="Shape 4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1" name="Shape 4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5" name="Shape 4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8" name="Shape 4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3" name="Shape 4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64" name="Shape 4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5" name="Shape 4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73" name="Shape 4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4" name="Shape 4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5" name="Shape 4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9" name="Shape 47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0" name="Shape 48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1" name="Shape 48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2" name="Shape 4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3" name="Shape 4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9" name="Shape 4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0" name="Shape 4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1" name="Shape 4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5" name="Shape 4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6" name="Shape 49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1" name="Shape 5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2" name="Shape 50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0" name="Shape 5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36" name="Shape 5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7" name="Shape 5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42" name="Shape 5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7" name="Shape 5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5" name="Shape 5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56" name="Shape 5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65" name="Shape 5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6" name="Shape 5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3" name="Shape 5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4" name="Shape 5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0" name="Shape 58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1" name="Shape 5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2" name="Shape 5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9" name="Shape 5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4" name="Shape 5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7" name="Shape 67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78" name="Shape 6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9" name="Shape 6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0" name="Shape 6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4" name="Shape 6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5" name="Shape 6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6" name="Shape 6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90" name="Shape 6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1" name="Shape 6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2" name="Shape 6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7" name="Shape 6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8" name="Shape 6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9" name="Shape 6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3" name="Shape 70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4" name="Shape 70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5" name="Shape 70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9" name="Shape 70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8" name="Shape 71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19" name="Shape 7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0" name="Shape 72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1" name="Shape 7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3" name="Shape 7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4" name="Shape 7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8" name="Shape 7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9" name="Shape 7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0" name="Shape 7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1" name="Shape 7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4" name="Shape 73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5" name="Shape 7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6" name="Shape 7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1" name="Shape 7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3" name="Shape 7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32" name="Shape 4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4" name="Shape 5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5" name="Shape 5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ct val="25000"/>
                <a:buFont typeface="Calibri"/>
                <a:buNone/>
              </a:pPr>
              <a:t>‹#›</a:t>
            </a:fld>
            <a:endParaRPr lang="en-US" sz="1200" b="0" i="0" u="none" strike="noStrike" cap="none" baseline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1406525" y="2420936"/>
            <a:ext cx="6478586" cy="2593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Restful services</a:t>
            </a: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386" y="5157787"/>
            <a:ext cx="2252662" cy="17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261937" y="5949950"/>
            <a:ext cx="2087562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Session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pic>
        <p:nvPicPr>
          <p:cNvPr id="87" name="Shape 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52661" y="476250"/>
            <a:ext cx="4638674" cy="15128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88"/>
          <p:cNvSpPr txBox="1"/>
          <p:nvPr/>
        </p:nvSpPr>
        <p:spPr>
          <a:xfrm>
            <a:off x="2624931" y="5937409"/>
            <a:ext cx="3894139" cy="623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Turkel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Ido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baseline="0" dirty="0" err="1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Barash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			Update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			Update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		Delete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385762" y="1773236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presentational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tate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ransfer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is an architecture style. It is an abstract idea and not a technology or protocol (SOAP is a protocol).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is not a standard.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 states a set of rules defining how we should design a web app to achieve more scalable,  more simple and interoperable app.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application is abstracted to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resources is basically every noun that is a part of the interface between the server and the client.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resource has a unique Uniform Resource Identifier (URI).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Resources has an “interface” with well-defined operations to change their state.  (HTTP methods 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protocol should be simple, client-server and cacheable (usually HTTP).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</p:txBody>
      </p:sp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resources move between server and clients with a representation state.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representation is based on a normal MIME-type such as: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JSON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  WADL 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WADL: 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eb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pplication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escription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anguage.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 services has WSDL file describing the service interface in XML.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RESTful services has WADL file, which describes all the available resources , and their parameters.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250825" y="1412875"/>
            <a:ext cx="8424862" cy="52165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REST:  WADL </a:t>
            </a: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1270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550" y="1484312"/>
            <a:ext cx="7724774" cy="50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 RS:	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PI for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Estful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JEE specification defining how to expose REstful services.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annotations, the JAX-RS provider will take an interface and will generate servlets, serializers and objects that are needed for the REST service.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is considered as one of the best specifications ever because of it’s simplicity.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6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SOAP, an interface and the implementing class represents a single service.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REST, each resource symbols a service, therefore an interface and the implementing class represents several services.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path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385762" y="1341437"/>
            <a:ext cx="8135936" cy="25193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Last session - Web services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Web-services 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JAX-B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web-services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JAX-WS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path</a:t>
            </a:r>
          </a:p>
        </p:txBody>
      </p:sp>
      <p:pic>
        <p:nvPicPr>
          <p:cNvPr id="227" name="Shape 2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385762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type defines URL prefix for all method of the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method defines URL postfix for the specific method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/>
        </p:nvSpPr>
        <p:spPr>
          <a:xfrm>
            <a:off x="250825" y="2422525"/>
            <a:ext cx="8424862" cy="14382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path	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385762" y="13430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 URL is the service identifier, the basic annotation for JAX-RS is @Path, which can be set on both types and methods.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"/getPolicy"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type defines URL prefix for all method of the interface.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@Path on the method defines URL postfix for the specific method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get policy service URL:     	</a:t>
            </a:r>
            <a:r>
              <a:rPr lang="en-US" sz="2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/policies/getPolicy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131761" y="4581525"/>
            <a:ext cx="86883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85762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path represents a resource. 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a resource might not be unique: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There can be more than one policy (for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distinctly recognize resources we use path parameters: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131761" y="4581525"/>
            <a:ext cx="8688386" cy="12239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385762" y="12700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path represents a resource.  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a resource might not be unique: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There can be more than one policy (for example)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distinctly recognize resources we use path parameters: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	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1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/policies/15		resource1 → policy 15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/policies/200		resource2 → policy 200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which has nothing to do with the resources definition declared by: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Parameters which has nothing to do with the resources definition declared by: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Query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Form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Entity parameter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385762" y="148431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parameters: 	after the URL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/policies/15?date=15/02/2015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276225" y="3502025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385762" y="1485900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parameters: 	after the URL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for example:    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/policies/15?date=15/02/2015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  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 Date date);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79386" y="2349500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88" name="Shape 2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@MatrixParam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@MatrixParam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"customer"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coustomerId);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/policies/200;	       →  both matrix parameters = null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/policies/250;customer=6       →  agentId = null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Restful services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matrix parameters are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are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part 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Request parameters can be sent too: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/policies/15;agent=1;customer=6?parameter=aa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09" name="Shape 3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Matrix parameters: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So, what's the difference between query and matrix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parameters?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matrix parameters are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part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URL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are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 part 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of the 	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 Request parameters can be sent too: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/policies/15;agent=1;customer=6?parameter=aa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Also: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encoding of “?” and  “&amp;” needed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Query parameters sometimes not cached – matrix parameters does.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Matrix parameters has good supports for list:	agentid=1,3,4;</a:t>
            </a:r>
            <a: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276225" y="2319336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17" name="Shape 3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parameters:	  part of HTML 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@FormParam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323850" y="4868862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276225" y="2319336"/>
            <a:ext cx="8688386" cy="863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26" name="Shape 3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 parameters:	  part of HTML form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@FormParam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/policies/15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But the service is activated by a HTML form:	</a:t>
            </a: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"http://appServer:8080/appName/policies/15"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"GET"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agent Id: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227812" y="2809475"/>
            <a:ext cx="86883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 parameters:	  parameter that is stored in a cookie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@CookieParam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/>
        </p:nvSpPr>
        <p:spPr>
          <a:xfrm>
            <a:off x="227812" y="2827250"/>
            <a:ext cx="8688300" cy="865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42" name="Shape 3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Cookie  parameters:	  parameter that is stored in a cookie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@CookieParam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"agent"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agentId);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is a bad practice !!!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we prefer not to be dependent on the client browsing 	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abilities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50" name="Shape 3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Shape 351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parameters:	  Part of the HTML header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@HeaderParam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“db-id"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dbId);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/>
        </p:nvSpPr>
        <p:spPr>
          <a:xfrm>
            <a:off x="276225" y="4302125"/>
            <a:ext cx="8688386" cy="193516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Shape 35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Header parameters:	  Part of the HTML header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policyNumber,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@HeaderParam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“db-id"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dbId);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Usage: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1" name="Shape 3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12" y="4541837"/>
            <a:ext cx="7029449" cy="145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Shape 36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Entity parameter:	  Part of the HTML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savePolicy(Policy policy);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276225" y="2276475"/>
            <a:ext cx="8688386" cy="8651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parameters</a:t>
            </a:r>
          </a:p>
        </p:txBody>
      </p:sp>
      <p:pic>
        <p:nvPicPr>
          <p:cNvPr id="376" name="Shape 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Shape 377"/>
          <p:cNvSpPr txBox="1"/>
          <p:nvPr/>
        </p:nvSpPr>
        <p:spPr>
          <a:xfrm>
            <a:off x="385762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Entity parameter:	  Part of the HTML body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savePolicy(Policy policy);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1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parameter sent to us a JSON, XML or text.</a:t>
            </a: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We use it only in POST and PUT methods.</a:t>
            </a:r>
          </a:p>
          <a:p>
            <a:pPr marL="1314450" marR="0" lvl="2" indent="-17145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resource can have </a:t>
            </a: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only one 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entity parameter!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85762" y="141287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SOAP-based web services are good, but the technology has some problems.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main problem with SOAP messages: there are just too many standards (WS*: WS-Security,  WS-Policy, WS-discovery, etc…)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Due to complexity, Clients uses code generators to consume WS data. This looks nice until fine-tuning is needed.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forces us to strictly stick with a schema (It can be considered as a disadvantage and an advantage),.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/>
          <p:nvPr/>
        </p:nvSpPr>
        <p:spPr>
          <a:xfrm>
            <a:off x="276225" y="3076575"/>
            <a:ext cx="8688300" cy="3167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HTTP methods</a:t>
            </a:r>
          </a:p>
        </p:txBody>
      </p:sp>
      <p:pic>
        <p:nvPicPr>
          <p:cNvPr id="384" name="Shape 3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352425" y="1647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provide us simple HTTP methods annotations to declare resource state manipulation: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@GET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 getPolicy(Integer number);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@POST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@DELETE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agent);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 	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276225" y="4281487"/>
            <a:ext cx="8688300" cy="21590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Request/Response</a:t>
            </a:r>
          </a:p>
        </p:txBody>
      </p:sp>
      <p:pic>
        <p:nvPicPr>
          <p:cNvPr id="392" name="Shape 3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Shape 393"/>
          <p:cNvSpPr txBox="1"/>
          <p:nvPr/>
        </p:nvSpPr>
        <p:spPr>
          <a:xfrm>
            <a:off x="352425" y="16478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can consume and produce request and response data as JSON, text or XML messages.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order to decide which type will be used: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@Consumes and @Produces annotations.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Font typeface="Courier New"/>
              <a:buNone/>
            </a:pPr>
            <a:endParaRPr sz="11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0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"/policies/"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APPLICATION_XML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PolicyServices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@POST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TEXT_PLAIN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createPolicy(Policy policy);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00" name="Shape 4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will cause weird behavior in some JAX-RS implementations.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179386" y="5619750"/>
            <a:ext cx="8688386" cy="720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179386" y="2565400"/>
            <a:ext cx="8688386" cy="10794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	Service Implementation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2000" b="1" i="0" u="sng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implementing class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can not have any annotations regarding the Restful service.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"/{number}"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policyId, Agent agent) {</a:t>
            </a:r>
            <a:b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will cause weird behavior in some JAX-RS implementations.</a:t>
            </a: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correct way to implement:</a:t>
            </a:r>
            <a:br>
              <a:rPr lang="en-US" sz="20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1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policyAgentChangeSwitch(Integer policyId, Agent agent) {</a:t>
            </a:r>
            <a: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4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	</a:t>
            </a:r>
          </a:p>
        </p:txBody>
      </p:sp>
      <p:pic>
        <p:nvPicPr>
          <p:cNvPr id="424" name="Shape 4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Shape 425"/>
          <p:cNvSpPr txBox="1"/>
          <p:nvPr/>
        </p:nvSpPr>
        <p:spPr>
          <a:xfrm>
            <a:off x="352425" y="1630362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 is just a specification. It only defines annotations we can use to create RESTful services easily.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we use a full JEE app server,  we will get the JAX-RS implementation from the app server itself.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Without an app server, we have to provide an implementation JAR on our own and configure it. This can be tricky – since each implementation requires different configuration.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 implementations:	CXF, RestEasy, Jersey, etc..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0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000" b="0" i="0" u="none" strike="noStrike" cap="none" baseline="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07" name="Shape 5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Shape 5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75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Shape 509"/>
          <p:cNvCxnSpPr/>
          <p:nvPr/>
        </p:nvCxnSpPr>
        <p:spPr>
          <a:xfrm>
            <a:off x="179386" y="4437062"/>
            <a:ext cx="8569325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/>
          <p:nvPr/>
        </p:nvSpPr>
        <p:spPr>
          <a:xfrm>
            <a:off x="385762" y="14065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Apache CXF implementation (application/XML type only):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Pom.xml:</a:t>
            </a: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 jackson JSON serializer  -  for JSON request and response</a:t>
            </a:r>
            <a: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600" b="0" i="0" u="sng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sng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jackson-xc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jackson-core-asl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org.apache.cxf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cxf-rt-frontend-jaxrs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2.7.9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org.codehaus.jackson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jackson-jaxrs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1.9.13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baseline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Shape 59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Shape 60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Shape 6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Shape 609"/>
          <p:cNvSpPr txBox="1"/>
          <p:nvPr/>
        </p:nvSpPr>
        <p:spPr>
          <a:xfrm>
            <a:off x="3040061" y="5589587"/>
            <a:ext cx="5495924" cy="368299"/>
          </a:xfrm>
          <a:prstGeom prst="rect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REST service must be listed under “service-beans”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203575" y="4941887"/>
            <a:ext cx="2422525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Shape 611"/>
          <p:cNvCxnSpPr/>
          <p:nvPr/>
        </p:nvCxnSpPr>
        <p:spPr>
          <a:xfrm rot="10800000">
            <a:off x="5324474" y="5157787"/>
            <a:ext cx="463550" cy="431799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Actually, There is already a ‘way’ which is quite interoperable and exists for years.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browsers and clients are familiar with this ‘way’ with no any extra languages and implementations.</a:t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18" name="Shape 6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197849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3203575" y="4941887"/>
            <a:ext cx="2422525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Shape 621"/>
          <p:cNvCxnSpPr/>
          <p:nvPr/>
        </p:nvCxnSpPr>
        <p:spPr>
          <a:xfrm rot="10800000" flipH="1">
            <a:off x="3059111" y="5157786"/>
            <a:ext cx="1584325" cy="935037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stealth" w="lg" len="lg"/>
          </a:ln>
        </p:spPr>
      </p:cxnSp>
      <p:pic>
        <p:nvPicPr>
          <p:cNvPr id="622" name="Shape 6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87450" y="6092825"/>
            <a:ext cx="5761036" cy="4651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Shape 62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29" name="Shape 6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Shape 6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350250" cy="521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/>
        </p:nvSpPr>
        <p:spPr>
          <a:xfrm>
            <a:off x="179386" y="1916111"/>
            <a:ext cx="8569325" cy="47529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Configuration</a:t>
            </a:r>
          </a:p>
        </p:txBody>
      </p:sp>
      <p:pic>
        <p:nvPicPr>
          <p:cNvPr id="637" name="Shape 6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Shape 6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850" y="1390650"/>
            <a:ext cx="8350250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Shape 639"/>
          <p:cNvSpPr txBox="1"/>
          <p:nvPr/>
        </p:nvSpPr>
        <p:spPr>
          <a:xfrm>
            <a:off x="2268536" y="4921250"/>
            <a:ext cx="3455986" cy="647700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1331912" y="4292600"/>
            <a:ext cx="7272336" cy="215899"/>
          </a:xfrm>
          <a:prstGeom prst="rect">
            <a:avLst/>
          </a:prstGeom>
          <a:noFill/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1" name="Shape 641"/>
          <p:cNvCxnSpPr/>
          <p:nvPr/>
        </p:nvCxnSpPr>
        <p:spPr>
          <a:xfrm rot="10800000">
            <a:off x="5580062" y="4508500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stealth" w="lg" len="lg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 txBox="1"/>
          <p:nvPr/>
        </p:nvSpPr>
        <p:spPr>
          <a:xfrm>
            <a:off x="385762" y="134143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Exercise:   Library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library has books (Integer id, String name)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20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Provide RESTful service with the following resources: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new book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all books.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Get a single book by id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Move book  to shelf (assume that shelves has distinctive integer id)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Delete a book by it’s id.</a:t>
            </a:r>
            <a:br>
              <a:rPr lang="en-US" sz="16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1600" b="0" i="0" u="none" strike="noStrike" cap="none" baseline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You were provided with a template project containing an interface called “BooksServices” and it’s implementation “BookServicesRestImpl”.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Your task is to make the service RESTful using JAX-RS.</a:t>
            </a:r>
            <a:b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/>
        </p:nvSpPr>
        <p:spPr>
          <a:xfrm>
            <a:off x="179386" y="1322387"/>
            <a:ext cx="8713786" cy="541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Shape 65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 - Solution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/>
          <p:nvPr/>
        </p:nvSpPr>
        <p:spPr>
          <a:xfrm>
            <a:off x="385762" y="1322387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"/books"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@Produces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@Consumes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(MediaType.</a:t>
            </a:r>
            <a:r>
              <a:rPr lang="en-US" sz="1100" b="0" i="1" u="none" strike="noStrike" cap="none" baseline="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APPLICATION_JSON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BooksServices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@GET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getAll();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@PUT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addBook(Book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book)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@POST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"/{id}/move"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moveToShelf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bookId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"from"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fromShelf,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		@QueryParam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"to"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Integer toShelf);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@DELETE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	@Path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"/{id}"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	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 deleteBook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PathParam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1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Integer book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/>
        </p:nvSpPr>
        <p:spPr>
          <a:xfrm>
            <a:off x="179386" y="1322387"/>
            <a:ext cx="8713786" cy="541972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Shape 662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JAX-RS: 	Exercise - Solution</a:t>
            </a: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 txBox="1"/>
          <p:nvPr/>
        </p:nvSpPr>
        <p:spPr>
          <a:xfrm>
            <a:off x="385762" y="1341437"/>
            <a:ext cx="8289924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6464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@Service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100" b="0" i="0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"booksServices"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55"/>
              </a:buClr>
              <a:buSzPct val="25000"/>
              <a:buFont typeface="Courier New"/>
              <a:buNone/>
            </a:pP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BookServicesRestImpl </a:t>
            </a:r>
            <a:r>
              <a:rPr lang="en-US" sz="1100" b="1" i="0" u="none" strike="noStrike" cap="none" baseline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100" b="1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BooksServices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xml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"1.0"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beans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xmlns:xsi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"http://www.w3.org/2001/XMLSchema-instance" 	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xmlns:jaxrs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"http://cxf.apache.org/jaxrs"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xmlns:context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"http://www.springframework.org/schema/context"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007F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	xsi:schemaLocation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"http://www.springframework.org/schema/beans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http://www.springframework.org/schema/beans/spring-beans.xsd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 http://cxf.apache.org/jaxrs http://cxf.apache.org/schemas/jaxrs.xsd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http://www.springframework.org/schema/context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A00FF"/>
              </a:buClr>
              <a:buSzPct val="25000"/>
              <a:buFont typeface="Courier New"/>
              <a:buNone/>
            </a:pP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		http://www.springframework.org/schema/context/spring-context.xsd"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context:component-scan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base-package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"com.training"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"jsonProvider"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"org.codehaus.jackson.jaxrs.JacksonJaxbJsonProvider"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jaxrs:server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"jaxrsServer" </a:t>
            </a:r>
            <a:r>
              <a:rPr lang="en-US" sz="1100" b="0" i="1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-US" sz="1100" b="0" i="1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jaxrs:providers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"jsonProvider"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jaxrs:providers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jaxrs:serviceBeans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	&lt;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ref </a:t>
            </a:r>
            <a:r>
              <a:rPr lang="en-US" sz="1100" b="0" i="0" u="none" strike="noStrike" cap="none" baseline="0">
                <a:solidFill>
                  <a:srgbClr val="7F007F"/>
                </a:solidFill>
                <a:latin typeface="Courier New"/>
                <a:ea typeface="Courier New"/>
                <a:cs typeface="Courier New"/>
                <a:sym typeface="Courier New"/>
              </a:rPr>
              <a:t>bean</a:t>
            </a:r>
            <a:r>
              <a:rPr lang="en-US" sz="1100" b="0" i="0" u="none" strike="noStrike" cap="none" baseline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100" b="0" i="1" u="none" strike="noStrike" cap="none" baseline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"booksServices" </a:t>
            </a:r>
            <a:r>
              <a:rPr lang="en-US" sz="1100" b="0" i="1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jaxrs:serviceBeans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	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jaxrs:server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8080"/>
              </a:buClr>
              <a:buSzPct val="25000"/>
              <a:buFont typeface="Courier New"/>
              <a:buNone/>
            </a:pP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US" sz="1100" b="0" i="0" u="none" strike="noStrike" cap="none" baseline="0">
                <a:solidFill>
                  <a:srgbClr val="3F7F7F"/>
                </a:solidFill>
                <a:latin typeface="Courier New"/>
                <a:ea typeface="Courier New"/>
                <a:cs typeface="Courier New"/>
                <a:sym typeface="Courier New"/>
              </a:rPr>
              <a:t>beans</a:t>
            </a:r>
            <a:r>
              <a:rPr lang="en-US" sz="1100" b="0" i="0" u="none" strike="noStrike" cap="none" baseline="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cxnSp>
        <p:nvCxnSpPr>
          <p:cNvPr id="665" name="Shape 665"/>
          <p:cNvCxnSpPr/>
          <p:nvPr/>
        </p:nvCxnSpPr>
        <p:spPr>
          <a:xfrm>
            <a:off x="179386" y="1916111"/>
            <a:ext cx="8713786" cy="0"/>
          </a:xfrm>
          <a:prstGeom prst="straightConnector1">
            <a:avLst/>
          </a:prstGeom>
          <a:noFill/>
          <a:ln w="9525" cap="flat" cmpd="sng">
            <a:solidFill>
              <a:srgbClr val="552438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Shape 7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228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 txBox="1"/>
          <p:nvPr/>
        </p:nvSpPr>
        <p:spPr>
          <a:xfrm>
            <a:off x="468312" y="2565400"/>
            <a:ext cx="8135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Shape 747"/>
          <p:cNvSpPr txBox="1"/>
          <p:nvPr/>
        </p:nvSpPr>
        <p:spPr>
          <a:xfrm>
            <a:off x="503237" y="2565400"/>
            <a:ext cx="8135936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Shape 748"/>
          <p:cNvSpPr txBox="1">
            <a:spLocks noGrp="1"/>
          </p:cNvSpPr>
          <p:nvPr>
            <p:ph type="ctrTitle"/>
          </p:nvPr>
        </p:nvSpPr>
        <p:spPr>
          <a:xfrm>
            <a:off x="503237" y="1341437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Overview - Restful services</a:t>
            </a:r>
          </a:p>
        </p:txBody>
      </p:sp>
      <p:sp>
        <p:nvSpPr>
          <p:cNvPr id="749" name="Shape 749"/>
          <p:cNvSpPr txBox="1"/>
          <p:nvPr/>
        </p:nvSpPr>
        <p:spPr>
          <a:xfrm>
            <a:off x="395287" y="2493961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SOAP problems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JAX-RS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Shape 4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Shape 473"/>
          <p:cNvSpPr txBox="1"/>
          <p:nvPr/>
        </p:nvSpPr>
        <p:spPr>
          <a:xfrm>
            <a:off x="685800" y="76517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55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771775" y="2924175"/>
            <a:ext cx="3529012" cy="1728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 err="1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Turkel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2000" b="0" i="0" u="none" strike="noStrike" cap="none" baseline="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chaim</a:t>
            </a:r>
            <a:r>
              <a:rPr lang="en-US" sz="2000" b="0" i="0" u="none" strike="noStrike" cap="none" baseline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@tikalk.com</a:t>
            </a:r>
            <a:endParaRPr lang="en-US" sz="2000" b="0" i="0" u="none" strike="noStrike" cap="none" baseline="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ctrTitle"/>
          </p:nvPr>
        </p:nvSpPr>
        <p:spPr>
          <a:xfrm>
            <a:off x="1547812" y="460375"/>
            <a:ext cx="8137525" cy="1150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260350"/>
            <a:ext cx="603249" cy="9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5762" y="1558925"/>
            <a:ext cx="8135936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 – well known protocol with built in CRUD (Create, Read, Update and Delete) operations as HTTP methods.</a:t>
            </a: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GET:			Read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POST:		Create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PUT: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DELETE: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552438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4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US"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1105</Words>
  <Application>Microsoft Office PowerPoint</Application>
  <PresentationFormat>On-screen Show (4:3)</PresentationFormat>
  <Paragraphs>489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Open Sans</vt:lpstr>
      <vt:lpstr>Calibri</vt:lpstr>
      <vt:lpstr>Courier New</vt:lpstr>
      <vt:lpstr>Office Theme</vt:lpstr>
      <vt:lpstr>1_Office Theme</vt:lpstr>
      <vt:lpstr>2_Office Theme</vt:lpstr>
      <vt:lpstr>4_Office Theme</vt:lpstr>
      <vt:lpstr>Restful services</vt:lpstr>
      <vt:lpstr>Last session - Web services</vt:lpstr>
      <vt:lpstr>Restful services</vt:lpstr>
      <vt:lpstr>SOAP problems</vt:lpstr>
      <vt:lpstr>SOAP problems</vt:lpstr>
      <vt:lpstr>HTTP</vt:lpstr>
      <vt:lpstr>HTTP</vt:lpstr>
      <vt:lpstr>HTTP</vt:lpstr>
      <vt:lpstr>HTTP</vt:lpstr>
      <vt:lpstr>HTTP</vt:lpstr>
      <vt:lpstr>HTTP</vt:lpstr>
      <vt:lpstr>REST</vt:lpstr>
      <vt:lpstr>REST</vt:lpstr>
      <vt:lpstr>REST</vt:lpstr>
      <vt:lpstr>REST:  WADL </vt:lpstr>
      <vt:lpstr>REST:  WADL </vt:lpstr>
      <vt:lpstr>JAX-RS</vt:lpstr>
      <vt:lpstr>JAX-RS</vt:lpstr>
      <vt:lpstr>JAX-RS: path</vt:lpstr>
      <vt:lpstr>JAX-RS: path</vt:lpstr>
      <vt:lpstr>JAX-RS:  path 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parameters</vt:lpstr>
      <vt:lpstr>JAX-RS: HTTP methods</vt:lpstr>
      <vt:lpstr>JAX-RS: Request/Response</vt:lpstr>
      <vt:lpstr>JAX-RS: Service Implementation</vt:lpstr>
      <vt:lpstr>JAX-RS: Service Implementation</vt:lpstr>
      <vt:lpstr>JAX-RS: Service Implementation</vt:lpstr>
      <vt:lpstr>JAX-RS  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Configuration</vt:lpstr>
      <vt:lpstr>JAX-RS:  Exercise</vt:lpstr>
      <vt:lpstr>JAX-RS:  Exercise - Solution</vt:lpstr>
      <vt:lpstr>JAX-RS:  Exercise - Solution</vt:lpstr>
      <vt:lpstr>Overview - Restful services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services</dc:title>
  <cp:lastModifiedBy>haim.turkel</cp:lastModifiedBy>
  <cp:revision>3</cp:revision>
  <dcterms:modified xsi:type="dcterms:W3CDTF">2015-12-20T06:18:54Z</dcterms:modified>
</cp:coreProperties>
</file>