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embeddedFontLst>
    <p:embeddedFont>
      <p:font typeface="Open Sans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6.png"/><Relationship Id="rId4" Type="http://schemas.openxmlformats.org/officeDocument/2006/relationships/hyperlink" Target="http://www.learnjavaonline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735261" y="5381625"/>
            <a:ext cx="3673475" cy="423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8"/>
          <p:cNvSpPr txBox="1"/>
          <p:nvPr/>
        </p:nvSpPr>
        <p:spPr>
          <a:xfrm>
            <a:off x="2624931" y="5948426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,JDK &amp; JRE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376237" y="27098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– Java  virtual machine.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Enough to interpret Java .class files.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JRE – Java Runtime Environment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Contains an implementation of the JVM + utilities like Math, 	Lang and runtime libraries)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JDK – Java Development Kit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Contains JRE (or JREs) and several development tools.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Javac, profiling tools, etc…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403350" y="2276475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Interperter – code is already compiled to bytecode using javac command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403350" y="2276475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Interperter – code is already compiled to bytecode using javac command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403350" y="4076700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JRE contains an implementation of a JVM + several utilites such as Math, Lang etc..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- questions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76237" y="24923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JVM a compiler or an interpreter?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 JRE and a JVM?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gives java it’s “write once and run anywhere” nature?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03350" y="2276475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Interperter – code is already compiled to bytecode using javac command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403350" y="4076700"/>
            <a:ext cx="525621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JRE contains an implementation of a JVM + several utilites such as Math, Lang etc..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476375" y="5876925"/>
            <a:ext cx="5256211" cy="923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is compiled to bytecode which is interpreted by platform specific JVMs.  Each OS or device has it’s own JVM.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373062" y="1989136"/>
            <a:ext cx="8366125" cy="4487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 Java class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Shape 241"/>
          <p:cNvGrpSpPr/>
          <p:nvPr/>
        </p:nvGrpSpPr>
        <p:grpSpPr>
          <a:xfrm>
            <a:off x="373062" y="1844674"/>
            <a:ext cx="8366125" cy="4632325"/>
            <a:chOff x="0" y="0"/>
            <a:chExt cx="2147483647" cy="2147483647"/>
          </a:xfrm>
        </p:grpSpPr>
        <p:sp>
          <p:nvSpPr>
            <p:cNvPr id="242" name="Shape 242"/>
            <p:cNvSpPr txBox="1"/>
            <p:nvPr/>
          </p:nvSpPr>
          <p:spPr>
            <a:xfrm>
              <a:off x="0" y="400753043"/>
              <a:ext cx="2088589341" cy="12017250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116483386" y="0"/>
              <a:ext cx="2014896177" cy="1712328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4" name="Shape 2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3183" y="94015095"/>
              <a:ext cx="2139530463" cy="2053468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Shape 245"/>
            <p:cNvSpPr txBox="1"/>
            <p:nvPr/>
          </p:nvSpPr>
          <p:spPr>
            <a:xfrm rot="-960000">
              <a:off x="1045801627" y="156517797"/>
              <a:ext cx="628499766" cy="17123282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Package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 rot="-1020000">
              <a:off x="1078430192" y="508001958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Members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 rot="-1020000">
              <a:off x="1078430192" y="908621476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 rot="-1020000">
              <a:off x="1124643125" y="1390632720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Getter method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>
              <a:off x="819059299" y="158228063"/>
              <a:ext cx="573749048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250" name="Shape 250"/>
            <p:cNvCxnSpPr/>
            <p:nvPr/>
          </p:nvCxnSpPr>
          <p:spPr>
            <a:xfrm rot="10800000" flipH="1">
              <a:off x="486138017" y="588019129"/>
              <a:ext cx="295839284" cy="113335378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585566037" y="934648622"/>
              <a:ext cx="825579033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578638916" y="506329149"/>
              <a:ext cx="203338407" cy="81689948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781977310" y="588019115"/>
              <a:ext cx="573749048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254" name="Shape 254"/>
            <p:cNvSpPr txBox="1"/>
            <p:nvPr/>
          </p:nvSpPr>
          <p:spPr>
            <a:xfrm rot="-1020000">
              <a:off x="1114999761" y="1776630492"/>
              <a:ext cx="628499737" cy="1712328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Setter method</a:t>
              </a:r>
            </a:p>
          </p:txBody>
        </p:sp>
        <p:cxnSp>
          <p:nvCxnSpPr>
            <p:cNvPr id="255" name="Shape 255"/>
            <p:cNvCxnSpPr/>
            <p:nvPr/>
          </p:nvCxnSpPr>
          <p:spPr>
            <a:xfrm>
              <a:off x="585566037" y="1546953518"/>
              <a:ext cx="702109234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256" name="Shape 256"/>
            <p:cNvCxnSpPr/>
            <p:nvPr/>
          </p:nvCxnSpPr>
          <p:spPr>
            <a:xfrm>
              <a:off x="603903409" y="1903150564"/>
              <a:ext cx="683771810" cy="0"/>
            </a:xfrm>
            <a:prstGeom prst="straightConnector1">
              <a:avLst/>
            </a:prstGeom>
            <a:noFill/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354012" y="5013325"/>
            <a:ext cx="8302624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73062" y="3644900"/>
            <a:ext cx="8302624" cy="57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class - Constructors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354012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Constructor – a special method which creates a new instance.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class has a constructor. If no constructor was specified, an empty constructor will be provided.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Empty constructor: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constructor (initiate fields):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constructor can be private and accessed within the class.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3716337"/>
            <a:ext cx="1600199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5084762"/>
            <a:ext cx="2333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373062" y="1444625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type safe.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Primitive data types:  int, double, short, long…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Objects and references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Wrappers (Object): Integer, Double, Short, Long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73062" y="4149725"/>
            <a:ext cx="8302624" cy="1582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4252912"/>
            <a:ext cx="4190999" cy="13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73062" y="23495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Primitive types variables can be set “straight forward”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Objects are created by the word “new”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types wrappers can be created either way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27075" y="3736975"/>
            <a:ext cx="6042024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762000" y="2276475"/>
            <a:ext cx="6042024" cy="350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75" y="3825875"/>
            <a:ext cx="380999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1375" y="2327275"/>
            <a:ext cx="3514724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684212" y="5516562"/>
            <a:ext cx="6042024" cy="674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5975" y="5842000"/>
            <a:ext cx="447674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000" y="5589587"/>
            <a:ext cx="3543300" cy="2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361950" y="26384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are Objects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can be initiated by “new” or by literal.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new() - creates the string in the heap.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Literal – Creates the String in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string-pool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(special area in the 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heap which allows strings to be reused).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Strings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769937" y="3259136"/>
            <a:ext cx="6042024" cy="674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412" y="3536950"/>
            <a:ext cx="380999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3287" y="3317875"/>
            <a:ext cx="2457449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Course introduction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1 :  Java basics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2 : Java advanced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468312" y="3789362"/>
            <a:ext cx="7704136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339725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are immutable – any change creates a new String in the heap.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objects comes with plenty of manipulation methods: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Strings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5511" y="3933825"/>
            <a:ext cx="4095749" cy="26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601662" y="4005262"/>
            <a:ext cx="6042024" cy="936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73062" y="27828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 is a data-structure which stores a fixed size collection of elements of the same type.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Arrays are objects.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Arrays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078287"/>
            <a:ext cx="3581399" cy="7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/ Heap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3" y="1695450"/>
            <a:ext cx="8486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260350" y="33575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would you use to compare two String variables 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­ the operator == or the method equals()?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creating String as new () and literal?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Questions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260350" y="33575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would you use to compare two String variables 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­ the operator == or the method equals()?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creating String as new () and literal?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Questions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684212" y="3033711"/>
            <a:ext cx="6408737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Equals() to compare values. Using the == operator will check if two references points to the same String.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260350" y="33575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would you use to compare two String variables 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­ the operator == or the method equals()?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creating String as new () and literal?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- Questions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684212" y="3033711"/>
            <a:ext cx="6408737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Equals() to compare values. Using the == operator will check if two references points to the same String.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84212" y="5229225"/>
            <a:ext cx="6408737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which was created with new() will be created in the heap like any normal Java object.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which was created using literal will be created using the string-pool.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323850" y="2492375"/>
            <a:ext cx="8302624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414337" y="3068636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– else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 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2636836"/>
            <a:ext cx="2882899" cy="243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323850" y="4292600"/>
            <a:ext cx="8302624" cy="2376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414337" y="25654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– else : terenary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 a &gt; b ) ? True : false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switch-case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 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Shape 360"/>
          <p:cNvGrpSpPr/>
          <p:nvPr/>
        </p:nvGrpSpPr>
        <p:grpSpPr>
          <a:xfrm>
            <a:off x="323849" y="2708274"/>
            <a:ext cx="8302624" cy="576261"/>
            <a:chOff x="0" y="0"/>
            <a:chExt cx="2147483647" cy="2147483647"/>
          </a:xfrm>
        </p:grpSpPr>
        <p:sp>
          <p:nvSpPr>
            <p:cNvPr id="361" name="Shape 361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524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2" name="Shape 36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423388" y="268434755"/>
              <a:ext cx="770699914" cy="16721484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3" name="Shape 3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187" y="4344987"/>
            <a:ext cx="3254374" cy="203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220662" y="1916111"/>
            <a:ext cx="3132138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414337" y="2205036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each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1989136"/>
            <a:ext cx="1971675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220662" y="3752850"/>
            <a:ext cx="8302624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220662" y="5516562"/>
            <a:ext cx="8302624" cy="936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3898900"/>
            <a:ext cx="2743199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4212" y="5589587"/>
            <a:ext cx="4514850" cy="7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68"/>
          <p:cNvSpPr txBox="1"/>
          <p:nvPr/>
        </p:nvSpPr>
        <p:spPr>
          <a:xfrm>
            <a:off x="3886200" y="1905000"/>
            <a:ext cx="2903538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1937132"/>
            <a:ext cx="2362200" cy="77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584200" y="1557337"/>
            <a:ext cx="6840537" cy="922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Modeifier   returnedValueType   methodName ( parameters )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14337" y="34290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– no returned value: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returned value and multiple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are always passes by value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468312" y="2895601"/>
            <a:ext cx="8302624" cy="838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468312" y="4351338"/>
            <a:ext cx="8302624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400" y="3043236"/>
            <a:ext cx="3305174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3612" y="4419600"/>
            <a:ext cx="2666999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1: Java basics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73062" y="32845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and basic syntax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inheritance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Collections, Generics, Reflection and annotations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414337" y="4724400"/>
            <a:ext cx="8302624" cy="11223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468312" y="2420936"/>
            <a:ext cx="8302624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Static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14337" y="1484312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Object or a Method which belong to the class itself and not to the specific instance.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instance of a cat that will be created will increase the general number of cats.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static method can only access static members.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519361"/>
            <a:ext cx="3200399" cy="10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4838700"/>
            <a:ext cx="340994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5650" y="5451475"/>
            <a:ext cx="31623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179386" y="2565400"/>
            <a:ext cx="8302624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 - simple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2275" y="2636836"/>
            <a:ext cx="22860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2275" y="5157787"/>
            <a:ext cx="3495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179386" y="1844675"/>
            <a:ext cx="8302624" cy="4608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 - Complex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1989136"/>
            <a:ext cx="5667374" cy="35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301625" y="3644900"/>
            <a:ext cx="8302624" cy="2089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 - Switch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687" y="3860800"/>
            <a:ext cx="3438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414337" y="1773236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simple way to use enumerations is to declare behavior with switch-case.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755650" y="5300662"/>
            <a:ext cx="7632699" cy="10080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4337" y="29972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offers C++ like comments: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line: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755650" y="3505200"/>
            <a:ext cx="7632699" cy="731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Comments</a:t>
            </a: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3573462"/>
            <a:ext cx="362902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5373687"/>
            <a:ext cx="4657724" cy="7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560387" y="2636836"/>
            <a:ext cx="7467600" cy="3397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414337" y="29972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Documentation generator from Java source code.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Javadocs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312" y="2708275"/>
            <a:ext cx="7189787" cy="331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560387" y="2636836"/>
            <a:ext cx="7467600" cy="3397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14337" y="2997200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http://www.learnjavaonline.org/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6012" y="2997200"/>
            <a:ext cx="4848225" cy="262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Shape 456"/>
          <p:cNvCxnSpPr/>
          <p:nvPr/>
        </p:nvCxnSpPr>
        <p:spPr>
          <a:xfrm>
            <a:off x="1331912" y="5445125"/>
            <a:ext cx="2879724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Inner classes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more…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>
            <a:spLocks noGrp="1"/>
          </p:cNvSpPr>
          <p:nvPr>
            <p:ph type="subTitle" idx="1"/>
          </p:nvPr>
        </p:nvSpPr>
        <p:spPr>
          <a:xfrm>
            <a:off x="6310312" y="5805487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2: Java advanced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73062" y="32845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JVM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simple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Javadocs &amp; Comments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programming languages opening illustr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428999"/>
            <a:ext cx="4572000" cy="3429001"/>
          </a:xfrm>
          <a:prstGeom prst="rect">
            <a:avLst/>
          </a:prstGeom>
          <a:noFill/>
        </p:spPr>
      </p:pic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introduction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73062" y="25654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a type of coffee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a High level programming language.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Released in 1995 by Sun Microsystems.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owned by the mighty Oracle.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 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Oriented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Secure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Portable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Multithreaded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introduction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73062" y="22066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the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1/2</a:t>
            </a:r>
            <a:r>
              <a:rPr lang="en-US" sz="2000" b="0" i="0" u="none" strike="noStrike" cap="none" baseline="30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popular programming language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the 1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most popular among the high level languages.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used everywhere: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97% of enterprise desktops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billion mobile phones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#1 choice for robust enterprise applications.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Google choice (android, GWT, etc..)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Large and reach community</a:t>
            </a: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5029200"/>
            <a:ext cx="6095999" cy="16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23850" y="4581525"/>
            <a:ext cx="8302624" cy="213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Virtual Machine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76237" y="22050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Masks the operating system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Interprets the bytecode to actions or operating system calls on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(jus-in-time compilation)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Handles memory allocation and deacllocation: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for method calls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HEAP for objects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Garbage collection (background thread)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23850" y="4652962"/>
            <a:ext cx="8424862" cy="203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	System.out.println("Hello world!");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getstatic #6 &lt;Field java.lang.System.out Ljava/io/PrintStream;&gt;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 ldc  #1 &lt;String "Hello world!"&gt;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 invokevirtual #7 &lt;Method java.io.PrintStream.println(Ljava/lang/String;)V&gt;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 return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Virtual Machine (JVM)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50825" y="981075"/>
            <a:ext cx="8135936" cy="2592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Platform independent -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“Write once, run anywhere”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2051049" y="2462783"/>
            <a:ext cx="4233925" cy="682750"/>
            <a:chOff x="0" y="0"/>
            <a:chExt cx="2147483647" cy="2147483647"/>
          </a:xfrm>
        </p:grpSpPr>
        <p:grpSp>
          <p:nvGrpSpPr>
            <p:cNvPr id="150" name="Shape 150"/>
            <p:cNvGrpSpPr/>
            <p:nvPr/>
          </p:nvGrpSpPr>
          <p:grpSpPr>
            <a:xfrm>
              <a:off x="156272123" y="0"/>
              <a:ext cx="1991211522" cy="2147483647"/>
              <a:chOff x="0" y="0"/>
              <a:chExt cx="2147483647" cy="2147483647"/>
            </a:xfrm>
          </p:grpSpPr>
          <p:pic>
            <p:nvPicPr>
              <p:cNvPr id="151" name="Shape 15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Shape 152"/>
              <p:cNvSpPr txBox="1"/>
              <p:nvPr/>
            </p:nvSpPr>
            <p:spPr>
              <a:xfrm>
                <a:off x="43810521" y="181554862"/>
                <a:ext cx="2056988731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0" y="418307263"/>
              <a:ext cx="1753211942" cy="11620744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source file  (.java)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1619249" y="3328414"/>
            <a:ext cx="4659629" cy="682751"/>
            <a:chOff x="0" y="0"/>
            <a:chExt cx="2147483647" cy="2147483647"/>
          </a:xfrm>
        </p:grpSpPr>
        <p:grpSp>
          <p:nvGrpSpPr>
            <p:cNvPr id="155" name="Shape 155"/>
            <p:cNvGrpSpPr/>
            <p:nvPr/>
          </p:nvGrpSpPr>
          <p:grpSpPr>
            <a:xfrm>
              <a:off x="338189082" y="0"/>
              <a:ext cx="1809294564" cy="2147483647"/>
              <a:chOff x="0" y="0"/>
              <a:chExt cx="2147483647" cy="2147483647"/>
            </a:xfrm>
          </p:grpSpPr>
          <p:pic>
            <p:nvPicPr>
              <p:cNvPr id="156" name="Shape 15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Shape 157"/>
              <p:cNvSpPr txBox="1"/>
              <p:nvPr/>
            </p:nvSpPr>
            <p:spPr>
              <a:xfrm>
                <a:off x="45257328" y="180158433"/>
                <a:ext cx="2057139651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Shape 158"/>
            <p:cNvSpPr txBox="1"/>
            <p:nvPr/>
          </p:nvSpPr>
          <p:spPr>
            <a:xfrm>
              <a:off x="0" y="416909956"/>
              <a:ext cx="1593153898" cy="11620727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Compiler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2051049" y="4187950"/>
            <a:ext cx="4233925" cy="688847"/>
            <a:chOff x="0" y="0"/>
            <a:chExt cx="2147483647" cy="2147483647"/>
          </a:xfrm>
        </p:grpSpPr>
        <p:grpSp>
          <p:nvGrpSpPr>
            <p:cNvPr id="160" name="Shape 160"/>
            <p:cNvGrpSpPr/>
            <p:nvPr/>
          </p:nvGrpSpPr>
          <p:grpSpPr>
            <a:xfrm>
              <a:off x="156272123" y="0"/>
              <a:ext cx="1991211522" cy="2147483647"/>
              <a:chOff x="0" y="0"/>
              <a:chExt cx="2147483647" cy="2147483647"/>
            </a:xfrm>
          </p:grpSpPr>
          <p:pic>
            <p:nvPicPr>
              <p:cNvPr id="161" name="Shape 16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Shape 162"/>
              <p:cNvSpPr txBox="1"/>
              <p:nvPr/>
            </p:nvSpPr>
            <p:spPr>
              <a:xfrm>
                <a:off x="43810521" y="191234416"/>
                <a:ext cx="205698873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" name="Shape 163"/>
            <p:cNvSpPr txBox="1"/>
            <p:nvPr/>
          </p:nvSpPr>
          <p:spPr>
            <a:xfrm>
              <a:off x="0" y="425891348"/>
              <a:ext cx="1753211942" cy="11517887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Bytecode  (.class)</a:t>
              </a:r>
            </a:p>
          </p:txBody>
        </p:sp>
      </p:grpSp>
      <p:cxnSp>
        <p:nvCxnSpPr>
          <p:cNvPr id="164" name="Shape 164"/>
          <p:cNvCxnSpPr/>
          <p:nvPr/>
        </p:nvCxnSpPr>
        <p:spPr>
          <a:xfrm>
            <a:off x="4316412" y="3068636"/>
            <a:ext cx="3174" cy="2873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4298950" y="3933825"/>
            <a:ext cx="3174" cy="2873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66" name="Shape 166"/>
          <p:cNvGrpSpPr/>
          <p:nvPr/>
        </p:nvGrpSpPr>
        <p:grpSpPr>
          <a:xfrm>
            <a:off x="883920" y="5760720"/>
            <a:ext cx="1798318" cy="1048512"/>
            <a:chOff x="0" y="0"/>
            <a:chExt cx="2147483647" cy="2147483646"/>
          </a:xfrm>
        </p:grpSpPr>
        <p:grpSp>
          <p:nvGrpSpPr>
            <p:cNvPr id="167" name="Shape 167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7"/>
            </a:xfrm>
          </p:grpSpPr>
          <p:pic>
            <p:nvPicPr>
              <p:cNvPr id="168" name="Shape 16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Shape 169"/>
              <p:cNvSpPr txBox="1"/>
              <p:nvPr/>
            </p:nvSpPr>
            <p:spPr>
              <a:xfrm>
                <a:off x="121514211" y="156388765"/>
                <a:ext cx="1905593183" cy="1736904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Shape 170"/>
            <p:cNvSpPr txBox="1"/>
            <p:nvPr/>
          </p:nvSpPr>
          <p:spPr>
            <a:xfrm>
              <a:off x="171700194" y="407806807"/>
              <a:ext cx="1825053863" cy="13226099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JVM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Linux</a:t>
              </a:r>
            </a:p>
          </p:txBody>
        </p:sp>
      </p:grpSp>
      <p:sp>
        <p:nvSpPr>
          <p:cNvPr id="171" name="Shape 171"/>
          <p:cNvSpPr/>
          <p:nvPr/>
        </p:nvSpPr>
        <p:spPr>
          <a:xfrm>
            <a:off x="1111250" y="5013325"/>
            <a:ext cx="6408736" cy="503236"/>
          </a:xfrm>
          <a:custGeom>
            <a:avLst/>
            <a:gdLst/>
            <a:ahLst/>
            <a:cxnLst/>
            <a:rect l="0" t="0" r="0" b="0"/>
            <a:pathLst>
              <a:path w="43733" h="44465" extrusionOk="0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rgbClr val="DCE6F2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5596127" y="5772910"/>
            <a:ext cx="1798319" cy="1054607"/>
            <a:chOff x="0" y="0"/>
            <a:chExt cx="2147483646" cy="2147483647"/>
          </a:xfrm>
        </p:grpSpPr>
        <p:grpSp>
          <p:nvGrpSpPr>
            <p:cNvPr id="173" name="Shape 173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174" name="Shape 174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Shape 175"/>
              <p:cNvSpPr txBox="1"/>
              <p:nvPr/>
            </p:nvSpPr>
            <p:spPr>
              <a:xfrm>
                <a:off x="120907615" y="159752575"/>
                <a:ext cx="1907488306" cy="1726864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111294639" y="409719053"/>
              <a:ext cx="1826770149" cy="13149660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JVM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Windows</a:t>
              </a:r>
            </a:p>
          </p:txBody>
        </p:sp>
      </p:grpSp>
      <p:cxnSp>
        <p:nvCxnSpPr>
          <p:cNvPr id="177" name="Shape 177"/>
          <p:cNvCxnSpPr/>
          <p:nvPr/>
        </p:nvCxnSpPr>
        <p:spPr>
          <a:xfrm>
            <a:off x="4324350" y="4797425"/>
            <a:ext cx="3174" cy="2873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6372225" y="5440362"/>
            <a:ext cx="3174" cy="365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9" name="Shape 179"/>
          <p:cNvCxnSpPr/>
          <p:nvPr/>
        </p:nvCxnSpPr>
        <p:spPr>
          <a:xfrm>
            <a:off x="1835150" y="5440362"/>
            <a:ext cx="3174" cy="365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80" name="Shape 180"/>
          <p:cNvGrpSpPr/>
          <p:nvPr/>
        </p:nvGrpSpPr>
        <p:grpSpPr>
          <a:xfrm>
            <a:off x="3291838" y="5772911"/>
            <a:ext cx="1798320" cy="1048510"/>
            <a:chOff x="0" y="0"/>
            <a:chExt cx="2147483647" cy="2147483647"/>
          </a:xfrm>
        </p:grpSpPr>
        <p:grpSp>
          <p:nvGrpSpPr>
            <p:cNvPr id="181" name="Shape 18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82" name="Shape 182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Shape 183"/>
              <p:cNvSpPr txBox="1"/>
              <p:nvPr/>
            </p:nvSpPr>
            <p:spPr>
              <a:xfrm>
                <a:off x="121987212" y="151086734"/>
                <a:ext cx="1905405723" cy="1739837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Shape 184"/>
            <p:cNvSpPr txBox="1"/>
            <p:nvPr/>
          </p:nvSpPr>
          <p:spPr>
            <a:xfrm>
              <a:off x="242998551" y="479375952"/>
              <a:ext cx="1825052516" cy="1324846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JVM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Web-browser</a:t>
              </a:r>
            </a:p>
          </p:txBody>
        </p:sp>
      </p:grpSp>
      <p:cxnSp>
        <p:nvCxnSpPr>
          <p:cNvPr id="185" name="Shape 185"/>
          <p:cNvCxnSpPr/>
          <p:nvPr/>
        </p:nvCxnSpPr>
        <p:spPr>
          <a:xfrm>
            <a:off x="4211637" y="5516562"/>
            <a:ext cx="3174" cy="2889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693</Words>
  <Application>Microsoft Office PowerPoint</Application>
  <PresentationFormat>On-screen Show (4:3)</PresentationFormat>
  <Paragraphs>232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Open Sans</vt:lpstr>
      <vt:lpstr>Calibri</vt:lpstr>
      <vt:lpstr>Office Theme</vt:lpstr>
      <vt:lpstr>Java basics  </vt:lpstr>
      <vt:lpstr>Course introduction</vt:lpstr>
      <vt:lpstr>Part 1: Java basics</vt:lpstr>
      <vt:lpstr>Part 2: Java advanced</vt:lpstr>
      <vt:lpstr>Java basics</vt:lpstr>
      <vt:lpstr>Java introduction</vt:lpstr>
      <vt:lpstr>Java introduction</vt:lpstr>
      <vt:lpstr>Java Virtual Machine</vt:lpstr>
      <vt:lpstr>Java Virtual Machine (JVM)</vt:lpstr>
      <vt:lpstr>JVM ,JDK &amp; JRE</vt:lpstr>
      <vt:lpstr>JVM - questions</vt:lpstr>
      <vt:lpstr>JVM - questions</vt:lpstr>
      <vt:lpstr>JVM - questions</vt:lpstr>
      <vt:lpstr>JVM - questions</vt:lpstr>
      <vt:lpstr>Simple Java class</vt:lpstr>
      <vt:lpstr>Java class - Constructors</vt:lpstr>
      <vt:lpstr>Variables</vt:lpstr>
      <vt:lpstr>Variables</vt:lpstr>
      <vt:lpstr>Variables - Strings</vt:lpstr>
      <vt:lpstr>Variables - Strings</vt:lpstr>
      <vt:lpstr>Variables - Arrays</vt:lpstr>
      <vt:lpstr>Stack / Heap</vt:lpstr>
      <vt:lpstr>Variables - Questions</vt:lpstr>
      <vt:lpstr>Variables - Questions</vt:lpstr>
      <vt:lpstr>Variables - Questions</vt:lpstr>
      <vt:lpstr>Conditions </vt:lpstr>
      <vt:lpstr>Conditions </vt:lpstr>
      <vt:lpstr>Loops</vt:lpstr>
      <vt:lpstr>Methods</vt:lpstr>
      <vt:lpstr>Static</vt:lpstr>
      <vt:lpstr>Enumeration - simple</vt:lpstr>
      <vt:lpstr>Enumeration - Complex</vt:lpstr>
      <vt:lpstr>Enumeration - Switch</vt:lpstr>
      <vt:lpstr>Comments</vt:lpstr>
      <vt:lpstr>Javadocs</vt:lpstr>
      <vt:lpstr>Exercise</vt:lpstr>
      <vt:lpstr>Next session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 </dc:title>
  <cp:lastModifiedBy>haim.turkel</cp:lastModifiedBy>
  <cp:revision>13</cp:revision>
  <dcterms:modified xsi:type="dcterms:W3CDTF">2015-11-08T14:05:58Z</dcterms:modified>
</cp:coreProperties>
</file>