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embeddedFontLst>
    <p:embeddedFont>
      <p:font typeface="Open Sans" charset="0"/>
      <p:regular r:id="rId38"/>
      <p:bold r:id="rId39"/>
      <p:italic r:id="rId40"/>
      <p:boldItalic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Session beans, entity beans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12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War can contain jar …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23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Java ee – enterprise edition, java se – standard edition, java me – mobile edition (deprecated)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Use to be j2ee up to 1.4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>
                <a:latin typeface="Arial"/>
                <a:ea typeface="Arial"/>
                <a:cs typeface="Arial"/>
                <a:sym typeface="Arial"/>
              </a:rPr>
              <a:t>Expansion for java se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5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Enterprise Edition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JCP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the JSR is ready, the JCP Executive Committee will vote on it.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committee is a small counsel which includes 16 voting seats.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EC includes members of the biggest Java vendors such as IBM, Oracle, Red-hat, HP &amp; Fujitsu.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component is a self contained functional software unit that responsible of a very specific job.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 uses other relative JEE components to perform extra functionality.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 can be used by other JEE components, which can perform it’s functionality.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Java bean is a component with private members, getters and setters – which forms “properties”.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04775" y="4437062"/>
            <a:ext cx="6624637" cy="860425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00011" y="3357562"/>
            <a:ext cx="6624637" cy="858836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07950" y="2060575"/>
            <a:ext cx="6624637" cy="10794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n-tier architecture		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19112" y="15652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practice for Enterprise applications design: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361099" y="2261691"/>
            <a:ext cx="1365538" cy="655901"/>
            <a:chOff x="0" y="0"/>
            <a:chExt cx="2147483647" cy="2147483647"/>
          </a:xfrm>
        </p:grpSpPr>
        <p:grpSp>
          <p:nvGrpSpPr>
            <p:cNvPr id="173" name="Shape 173"/>
            <p:cNvGrpSpPr/>
            <p:nvPr/>
          </p:nvGrpSpPr>
          <p:grpSpPr>
            <a:xfrm>
              <a:off x="84502755" y="0"/>
              <a:ext cx="2062980891" cy="2147483647"/>
              <a:chOff x="0" y="0"/>
              <a:chExt cx="2147483647" cy="2147483647"/>
            </a:xfrm>
          </p:grpSpPr>
          <p:pic>
            <p:nvPicPr>
              <p:cNvPr id="174" name="Shape 17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Shape 175"/>
              <p:cNvSpPr txBox="1"/>
              <p:nvPr/>
            </p:nvSpPr>
            <p:spPr>
              <a:xfrm>
                <a:off x="125233166" y="190242314"/>
                <a:ext cx="1898930740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0" y="424925237"/>
              <a:ext cx="2002229738" cy="13868253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client</a:t>
              </a:r>
            </a:p>
          </p:txBody>
        </p:sp>
      </p:grpSp>
      <p:cxnSp>
        <p:nvCxnSpPr>
          <p:cNvPr id="177" name="Shape 177"/>
          <p:cNvCxnSpPr/>
          <p:nvPr/>
        </p:nvCxnSpPr>
        <p:spPr>
          <a:xfrm flipH="1">
            <a:off x="3413125" y="3140075"/>
            <a:ext cx="6349" cy="2174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78" name="Shape 178"/>
          <p:cNvGrpSpPr/>
          <p:nvPr/>
        </p:nvGrpSpPr>
        <p:grpSpPr>
          <a:xfrm>
            <a:off x="2432302" y="2389631"/>
            <a:ext cx="1920239" cy="780605"/>
            <a:chOff x="0" y="0"/>
            <a:chExt cx="2147483647" cy="2147483647"/>
          </a:xfrm>
        </p:grpSpPr>
        <p:grpSp>
          <p:nvGrpSpPr>
            <p:cNvPr id="179" name="Shape 179"/>
            <p:cNvGrpSpPr/>
            <p:nvPr/>
          </p:nvGrpSpPr>
          <p:grpSpPr>
            <a:xfrm>
              <a:off x="0" y="0"/>
              <a:ext cx="2147483647" cy="1895054557"/>
              <a:chOff x="0" y="0"/>
              <a:chExt cx="2147483647" cy="2147483647"/>
            </a:xfrm>
          </p:grpSpPr>
          <p:pic>
            <p:nvPicPr>
              <p:cNvPr id="180" name="Shape 18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Shape 181"/>
              <p:cNvSpPr txBox="1"/>
              <p:nvPr/>
            </p:nvSpPr>
            <p:spPr>
              <a:xfrm>
                <a:off x="89745987" y="185244888"/>
                <a:ext cx="1966359368" cy="1620161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2" name="Shape 182"/>
            <p:cNvSpPr txBox="1"/>
            <p:nvPr/>
          </p:nvSpPr>
          <p:spPr>
            <a:xfrm>
              <a:off x="138761518" y="370421611"/>
              <a:ext cx="1837804805" cy="17770620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Dynamic HTML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1116042" y="3416588"/>
            <a:ext cx="3753334" cy="650097"/>
            <a:chOff x="0" y="0"/>
            <a:chExt cx="2147483646" cy="2147483647"/>
          </a:xfrm>
        </p:grpSpPr>
        <p:grpSp>
          <p:nvGrpSpPr>
            <p:cNvPr id="184" name="Shape 184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7" cy="2147483647"/>
            </a:xfrm>
          </p:grpSpPr>
          <p:pic>
            <p:nvPicPr>
              <p:cNvPr id="185" name="Shape 18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" name="Shape 186"/>
              <p:cNvSpPr txBox="1"/>
              <p:nvPr/>
            </p:nvSpPr>
            <p:spPr>
              <a:xfrm>
                <a:off x="51774842" y="178559909"/>
                <a:ext cx="2044843189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Shape 187"/>
            <p:cNvSpPr txBox="1"/>
            <p:nvPr/>
          </p:nvSpPr>
          <p:spPr>
            <a:xfrm>
              <a:off x="116730044" y="415311112"/>
              <a:ext cx="1883646859" cy="11616731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JSP / JSF / WS / Servlet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2340789" y="4501637"/>
            <a:ext cx="2001705" cy="650096"/>
            <a:chOff x="0" y="0"/>
            <a:chExt cx="2147483647" cy="2147483647"/>
          </a:xfrm>
        </p:grpSpPr>
        <p:grpSp>
          <p:nvGrpSpPr>
            <p:cNvPr id="189" name="Shape 189"/>
            <p:cNvGrpSpPr/>
            <p:nvPr/>
          </p:nvGrpSpPr>
          <p:grpSpPr>
            <a:xfrm>
              <a:off x="79485864" y="0"/>
              <a:ext cx="2067997782" cy="2147483647"/>
              <a:chOff x="0" y="0"/>
              <a:chExt cx="2147483647" cy="2147483647"/>
            </a:xfrm>
          </p:grpSpPr>
          <p:pic>
            <p:nvPicPr>
              <p:cNvPr id="190" name="Shape 190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" name="Shape 191"/>
              <p:cNvSpPr txBox="1"/>
              <p:nvPr/>
            </p:nvSpPr>
            <p:spPr>
              <a:xfrm>
                <a:off x="91874310" y="175962804"/>
                <a:ext cx="1962166719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" name="Shape 192"/>
            <p:cNvSpPr txBox="1"/>
            <p:nvPr/>
          </p:nvSpPr>
          <p:spPr>
            <a:xfrm>
              <a:off x="0" y="412713269"/>
              <a:ext cx="2047053078" cy="11616747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Enterprise beans</a:t>
              </a:r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1663700" y="5772910"/>
            <a:ext cx="1305051" cy="688847"/>
            <a:chOff x="0" y="0"/>
            <a:chExt cx="2147483647" cy="2147483647"/>
          </a:xfrm>
        </p:grpSpPr>
        <p:grpSp>
          <p:nvGrpSpPr>
            <p:cNvPr id="194" name="Shape 194"/>
            <p:cNvGrpSpPr/>
            <p:nvPr/>
          </p:nvGrpSpPr>
          <p:grpSpPr>
            <a:xfrm>
              <a:off x="40960226" y="0"/>
              <a:ext cx="2106523420" cy="2147483647"/>
              <a:chOff x="0" y="0"/>
              <a:chExt cx="2147483647" cy="2147483647"/>
            </a:xfrm>
          </p:grpSpPr>
          <p:pic>
            <p:nvPicPr>
              <p:cNvPr id="195" name="Shape 195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Shape 196"/>
              <p:cNvSpPr txBox="1"/>
              <p:nvPr/>
            </p:nvSpPr>
            <p:spPr>
              <a:xfrm>
                <a:off x="144081518" y="189254926"/>
                <a:ext cx="1868119066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Shape 197"/>
            <p:cNvSpPr txBox="1"/>
            <p:nvPr/>
          </p:nvSpPr>
          <p:spPr>
            <a:xfrm>
              <a:off x="0" y="423910866"/>
              <a:ext cx="2020942863" cy="11513926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Legacy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251639" y="4501637"/>
            <a:ext cx="1999926" cy="650096"/>
            <a:chOff x="0" y="0"/>
            <a:chExt cx="2147483646" cy="2147483647"/>
          </a:xfrm>
        </p:grpSpPr>
        <p:grpSp>
          <p:nvGrpSpPr>
            <p:cNvPr id="199" name="Shape 199"/>
            <p:cNvGrpSpPr/>
            <p:nvPr/>
          </p:nvGrpSpPr>
          <p:grpSpPr>
            <a:xfrm>
              <a:off x="77646118" y="0"/>
              <a:ext cx="2069837528" cy="2147483647"/>
              <a:chOff x="0" y="0"/>
              <a:chExt cx="2147483647" cy="2147483647"/>
            </a:xfrm>
          </p:grpSpPr>
          <p:pic>
            <p:nvPicPr>
              <p:cNvPr id="200" name="Shape 200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" name="Shape 201"/>
              <p:cNvSpPr txBox="1"/>
              <p:nvPr/>
            </p:nvSpPr>
            <p:spPr>
              <a:xfrm>
                <a:off x="93856306" y="175962804"/>
                <a:ext cx="1962166719" cy="163557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Shape 202"/>
            <p:cNvSpPr txBox="1"/>
            <p:nvPr/>
          </p:nvSpPr>
          <p:spPr>
            <a:xfrm>
              <a:off x="0" y="412713269"/>
              <a:ext cx="2048874190" cy="11616747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Enterprise beans</a:t>
              </a:r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5203825" y="2425700"/>
            <a:ext cx="1408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tier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321300" y="3540125"/>
            <a:ext cx="1266825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tier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7950" y="5522912"/>
            <a:ext cx="6624637" cy="10794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4849812" y="4637087"/>
            <a:ext cx="1762124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tier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649912" y="5794375"/>
            <a:ext cx="1055686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EIS tier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948486" y="2205036"/>
            <a:ext cx="1273174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019925" y="3668712"/>
            <a:ext cx="1597024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JEE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019925" y="5667375"/>
            <a:ext cx="1103312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</a:t>
            </a:r>
          </a:p>
        </p:txBody>
      </p:sp>
      <p:sp>
        <p:nvSpPr>
          <p:cNvPr id="211" name="Shape 211"/>
          <p:cNvSpPr/>
          <p:nvPr/>
        </p:nvSpPr>
        <p:spPr>
          <a:xfrm>
            <a:off x="6740525" y="3357562"/>
            <a:ext cx="169861" cy="1949450"/>
          </a:xfrm>
          <a:prstGeom prst="rightBrace">
            <a:avLst>
              <a:gd name="adj1" fmla="val 157"/>
              <a:gd name="adj2" fmla="val 50000"/>
            </a:avLst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732586" y="5516562"/>
            <a:ext cx="201611" cy="1085850"/>
          </a:xfrm>
          <a:prstGeom prst="rightBrace">
            <a:avLst>
              <a:gd name="adj1" fmla="val 334"/>
              <a:gd name="adj2" fmla="val 50000"/>
            </a:avLst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732586" y="2063750"/>
            <a:ext cx="190500" cy="1081086"/>
          </a:xfrm>
          <a:prstGeom prst="rightBrace">
            <a:avLst>
              <a:gd name="adj1" fmla="val 317"/>
              <a:gd name="adj2" fmla="val 50000"/>
            </a:avLst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Shape 214"/>
          <p:cNvCxnSpPr/>
          <p:nvPr/>
        </p:nvCxnSpPr>
        <p:spPr>
          <a:xfrm flipH="1">
            <a:off x="3368675" y="4219575"/>
            <a:ext cx="7937" cy="2174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flipH="1">
            <a:off x="3362325" y="5307012"/>
            <a:ext cx="6349" cy="2158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6" name="Shape 216"/>
          <p:cNvCxnSpPr/>
          <p:nvPr/>
        </p:nvCxnSpPr>
        <p:spPr>
          <a:xfrm rot="10800000" flipH="1">
            <a:off x="2195511" y="4867275"/>
            <a:ext cx="2889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7" name="Shape 217"/>
          <p:cNvCxnSpPr/>
          <p:nvPr/>
        </p:nvCxnSpPr>
        <p:spPr>
          <a:xfrm flipH="1">
            <a:off x="2157412" y="4867275"/>
            <a:ext cx="315912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218" name="Shape 218"/>
          <p:cNvGrpSpPr/>
          <p:nvPr/>
        </p:nvGrpSpPr>
        <p:grpSpPr>
          <a:xfrm>
            <a:off x="2987674" y="5772910"/>
            <a:ext cx="1310004" cy="688847"/>
            <a:chOff x="0" y="0"/>
            <a:chExt cx="2147483647" cy="2147483647"/>
          </a:xfrm>
        </p:grpSpPr>
        <p:grpSp>
          <p:nvGrpSpPr>
            <p:cNvPr id="219" name="Shape 219"/>
            <p:cNvGrpSpPr/>
            <p:nvPr/>
          </p:nvGrpSpPr>
          <p:grpSpPr>
            <a:xfrm>
              <a:off x="48924771" y="0"/>
              <a:ext cx="2098558875" cy="2147483647"/>
              <a:chOff x="0" y="0"/>
              <a:chExt cx="2147483647" cy="2147483647"/>
            </a:xfrm>
          </p:grpSpPr>
          <p:pic>
            <p:nvPicPr>
              <p:cNvPr id="220" name="Shape 220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" name="Shape 221"/>
              <p:cNvSpPr txBox="1"/>
              <p:nvPr/>
            </p:nvSpPr>
            <p:spPr>
              <a:xfrm>
                <a:off x="135772894" y="189254926"/>
                <a:ext cx="1868119066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Shape 222"/>
            <p:cNvSpPr txBox="1"/>
            <p:nvPr/>
          </p:nvSpPr>
          <p:spPr>
            <a:xfrm>
              <a:off x="0" y="423914009"/>
              <a:ext cx="2013301889" cy="11513926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LDAP</a:t>
              </a:r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323850" y="5772910"/>
            <a:ext cx="1303782" cy="688847"/>
            <a:chOff x="0" y="0"/>
            <a:chExt cx="2147483647" cy="2147483647"/>
          </a:xfrm>
        </p:grpSpPr>
        <p:grpSp>
          <p:nvGrpSpPr>
            <p:cNvPr id="224" name="Shape 224"/>
            <p:cNvGrpSpPr/>
            <p:nvPr/>
          </p:nvGrpSpPr>
          <p:grpSpPr>
            <a:xfrm>
              <a:off x="48949245" y="0"/>
              <a:ext cx="2098534401" cy="2147483647"/>
              <a:chOff x="0" y="0"/>
              <a:chExt cx="2147483646" cy="2147483647"/>
            </a:xfrm>
          </p:grpSpPr>
          <p:pic>
            <p:nvPicPr>
              <p:cNvPr id="225" name="Shape 225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" name="Shape 226"/>
              <p:cNvSpPr txBox="1"/>
              <p:nvPr/>
            </p:nvSpPr>
            <p:spPr>
              <a:xfrm>
                <a:off x="136459480" y="189254926"/>
                <a:ext cx="1874557945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" name="Shape 227"/>
            <p:cNvSpPr txBox="1"/>
            <p:nvPr/>
          </p:nvSpPr>
          <p:spPr>
            <a:xfrm>
              <a:off x="0" y="423910866"/>
              <a:ext cx="2020346611" cy="11513926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Databases</a:t>
              </a:r>
            </a:p>
          </p:txBody>
        </p:sp>
      </p:grpSp>
      <p:cxnSp>
        <p:nvCxnSpPr>
          <p:cNvPr id="228" name="Shape 228"/>
          <p:cNvCxnSpPr/>
          <p:nvPr/>
        </p:nvCxnSpPr>
        <p:spPr>
          <a:xfrm>
            <a:off x="690562" y="3144836"/>
            <a:ext cx="0" cy="12922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Client components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Web-client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such as: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Dynamic web pages generated by the web components of 	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the WEB tier.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applets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- HTML thin clients.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client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Java app that runs on the client machine,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probably has GUI written in Swing or JSF.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client may also include java beans to connect directly with the business tier.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Components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Servlets: 	A Java classes that dynamically process requests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and construct responses.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JSP files:		Java server pages are HTML files with java code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that are translated servlets in runtime.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JSF files:		Java Server Faces technology which extends the JSP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abilities and provides more powerful user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Applets and HTML static pages are bundled with the web components when the app is assembled but are not considered to be web components.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Components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code the solves or meets the needs o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business domain.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Classes and services that truly represents the business of the system.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Handled by enterprise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have multiple logical layers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components can use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business components.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Components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code the solves or meets the needs od the business domain.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Classes and services that truly represents the business of the system.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Handled by enterprise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have multiple logical layers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components can use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business components.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8" name="Shape 258"/>
          <p:cNvGrpSpPr/>
          <p:nvPr/>
        </p:nvGrpSpPr>
        <p:grpSpPr>
          <a:xfrm>
            <a:off x="5105399" y="4370831"/>
            <a:ext cx="2331719" cy="688846"/>
            <a:chOff x="0" y="0"/>
            <a:chExt cx="2147483647" cy="2147483647"/>
          </a:xfrm>
        </p:grpSpPr>
        <p:grpSp>
          <p:nvGrpSpPr>
            <p:cNvPr id="259" name="Shape 259"/>
            <p:cNvGrpSpPr/>
            <p:nvPr/>
          </p:nvGrpSpPr>
          <p:grpSpPr>
            <a:xfrm>
              <a:off x="30878940" y="0"/>
              <a:ext cx="2116604706" cy="2147483647"/>
              <a:chOff x="0" y="0"/>
              <a:chExt cx="2147483647" cy="2147483647"/>
            </a:xfrm>
          </p:grpSpPr>
          <p:pic>
            <p:nvPicPr>
              <p:cNvPr id="260" name="Shape 26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1" name="Shape 261"/>
              <p:cNvSpPr txBox="1"/>
              <p:nvPr/>
            </p:nvSpPr>
            <p:spPr>
              <a:xfrm>
                <a:off x="78982442" y="190241529"/>
                <a:ext cx="1989110185" cy="162110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" name="Shape 262"/>
            <p:cNvSpPr txBox="1"/>
            <p:nvPr/>
          </p:nvSpPr>
          <p:spPr>
            <a:xfrm>
              <a:off x="0" y="424899972"/>
              <a:ext cx="1985085253" cy="11513912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services</a:t>
              </a: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105399" y="5145023"/>
            <a:ext cx="2331718" cy="781113"/>
            <a:chOff x="0" y="0"/>
            <a:chExt cx="2147483647" cy="2147483646"/>
          </a:xfrm>
        </p:grpSpPr>
        <p:grpSp>
          <p:nvGrpSpPr>
            <p:cNvPr id="264" name="Shape 264"/>
            <p:cNvGrpSpPr/>
            <p:nvPr/>
          </p:nvGrpSpPr>
          <p:grpSpPr>
            <a:xfrm>
              <a:off x="53335976" y="0"/>
              <a:ext cx="2094147670" cy="1893820804"/>
              <a:chOff x="0" y="0"/>
              <a:chExt cx="2147483647" cy="2147483647"/>
            </a:xfrm>
          </p:grpSpPr>
          <p:pic>
            <p:nvPicPr>
              <p:cNvPr id="265" name="Shape 26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" name="Shape 266"/>
              <p:cNvSpPr txBox="1"/>
              <p:nvPr/>
            </p:nvSpPr>
            <p:spPr>
              <a:xfrm>
                <a:off x="75704942" y="186829265"/>
                <a:ext cx="1991551304" cy="1620167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" name="Shape 267"/>
            <p:cNvSpPr txBox="1"/>
            <p:nvPr/>
          </p:nvSpPr>
          <p:spPr>
            <a:xfrm>
              <a:off x="0" y="371576108"/>
              <a:ext cx="1966885086" cy="17759075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DB handler</a:t>
              </a:r>
            </a:p>
          </p:txBody>
        </p:sp>
      </p:grpSp>
      <p:sp>
        <p:nvSpPr>
          <p:cNvPr id="268" name="Shape 268"/>
          <p:cNvSpPr txBox="1"/>
          <p:nvPr/>
        </p:nvSpPr>
        <p:spPr>
          <a:xfrm>
            <a:off x="4932362" y="4221162"/>
            <a:ext cx="3887786" cy="1704974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Shape 269"/>
          <p:cNvGrpSpPr/>
          <p:nvPr/>
        </p:nvGrpSpPr>
        <p:grpSpPr>
          <a:xfrm>
            <a:off x="5105399" y="6047231"/>
            <a:ext cx="2331718" cy="682751"/>
            <a:chOff x="0" y="0"/>
            <a:chExt cx="2147483647" cy="2147483647"/>
          </a:xfrm>
        </p:grpSpPr>
        <p:grpSp>
          <p:nvGrpSpPr>
            <p:cNvPr id="270" name="Shape 270"/>
            <p:cNvGrpSpPr/>
            <p:nvPr/>
          </p:nvGrpSpPr>
          <p:grpSpPr>
            <a:xfrm>
              <a:off x="53335976" y="0"/>
              <a:ext cx="2094147670" cy="2147483647"/>
              <a:chOff x="0" y="0"/>
              <a:chExt cx="2147483647" cy="2147483647"/>
            </a:xfrm>
          </p:grpSpPr>
          <p:pic>
            <p:nvPicPr>
              <p:cNvPr id="271" name="Shape 27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2" name="Shape 272"/>
              <p:cNvSpPr txBox="1"/>
              <p:nvPr/>
            </p:nvSpPr>
            <p:spPr>
              <a:xfrm>
                <a:off x="75720172" y="176962971"/>
                <a:ext cx="1991521020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" name="Shape 273"/>
            <p:cNvSpPr txBox="1"/>
            <p:nvPr/>
          </p:nvSpPr>
          <p:spPr>
            <a:xfrm>
              <a:off x="0" y="413709987"/>
              <a:ext cx="1966885086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 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5105399" y="3468623"/>
            <a:ext cx="2331719" cy="688847"/>
            <a:chOff x="0" y="0"/>
            <a:chExt cx="2147483647" cy="2147483647"/>
          </a:xfrm>
        </p:grpSpPr>
        <p:grpSp>
          <p:nvGrpSpPr>
            <p:cNvPr id="275" name="Shape 275"/>
            <p:cNvGrpSpPr/>
            <p:nvPr/>
          </p:nvGrpSpPr>
          <p:grpSpPr>
            <a:xfrm>
              <a:off x="30878940" y="0"/>
              <a:ext cx="2116604706" cy="2147483647"/>
              <a:chOff x="0" y="0"/>
              <a:chExt cx="2147483647" cy="2147483647"/>
            </a:xfrm>
          </p:grpSpPr>
          <p:pic>
            <p:nvPicPr>
              <p:cNvPr id="276" name="Shape 27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Shape 277"/>
              <p:cNvSpPr txBox="1"/>
              <p:nvPr/>
            </p:nvSpPr>
            <p:spPr>
              <a:xfrm>
                <a:off x="78982442" y="186877967"/>
                <a:ext cx="1989110185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8" name="Shape 278"/>
            <p:cNvSpPr txBox="1"/>
            <p:nvPr/>
          </p:nvSpPr>
          <p:spPr>
            <a:xfrm>
              <a:off x="0" y="421533854"/>
              <a:ext cx="1985085253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servlet</a:t>
              </a:r>
            </a:p>
          </p:txBody>
        </p:sp>
      </p:grpSp>
      <p:cxnSp>
        <p:nvCxnSpPr>
          <p:cNvPr id="279" name="Shape 279"/>
          <p:cNvCxnSpPr/>
          <p:nvPr/>
        </p:nvCxnSpPr>
        <p:spPr>
          <a:xfrm>
            <a:off x="6288087" y="4076700"/>
            <a:ext cx="0" cy="3270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0" name="Shape 280"/>
          <p:cNvCxnSpPr/>
          <p:nvPr/>
        </p:nvCxnSpPr>
        <p:spPr>
          <a:xfrm>
            <a:off x="6259512" y="5753100"/>
            <a:ext cx="0" cy="3270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1" name="Shape 281"/>
          <p:cNvCxnSpPr/>
          <p:nvPr/>
        </p:nvCxnSpPr>
        <p:spPr>
          <a:xfrm>
            <a:off x="6288087" y="4979987"/>
            <a:ext cx="9524" cy="1968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82" name="Shape 282"/>
          <p:cNvSpPr txBox="1"/>
          <p:nvPr/>
        </p:nvSpPr>
        <p:spPr>
          <a:xfrm>
            <a:off x="7732711" y="3616325"/>
            <a:ext cx="1087437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tier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667625" y="4692650"/>
            <a:ext cx="1084261" cy="708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tier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905750" y="6148387"/>
            <a:ext cx="9144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EIS tier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EIS Components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Enterprise Infrastructure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LDAP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Active Directory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Legacy systems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Containers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Writing a full multi-tiered app is complicated.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need: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transactions support, state management, resource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handling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more…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Containers are the interfaces between a JEE component and a low level resources.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Containers are “configuration based”  and they can act differently for each JEE-App.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time environment for Java application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implementations to all JEE specifications from J2EE – JEE 7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19891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9810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EE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37909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Platforms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Java EE?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Specifications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JCP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n-tier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JEE Containers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time environment for Java application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implementations to all JEE specifications from J2EE – JEE 7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6610350" y="2936875"/>
            <a:ext cx="1439999" cy="1007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3536" y="2936875"/>
            <a:ext cx="1431899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87" y="2960686"/>
            <a:ext cx="1428600" cy="9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3300" y="2936875"/>
            <a:ext cx="1360500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10350" y="3048000"/>
            <a:ext cx="1439999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time environment for Java application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implementations to all JEE specifications from J2EE – JEE 7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Web-servers – Provide implementations to the JSP and servlet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 engine specifications only.  Usage of other specs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 requires an external JAR with the implementation.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610350" y="2936875"/>
            <a:ext cx="1439999" cy="1007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3536" y="2936875"/>
            <a:ext cx="1431899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87" y="2960686"/>
            <a:ext cx="1428600" cy="9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3300" y="2936875"/>
            <a:ext cx="1360500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10350" y="3048000"/>
            <a:ext cx="1439999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3492500" y="5661025"/>
            <a:ext cx="3240087" cy="10493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time environment for Java application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implementations to all JEE specifications from J2EE – JEE 7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Web-servers – Provide implementations to the JSP and servlet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 engine specifications only.  Usage of other specs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   requires an external JAR with the implementation.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6610350" y="2936875"/>
            <a:ext cx="1439999" cy="1007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03536" y="2936875"/>
            <a:ext cx="1431899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87" y="2960686"/>
            <a:ext cx="1428600" cy="9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3300" y="2936875"/>
            <a:ext cx="1360500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10350" y="3048000"/>
            <a:ext cx="1439999" cy="8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62136" y="5737225"/>
            <a:ext cx="1219199" cy="104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92500" y="5818187"/>
            <a:ext cx="3240000" cy="9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3492500" y="5737225"/>
            <a:ext cx="3240000" cy="144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bytecode can be wrapped in 3 ways – all of them zip with a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different extension.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JAR 	 	Java Archive. Contains enterprise beans, utils, etc..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WAR  		Web Archive. Contains servlets, JSPs, web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resources (JPG, HTML) and jars. Includes a web.xml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file. WAR files are deployed to web-servers.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EAR  		Enterprise Archive – Contains all of the above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including jar and war files.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EAR files are deployed to Application servers.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 descriptor – web.xml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web applications use the deployment descriptor to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determine how URLs are mapped to servlets.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web.xml Must be under the folder: webapp/WEB-INF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Web.xml is part of the standard for web-apps.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395287" y="4724400"/>
            <a:ext cx="8280399" cy="1800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Web-app Standard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4797425"/>
            <a:ext cx="5838824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366712" y="4292600"/>
            <a:ext cx="8280399" cy="2449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Servlet:	An entry point to the app. A class that handle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requests and generate a response.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 class must extend HttpServlet and override service callback method or HTTP methods handlets.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 class must be mapped to URL in the web.xml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2.5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7262" y="4365625"/>
            <a:ext cx="6134099" cy="229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366712" y="4508500"/>
            <a:ext cx="8280399" cy="22780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366712" y="2349500"/>
            <a:ext cx="8280399" cy="20875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HttpServlet class comes with default method you can override to perform different HTTP tasks: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2.5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2406650"/>
            <a:ext cx="4648199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125" y="4568825"/>
            <a:ext cx="7629524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Connect eclipse with your local tomcat.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“Dynamic Web project”.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servlet (2.5) which on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GET:	prints “Got GET”.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POST: 	prints “Got POST”.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 it to Url:  “/hello”.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it.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2.5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366712" y="5084762"/>
            <a:ext cx="8280399" cy="1635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366712" y="1773236"/>
            <a:ext cx="8280399" cy="3311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2.5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866900"/>
            <a:ext cx="6581774" cy="312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6900" y="5129212"/>
            <a:ext cx="5686425" cy="15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409575" y="3716337"/>
            <a:ext cx="8280399" cy="3025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Faster and easier - No mapping in web.xml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Requires only a class extending HttpServlet and special annotation:	@WebServlet(“/hello”)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 of simple servlet using a parameter:		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3.0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4076700"/>
            <a:ext cx="7115175" cy="26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225" y="3789362"/>
            <a:ext cx="3409949" cy="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Platforms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technology is both programming language and a platform.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platform is an environment in which Java applications can run.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several java platforms: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Java SE	Standard Edition.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Java EE	Enterprise Edition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Java ME	Micro Edition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Java platforms contain JVM and an API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your dynamic web project from last exercise.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servlet (3.0) which on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POST and GET :	receives numbers in the query string and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calculates their average.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multi-layered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app with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different packages per layer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 singleton to calculate average.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it: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3.0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8175" y="5949950"/>
            <a:ext cx="4962525" cy="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222250" y="1700211"/>
            <a:ext cx="8280399" cy="49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3.0</a:t>
            </a: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1898650"/>
            <a:ext cx="4572000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4987" y="4868862"/>
            <a:ext cx="2314575" cy="154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Shape 429"/>
          <p:cNvCxnSpPr/>
          <p:nvPr/>
        </p:nvCxnSpPr>
        <p:spPr>
          <a:xfrm>
            <a:off x="222250" y="4797425"/>
            <a:ext cx="82803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222250" y="1700211"/>
            <a:ext cx="8280399" cy="49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 3.0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916111"/>
            <a:ext cx="7172324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Shape 4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198913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ctrTitle"/>
          </p:nvPr>
        </p:nvSpPr>
        <p:spPr>
          <a:xfrm>
            <a:off x="503237" y="9810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EE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395287" y="37909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Platforms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Java EE?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Specifications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JCP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components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n-tier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JEE Containers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servers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Servlets specification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Shape 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- Maven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395287" y="2709861"/>
            <a:ext cx="8135936" cy="29511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Dependency management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process management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Jenkins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7762" y="501332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>
            <a:spLocks noGrp="1"/>
          </p:cNvSpPr>
          <p:nvPr>
            <p:ph type="subTitle" idx="1"/>
          </p:nvPr>
        </p:nvSpPr>
        <p:spPr>
          <a:xfrm>
            <a:off x="6310312" y="5732462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Platforms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SE:		Provide the core functionality of the Java language. 				Defines everything from the basic primitive types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up to networking, security, GUI, etc..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EE:		An extension to the Java SE platform. Provide extra 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APIs to develop large-scale, multi-tiered network 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ME:		Provide thinner API for small devices and mobile 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phones. This platform is “kind of deprecated” since 				Android arrival.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Java EE?	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EE is a set of definitions and best-practices that are meant to simplify the way we develop Java enterprise systems.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Basically, these definitions provide a component based approach to design, development, assembly and deployment of Java systems.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These definition form an open standard for the industry.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These definitions are basically interfaces and best-practices and they are called: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SPECIFICATIONS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Java EE?	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mission of JEE is to provide a platform-independent, portable, multi-user and secure server side systems.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done by implementing component’s specifications.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we use Java implemented Collections and data-structures, we use JEE implemented components for every purpose.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was also called J2EE till version 4.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specifications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JAX-B: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inding.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an object is serialized to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 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implement Rest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JAX-WS: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implement web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JTA: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ransactions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work with transactions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JPA: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ersistency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work with DB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specifications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AppServer:  	Defines how to create an application server.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Servlet engine: Defines how to handle requests, and return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responses to client.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JMS: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essaging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send messages with MQ.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EJB: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ntity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JSF:	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erver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aces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Defines how to create client side views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JCP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specification is created by the JCP (Java community process)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JCP is a mechanism that allows interested parties to develop and submit new Java specifications and technology.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Anyone can become a member of the JCP (Open source).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member of the JCP can submit a JSR (Java specification request) which is a formal document specifying the specification.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a JSR was submitted, other members of the JCP return feedback.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On-screen Show (4:3)</PresentationFormat>
  <Paragraphs>293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Open Sans</vt:lpstr>
      <vt:lpstr>Calibri</vt:lpstr>
      <vt:lpstr>Office Theme</vt:lpstr>
      <vt:lpstr>Java Enterprise Edition </vt:lpstr>
      <vt:lpstr>Java EE</vt:lpstr>
      <vt:lpstr>Java Platforms</vt:lpstr>
      <vt:lpstr>Java Platforms</vt:lpstr>
      <vt:lpstr>What is Java EE? </vt:lpstr>
      <vt:lpstr>What is Java EE? </vt:lpstr>
      <vt:lpstr>Some specifications</vt:lpstr>
      <vt:lpstr>Some specifications</vt:lpstr>
      <vt:lpstr>JCP</vt:lpstr>
      <vt:lpstr>JCP</vt:lpstr>
      <vt:lpstr>JEE component</vt:lpstr>
      <vt:lpstr>n-tier architecture  </vt:lpstr>
      <vt:lpstr>Client components</vt:lpstr>
      <vt:lpstr>Web Components</vt:lpstr>
      <vt:lpstr>Business Components</vt:lpstr>
      <vt:lpstr>Business Components</vt:lpstr>
      <vt:lpstr>EIS Components</vt:lpstr>
      <vt:lpstr>JEE Containers</vt:lpstr>
      <vt:lpstr>Application Servers</vt:lpstr>
      <vt:lpstr>Application Servers</vt:lpstr>
      <vt:lpstr>Application Servers</vt:lpstr>
      <vt:lpstr>Application Servers</vt:lpstr>
      <vt:lpstr>Deployment</vt:lpstr>
      <vt:lpstr>Web-app Standard</vt:lpstr>
      <vt:lpstr>Servlets specification 2.5</vt:lpstr>
      <vt:lpstr>Servlets specification 2.5</vt:lpstr>
      <vt:lpstr>Servlets specification 2.5</vt:lpstr>
      <vt:lpstr>Servlets specification 2.5</vt:lpstr>
      <vt:lpstr>Servlets specification 3.0</vt:lpstr>
      <vt:lpstr>Servlets specification 3.0</vt:lpstr>
      <vt:lpstr>Servlets specification 3.0</vt:lpstr>
      <vt:lpstr>Servlets specification 3.0</vt:lpstr>
      <vt:lpstr>Java EE</vt:lpstr>
      <vt:lpstr>Next session - Maven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Enterprise Edition </dc:title>
  <cp:lastModifiedBy>haim.turkel</cp:lastModifiedBy>
  <cp:revision>1</cp:revision>
  <dcterms:modified xsi:type="dcterms:W3CDTF">2015-09-18T07:24:17Z</dcterms:modified>
</cp:coreProperties>
</file>