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embeddedFontLst>
    <p:embeddedFont>
      <p:font typeface="Open Sans" charset="0"/>
      <p:regular r:id="rId70"/>
      <p:bold r:id="rId71"/>
      <p:italic r:id="rId72"/>
      <p:boldItalic r:id="rId73"/>
    </p:embeddedFont>
    <p:embeddedFont>
      <p:font typeface="Calibri" pitchFamily="34" charset="0"/>
      <p:regular r:id="rId74"/>
      <p:bold r:id="rId75"/>
      <p:italic r:id="rId76"/>
      <p:boldItalic r:id="rId7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8" name="Shape 1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8" name="Shape 1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3" name="Shape 1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2" name="Shape 1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3" name="Shape 126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64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3" name="Shape 1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0" name="Shape 1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 and friends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Shape 271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272" name="Shape 27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275" name="Shape 275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278" name="Shape 278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0" name="Shape 280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82" name="Shape 282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283" name="Shape 28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287" name="Shape 287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263869" y="5436850"/>
            <a:ext cx="1590415" cy="446766"/>
            <a:chOff x="0" y="0"/>
            <a:chExt cx="2147483647" cy="2147483647"/>
          </a:xfrm>
        </p:grpSpPr>
        <p:sp>
          <p:nvSpPr>
            <p:cNvPr id="295" name="Shape 29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97" name="Shape 297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263869" y="6021308"/>
            <a:ext cx="1590415" cy="446766"/>
            <a:chOff x="0" y="0"/>
            <a:chExt cx="2147483647" cy="2147483647"/>
          </a:xfrm>
        </p:grpSpPr>
        <p:sp>
          <p:nvSpPr>
            <p:cNvPr id="299" name="Shape 299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305" name="Shape 3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Shape 307"/>
          <p:cNvSpPr txBox="1"/>
          <p:nvPr/>
        </p:nvSpPr>
        <p:spPr>
          <a:xfrm>
            <a:off x="3022600" y="3810000"/>
            <a:ext cx="747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2568919" y="4849475"/>
            <a:ext cx="1590415" cy="446766"/>
            <a:chOff x="0" y="0"/>
            <a:chExt cx="2147483647" cy="2147483647"/>
          </a:xfrm>
        </p:grpSpPr>
        <p:sp>
          <p:nvSpPr>
            <p:cNvPr id="309" name="Shape 309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568919" y="5513050"/>
            <a:ext cx="1590415" cy="446766"/>
            <a:chOff x="0" y="0"/>
            <a:chExt cx="2147483647" cy="2147483647"/>
          </a:xfrm>
        </p:grpSpPr>
        <p:sp>
          <p:nvSpPr>
            <p:cNvPr id="312" name="Shape 312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14" name="Shape 314"/>
          <p:cNvSpPr txBox="1"/>
          <p:nvPr/>
        </p:nvSpPr>
        <p:spPr>
          <a:xfrm>
            <a:off x="2627311" y="47974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627311" y="54610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2565068" y="6160750"/>
            <a:ext cx="1590415" cy="446766"/>
            <a:chOff x="0" y="0"/>
            <a:chExt cx="2147483647" cy="2147483647"/>
          </a:xfrm>
        </p:grpSpPr>
        <p:sp>
          <p:nvSpPr>
            <p:cNvPr id="317" name="Shape 317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2622550" y="61087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568919" y="4148058"/>
            <a:ext cx="1590415" cy="446766"/>
            <a:chOff x="0" y="0"/>
            <a:chExt cx="2147483647" cy="2147483647"/>
          </a:xfrm>
        </p:grpSpPr>
        <p:sp>
          <p:nvSpPr>
            <p:cNvPr id="321" name="Shape 321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2627311" y="4149725"/>
            <a:ext cx="1662111" cy="306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Shape 326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278157" y="3898821"/>
            <a:ext cx="1590415" cy="446766"/>
            <a:chOff x="0" y="0"/>
            <a:chExt cx="2147483647" cy="2147483647"/>
          </a:xfrm>
        </p:grpSpPr>
        <p:sp>
          <p:nvSpPr>
            <p:cNvPr id="328" name="Shape 328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30" name="Shape 330"/>
          <p:cNvSpPr txBox="1"/>
          <p:nvPr/>
        </p:nvSpPr>
        <p:spPr>
          <a:xfrm>
            <a:off x="336550" y="3900487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278157" y="4475083"/>
            <a:ext cx="1590415" cy="446766"/>
            <a:chOff x="0" y="0"/>
            <a:chExt cx="2147483647" cy="2147483647"/>
          </a:xfrm>
        </p:grpSpPr>
        <p:sp>
          <p:nvSpPr>
            <p:cNvPr id="332" name="Shape 332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336550" y="44545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541837" y="3429000"/>
            <a:ext cx="4278311" cy="2586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copies of log4j-1.2.15.jar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the SVN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my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your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projects * number of computers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95287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Jars are copied way to many times.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 folders can easily become very big.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Jars are binaries – you can not use SVN to compare or merge them. So there is no advantage of storing them in the SVN.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well noticed on update and checkout.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66712" y="3357562"/>
            <a:ext cx="8307387" cy="32400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pom we list the dependencies and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jars we use: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will automatically download the log4j 1.2.15 Jar to a local repository on the developer’s machine.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762" y="3460750"/>
            <a:ext cx="3667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366712" y="2746375"/>
            <a:ext cx="8307387" cy="358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maven adds a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dependency it first looks for it in a local repository located in a hidden folder: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repository holds jars used buy any maven managed project on this machine.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dependency was not found – maven tries to download it from a repository in the local network (Company Jars)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Finally, if the dependency was not found, Maven will try to fetch it from a worldly general repository (cloud).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181500" y="2734700"/>
            <a:ext cx="6564899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Linux|mac:   ~/.m2		Windows: C:\Users\&lt;user_name&gt;\.m2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using maven: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414337" y="2030411"/>
            <a:ext cx="7815261" cy="871536"/>
            <a:chOff x="414337" y="2030411"/>
            <a:chExt cx="7815261" cy="871536"/>
          </a:xfrm>
        </p:grpSpPr>
        <p:pic>
          <p:nvPicPr>
            <p:cNvPr id="370" name="Shape 37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03041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Shape 371"/>
            <p:cNvSpPr txBox="1"/>
            <p:nvPr/>
          </p:nvSpPr>
          <p:spPr>
            <a:xfrm>
              <a:off x="504825" y="2098675"/>
              <a:ext cx="7635874" cy="685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628994" y="2216071"/>
            <a:ext cx="1590415" cy="446766"/>
            <a:chOff x="0" y="0"/>
            <a:chExt cx="2147483647" cy="2147483647"/>
          </a:xfrm>
        </p:grpSpPr>
        <p:sp>
          <p:nvSpPr>
            <p:cNvPr id="373" name="Shape 373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2476844" y="2223691"/>
            <a:ext cx="1590415" cy="430333"/>
            <a:chOff x="0" y="0"/>
            <a:chExt cx="2147483647" cy="2147483647"/>
          </a:xfrm>
        </p:grpSpPr>
        <p:sp>
          <p:nvSpPr>
            <p:cNvPr id="376" name="Shape 376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78" name="Shape 378"/>
          <p:cNvSpPr txBox="1"/>
          <p:nvPr/>
        </p:nvSpPr>
        <p:spPr>
          <a:xfrm>
            <a:off x="2811461" y="21367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71550" y="21399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4341480" y="2230358"/>
            <a:ext cx="1590415" cy="446766"/>
            <a:chOff x="0" y="0"/>
            <a:chExt cx="2147483647" cy="2147483647"/>
          </a:xfrm>
        </p:grpSpPr>
        <p:sp>
          <p:nvSpPr>
            <p:cNvPr id="381" name="Shape 381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83" name="Shape 383"/>
          <p:cNvSpPr txBox="1"/>
          <p:nvPr/>
        </p:nvSpPr>
        <p:spPr>
          <a:xfrm>
            <a:off x="4681537" y="21558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6174132" y="2230100"/>
            <a:ext cx="1590415" cy="446766"/>
            <a:chOff x="0" y="0"/>
            <a:chExt cx="2147483647" cy="2147483647"/>
          </a:xfrm>
        </p:grpSpPr>
        <p:sp>
          <p:nvSpPr>
            <p:cNvPr id="385" name="Shape 38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87" name="Shape 387"/>
          <p:cNvSpPr txBox="1"/>
          <p:nvPr/>
        </p:nvSpPr>
        <p:spPr>
          <a:xfrm>
            <a:off x="6516687" y="2163761"/>
            <a:ext cx="1660499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316911" y="2263775"/>
            <a:ext cx="56832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28687" y="3284537"/>
            <a:ext cx="5476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2498725" y="3713162"/>
            <a:ext cx="1573211" cy="3035300"/>
            <a:chOff x="2498725" y="3713162"/>
            <a:chExt cx="1573211" cy="3035300"/>
          </a:xfrm>
        </p:grpSpPr>
        <p:pic>
          <p:nvPicPr>
            <p:cNvPr id="391" name="Shape 39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8725" y="3713162"/>
              <a:ext cx="1573211" cy="303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 txBox="1"/>
            <p:nvPr/>
          </p:nvSpPr>
          <p:spPr>
            <a:xfrm>
              <a:off x="2627311" y="3816350"/>
              <a:ext cx="1320800" cy="278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2568919" y="4570333"/>
            <a:ext cx="1590415" cy="446766"/>
            <a:chOff x="0" y="0"/>
            <a:chExt cx="2147483647" cy="2147483647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2568919" y="5233908"/>
            <a:ext cx="1590415" cy="446766"/>
            <a:chOff x="0" y="0"/>
            <a:chExt cx="2147483647" cy="2147483647"/>
          </a:xfrm>
        </p:grpSpPr>
        <p:sp>
          <p:nvSpPr>
            <p:cNvPr id="397" name="Shape 39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99" name="Shape 399"/>
          <p:cNvSpPr txBox="1"/>
          <p:nvPr/>
        </p:nvSpPr>
        <p:spPr>
          <a:xfrm>
            <a:off x="2627311" y="45085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627311" y="517207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2609849" y="5840412"/>
            <a:ext cx="1668462" cy="468312"/>
            <a:chOff x="0" y="0"/>
            <a:chExt cx="2147483647" cy="2147483647"/>
          </a:xfrm>
        </p:grpSpPr>
        <p:sp>
          <p:nvSpPr>
            <p:cNvPr id="402" name="Shape 402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04" name="Shape 404"/>
          <p:cNvSpPr txBox="1"/>
          <p:nvPr/>
        </p:nvSpPr>
        <p:spPr>
          <a:xfrm>
            <a:off x="2622550" y="574357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2568919" y="3927137"/>
            <a:ext cx="1590415" cy="446766"/>
            <a:chOff x="0" y="0"/>
            <a:chExt cx="2147483647" cy="2147483647"/>
          </a:xfrm>
        </p:grpSpPr>
        <p:sp>
          <p:nvSpPr>
            <p:cNvPr id="406" name="Shape 406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08" name="Shape 408"/>
          <p:cNvSpPr txBox="1"/>
          <p:nvPr/>
        </p:nvSpPr>
        <p:spPr>
          <a:xfrm>
            <a:off x="2627311" y="38608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09" name="Shape 409"/>
          <p:cNvGrpSpPr/>
          <p:nvPr/>
        </p:nvGrpSpPr>
        <p:grpSpPr>
          <a:xfrm>
            <a:off x="298450" y="3340100"/>
            <a:ext cx="1573211" cy="1555750"/>
            <a:chOff x="298450" y="3340100"/>
            <a:chExt cx="1573211" cy="1555750"/>
          </a:xfrm>
        </p:grpSpPr>
        <p:pic>
          <p:nvPicPr>
            <p:cNvPr id="410" name="Shape 4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8450" y="3340100"/>
              <a:ext cx="1573211" cy="155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Shape 411"/>
            <p:cNvSpPr txBox="1"/>
            <p:nvPr/>
          </p:nvSpPr>
          <p:spPr>
            <a:xfrm>
              <a:off x="422275" y="3443287"/>
              <a:ext cx="1322386" cy="13033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278157" y="3462000"/>
            <a:ext cx="1590415" cy="446766"/>
            <a:chOff x="0" y="0"/>
            <a:chExt cx="2147483647" cy="2147483647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15" name="Shape 415"/>
          <p:cNvSpPr txBox="1"/>
          <p:nvPr/>
        </p:nvSpPr>
        <p:spPr>
          <a:xfrm>
            <a:off x="336550" y="3395662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323850" y="4005261"/>
            <a:ext cx="1670050" cy="469900"/>
            <a:chOff x="0" y="0"/>
            <a:chExt cx="2147483647" cy="2147483647"/>
          </a:xfrm>
        </p:grpSpPr>
        <p:sp>
          <p:nvSpPr>
            <p:cNvPr id="417" name="Shape 417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19" name="Shape 419"/>
          <p:cNvSpPr txBox="1"/>
          <p:nvPr/>
        </p:nvSpPr>
        <p:spPr>
          <a:xfrm>
            <a:off x="336550" y="3875087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55650" y="3068636"/>
            <a:ext cx="5460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583112" y="4133850"/>
            <a:ext cx="4279900" cy="3138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copies of log4j-1.2.15.jar ?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a Maven repository (Not SVN)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my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your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computers + repository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Shape 422"/>
          <p:cNvGrpSpPr/>
          <p:nvPr/>
        </p:nvGrpSpPr>
        <p:grpSpPr>
          <a:xfrm>
            <a:off x="278157" y="4284325"/>
            <a:ext cx="1590415" cy="446766"/>
            <a:chOff x="0" y="0"/>
            <a:chExt cx="2147483647" cy="2147483647"/>
          </a:xfrm>
        </p:grpSpPr>
        <p:sp>
          <p:nvSpPr>
            <p:cNvPr id="423" name="Shape 42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350837" y="4489450"/>
            <a:ext cx="146526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6" name="Shape 426"/>
          <p:cNvSpPr txBox="1"/>
          <p:nvPr/>
        </p:nvSpPr>
        <p:spPr>
          <a:xfrm>
            <a:off x="928687" y="5162550"/>
            <a:ext cx="5476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298450" y="5218112"/>
            <a:ext cx="1573211" cy="1554162"/>
            <a:chOff x="298450" y="5218112"/>
            <a:chExt cx="1573211" cy="1554162"/>
          </a:xfrm>
        </p:grpSpPr>
        <p:pic>
          <p:nvPicPr>
            <p:cNvPr id="428" name="Shape 4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5218112"/>
              <a:ext cx="1573211" cy="1554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Shape 429"/>
            <p:cNvSpPr txBox="1"/>
            <p:nvPr/>
          </p:nvSpPr>
          <p:spPr>
            <a:xfrm>
              <a:off x="422275" y="5319712"/>
              <a:ext cx="1322386" cy="13049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78157" y="5340012"/>
            <a:ext cx="1590415" cy="446766"/>
            <a:chOff x="0" y="0"/>
            <a:chExt cx="2147483647" cy="2147483647"/>
          </a:xfrm>
        </p:grpSpPr>
        <p:sp>
          <p:nvSpPr>
            <p:cNvPr id="431" name="Shape 431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33" name="Shape 433"/>
          <p:cNvSpPr txBox="1"/>
          <p:nvPr/>
        </p:nvSpPr>
        <p:spPr>
          <a:xfrm>
            <a:off x="336550" y="527367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34" name="Shape 434"/>
          <p:cNvGrpSpPr/>
          <p:nvPr/>
        </p:nvGrpSpPr>
        <p:grpSpPr>
          <a:xfrm>
            <a:off x="323850" y="5883274"/>
            <a:ext cx="1670050" cy="468312"/>
            <a:chOff x="0" y="0"/>
            <a:chExt cx="2147483647" cy="2147483647"/>
          </a:xfrm>
        </p:grpSpPr>
        <p:sp>
          <p:nvSpPr>
            <p:cNvPr id="435" name="Shape 435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37" name="Shape 437"/>
          <p:cNvSpPr txBox="1"/>
          <p:nvPr/>
        </p:nvSpPr>
        <p:spPr>
          <a:xfrm>
            <a:off x="336550" y="5751512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19125" y="4946650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439" name="Shape 439"/>
          <p:cNvGrpSpPr/>
          <p:nvPr/>
        </p:nvGrpSpPr>
        <p:grpSpPr>
          <a:xfrm>
            <a:off x="323850" y="6205537"/>
            <a:ext cx="1670050" cy="550045"/>
            <a:chOff x="0" y="0"/>
            <a:chExt cx="2147483647" cy="2147483646"/>
          </a:xfrm>
        </p:grpSpPr>
        <p:sp>
          <p:nvSpPr>
            <p:cNvPr id="440" name="Shape 440"/>
            <p:cNvSpPr txBox="1"/>
            <p:nvPr/>
          </p:nvSpPr>
          <p:spPr>
            <a:xfrm>
              <a:off x="0" y="0"/>
              <a:ext cx="2147483500" cy="17664009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1033720" y="943671731"/>
              <a:ext cx="2136449926" cy="12038119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42" name="Shape 442"/>
          <p:cNvCxnSpPr/>
          <p:nvPr/>
        </p:nvCxnSpPr>
        <p:spPr>
          <a:xfrm>
            <a:off x="350837" y="6367462"/>
            <a:ext cx="146526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443" name="Shape 443"/>
          <p:cNvGrpSpPr/>
          <p:nvPr/>
        </p:nvGrpSpPr>
        <p:grpSpPr>
          <a:xfrm>
            <a:off x="2507007" y="6183233"/>
            <a:ext cx="1590415" cy="446766"/>
            <a:chOff x="0" y="0"/>
            <a:chExt cx="2147483647" cy="2147483647"/>
          </a:xfrm>
        </p:grpSpPr>
        <p:sp>
          <p:nvSpPr>
            <p:cNvPr id="444" name="Shape 444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46" name="Shape 446"/>
          <p:cNvCxnSpPr/>
          <p:nvPr/>
        </p:nvCxnSpPr>
        <p:spPr>
          <a:xfrm>
            <a:off x="2555875" y="6378575"/>
            <a:ext cx="146367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7" name="Shape 447"/>
          <p:cNvSpPr txBox="1"/>
          <p:nvPr/>
        </p:nvSpPr>
        <p:spPr>
          <a:xfrm>
            <a:off x="3035300" y="3365500"/>
            <a:ext cx="820200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6345237" y="3035300"/>
            <a:ext cx="1573211" cy="561975"/>
            <a:chOff x="6345237" y="3035300"/>
            <a:chExt cx="1573211" cy="561975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345237" y="3035300"/>
              <a:ext cx="1573211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 txBox="1"/>
            <p:nvPr/>
          </p:nvSpPr>
          <p:spPr>
            <a:xfrm>
              <a:off x="6423025" y="3090861"/>
              <a:ext cx="1419225" cy="40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4668837" y="3003550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6372225" y="3394075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Shape 453"/>
          <p:cNvGrpSpPr/>
          <p:nvPr/>
        </p:nvGrpSpPr>
        <p:grpSpPr>
          <a:xfrm>
            <a:off x="6372225" y="3130550"/>
            <a:ext cx="1709736" cy="1038225"/>
            <a:chOff x="0" y="0"/>
            <a:chExt cx="2147483646" cy="2147483647"/>
          </a:xfrm>
        </p:grpSpPr>
        <p:sp>
          <p:nvSpPr>
            <p:cNvPr id="454" name="Shape 454"/>
            <p:cNvSpPr txBox="1"/>
            <p:nvPr/>
          </p:nvSpPr>
          <p:spPr>
            <a:xfrm>
              <a:off x="0" y="1211654085"/>
              <a:ext cx="2097634590" cy="9358295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60407947" y="0"/>
              <a:ext cx="2087075699" cy="6368547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456" name="Shape 456"/>
          <p:cNvSpPr txBox="1"/>
          <p:nvPr/>
        </p:nvSpPr>
        <p:spPr>
          <a:xfrm>
            <a:off x="7956550" y="2998786"/>
            <a:ext cx="11890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395287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maven WAR project: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group:	com.training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artifact:	mavenProject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new dependency:  facebook java api 2.0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it was downloaded and present in the /users/{userName}/.m2/repository folder.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class: com.training.TestClass and create new instance of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FacebookException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495300" y="1843086"/>
            <a:ext cx="8307387" cy="4899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95287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87" y="1951036"/>
            <a:ext cx="4432299" cy="33845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350" y="5522912"/>
            <a:ext cx="6372224" cy="11620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03837" y="1916111"/>
            <a:ext cx="3438525" cy="9937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475" name="Shape 475"/>
          <p:cNvCxnSpPr/>
          <p:nvPr/>
        </p:nvCxnSpPr>
        <p:spPr>
          <a:xfrm>
            <a:off x="495300" y="5445125"/>
            <a:ext cx="83073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6" name="Shape 476"/>
          <p:cNvCxnSpPr/>
          <p:nvPr/>
        </p:nvCxnSpPr>
        <p:spPr>
          <a:xfrm>
            <a:off x="5219700" y="1843086"/>
            <a:ext cx="0" cy="36020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77" name="Shape 47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21312" y="3132136"/>
            <a:ext cx="3038475" cy="22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Shape 478"/>
          <p:cNvCxnSpPr/>
          <p:nvPr/>
        </p:nvCxnSpPr>
        <p:spPr>
          <a:xfrm>
            <a:off x="5219700" y="3071811"/>
            <a:ext cx="35829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cxnSp>
        <p:nvCxnSpPr>
          <p:cNvPr id="510" name="Shape 510"/>
          <p:cNvCxnSpPr/>
          <p:nvPr/>
        </p:nvCxnSpPr>
        <p:spPr>
          <a:xfrm rot="10800000" flipH="1">
            <a:off x="1908175" y="2606674"/>
            <a:ext cx="2232025" cy="4635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11" name="Shape 511"/>
          <p:cNvCxnSpPr/>
          <p:nvPr/>
        </p:nvCxnSpPr>
        <p:spPr>
          <a:xfrm rot="10800000" flipH="1">
            <a:off x="2051050" y="2709861"/>
            <a:ext cx="2382836" cy="25923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JEE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38623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JEE Containers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x="1908175" y="2606674"/>
            <a:ext cx="2232025" cy="4635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24" name="Shape 524"/>
          <p:cNvCxnSpPr/>
          <p:nvPr/>
        </p:nvCxnSpPr>
        <p:spPr>
          <a:xfrm rot="10800000" flipH="1">
            <a:off x="2051050" y="2709861"/>
            <a:ext cx="2382836" cy="25923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4140200" y="3205161"/>
            <a:ext cx="446405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configuration files and the resources?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4140200" y="3205161"/>
            <a:ext cx="446405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configuration files and the resources?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9" name="Shape 539"/>
          <p:cNvCxnSpPr/>
          <p:nvPr/>
        </p:nvCxnSpPr>
        <p:spPr>
          <a:xfrm>
            <a:off x="1979611" y="2854325"/>
            <a:ext cx="2160586" cy="503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0" name="Shape 540"/>
          <p:cNvCxnSpPr/>
          <p:nvPr/>
        </p:nvCxnSpPr>
        <p:spPr>
          <a:xfrm rot="10800000" flipH="1">
            <a:off x="2484436" y="3495674"/>
            <a:ext cx="1655761" cy="317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1" name="Shape 541"/>
          <p:cNvCxnSpPr/>
          <p:nvPr/>
        </p:nvCxnSpPr>
        <p:spPr>
          <a:xfrm rot="10800000" flipH="1">
            <a:off x="2584450" y="3644899"/>
            <a:ext cx="1555750" cy="18002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project is different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fast development – Order and simple structure are very crucial.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Conventions enforce order on every developer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Diving into the code of a new project gets easier.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cxnSp>
        <p:nvCxnSpPr>
          <p:cNvPr id="568" name="Shape 568"/>
          <p:cNvCxnSpPr/>
          <p:nvPr/>
        </p:nvCxnSpPr>
        <p:spPr>
          <a:xfrm rot="10800000">
            <a:off x="2484437" y="3259136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cxnSp>
        <p:nvCxnSpPr>
          <p:cNvPr id="580" name="Shape 580"/>
          <p:cNvCxnSpPr/>
          <p:nvPr/>
        </p:nvCxnSpPr>
        <p:spPr>
          <a:xfrm rot="10800000">
            <a:off x="2843211" y="3589337"/>
            <a:ext cx="8651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cxnSp>
        <p:nvCxnSpPr>
          <p:cNvPr id="593" name="Shape 593"/>
          <p:cNvCxnSpPr/>
          <p:nvPr/>
        </p:nvCxnSpPr>
        <p:spPr>
          <a:xfrm rot="10800000">
            <a:off x="2339975" y="3886200"/>
            <a:ext cx="14398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cxnSp>
        <p:nvCxnSpPr>
          <p:cNvPr id="607" name="Shape 607"/>
          <p:cNvCxnSpPr/>
          <p:nvPr/>
        </p:nvCxnSpPr>
        <p:spPr>
          <a:xfrm rot="10800000">
            <a:off x="2771775" y="4157662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cxnSp>
        <p:nvCxnSpPr>
          <p:cNvPr id="622" name="Shape 622"/>
          <p:cNvCxnSpPr/>
          <p:nvPr/>
        </p:nvCxnSpPr>
        <p:spPr>
          <a:xfrm rot="10800000">
            <a:off x="2843212" y="4411662"/>
            <a:ext cx="93662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779837" y="4530725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cxnSp>
        <p:nvCxnSpPr>
          <p:cNvPr id="638" name="Shape 638"/>
          <p:cNvCxnSpPr/>
          <p:nvPr/>
        </p:nvCxnSpPr>
        <p:spPr>
          <a:xfrm rot="10800000">
            <a:off x="1619250" y="4700587"/>
            <a:ext cx="21605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40782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 (Artifactory)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 (Jenkins)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3779837" y="4530725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3779837" y="4818062"/>
            <a:ext cx="4895850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folder which in it the Jar/War/Ear will be created</a:t>
            </a:r>
          </a:p>
        </p:txBody>
      </p:sp>
      <p:cxnSp>
        <p:nvCxnSpPr>
          <p:cNvPr id="655" name="Shape 655"/>
          <p:cNvCxnSpPr/>
          <p:nvPr/>
        </p:nvCxnSpPr>
        <p:spPr>
          <a:xfrm rot="10800000">
            <a:off x="1797050" y="4987925"/>
            <a:ext cx="19827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(file system):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442912" y="2344736"/>
            <a:ext cx="8307387" cy="3795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505075"/>
            <a:ext cx="1827211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(file system):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42912" y="2344736"/>
            <a:ext cx="8307387" cy="3795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3779837" y="3451225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3779837" y="3700462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3787775" y="4437062"/>
            <a:ext cx="3457574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3787775" y="4652962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775075" y="3924300"/>
            <a:ext cx="4391025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775075" y="4941887"/>
            <a:ext cx="489585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folder which in it the Jar/War/Ear will be created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including all the dependencies</a:t>
            </a:r>
          </a:p>
        </p:txBody>
      </p:sp>
      <p:pic>
        <p:nvPicPr>
          <p:cNvPr id="679" name="Shape 6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505075"/>
            <a:ext cx="1827211" cy="3590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Shape 680"/>
          <p:cNvCxnSpPr/>
          <p:nvPr/>
        </p:nvCxnSpPr>
        <p:spPr>
          <a:xfrm rot="10800000">
            <a:off x="1908175" y="3619500"/>
            <a:ext cx="1871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1" name="Shape 681"/>
          <p:cNvCxnSpPr/>
          <p:nvPr/>
        </p:nvCxnSpPr>
        <p:spPr>
          <a:xfrm rot="10800000">
            <a:off x="2268536" y="3889375"/>
            <a:ext cx="15065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2" name="Shape 682"/>
          <p:cNvCxnSpPr/>
          <p:nvPr/>
        </p:nvCxnSpPr>
        <p:spPr>
          <a:xfrm rot="10800000">
            <a:off x="2268537" y="4094162"/>
            <a:ext cx="1511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3" name="Shape 683"/>
          <p:cNvCxnSpPr/>
          <p:nvPr/>
        </p:nvCxnSpPr>
        <p:spPr>
          <a:xfrm rot="10800000">
            <a:off x="2276475" y="4824412"/>
            <a:ext cx="1511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flipH="1">
            <a:off x="1908175" y="4598987"/>
            <a:ext cx="1879599" cy="79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>
            <a:off x="1692274" y="5084762"/>
            <a:ext cx="208280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controls the build process of the project.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is called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life-cycle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3 life-cycles: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Default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Clean (clean the project only – build nothing)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Site (Reporting only)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life-cycle contains phases.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phase contain goals.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698" name="Shape 6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                                                                  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   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Install the package to the local m2 repository, so it could 			be used as a dependency in other projects.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Maven?	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Maven is a software project management and build tool.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dependencies (3rdf party Jars).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project’s build cycle.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documentations.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project structure guideline.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Plugin oriented – easy to extends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was chosen by the JCP as the leading build tool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(took ant’s place)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Install the package to the local m2 repository, so it could 			be used as a dependency in other projects.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Copy the final artifact to the remote repository.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/>
        </p:nvSpPr>
        <p:spPr>
          <a:xfrm>
            <a:off x="366712" y="2636836"/>
            <a:ext cx="8307387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with maven, use “mvn” command at the root of the project and provide phase/s.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 	Will delete the content of the target folder.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	Will run phases up to install phase (“validate”, 			“compile”, “test”, “package” and “install”.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06700"/>
            <a:ext cx="7248524" cy="8381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/>
        </p:nvSpPr>
        <p:spPr>
          <a:xfrm>
            <a:off x="366712" y="2636836"/>
            <a:ext cx="8307387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with maven, use “mvn” command at the root of the project and provide phase/s.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 	Will delete the content of the target folder.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	Will run phases up to install phase (“validate”, 			“compile”, “test”, “package” and “install”.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phase fails – build stops.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9" name="Shape 7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06700"/>
            <a:ext cx="7248524" cy="8381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 txBox="1"/>
          <p:nvPr/>
        </p:nvSpPr>
        <p:spPr>
          <a:xfrm>
            <a:off x="366712" y="18446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can be more complicated and some times we need to perform extra actions like copy files, compile other languages,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remote web servers, etc…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Plug-in is an artifact that is activated during the build process.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plug-in has goals which can perform anything we want and can be attached to a specific phase.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Plug-ins are Java classes – and it is not to complicated to wrote on our own.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385762" y="2852736"/>
            <a:ext cx="8307387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73" name="Shape 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tomcat: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325" y="2924175"/>
            <a:ext cx="4973636" cy="2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323850" y="2133600"/>
            <a:ext cx="8307387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82" name="Shape 7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Shape 783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resources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4" name="Shape 7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2230436"/>
            <a:ext cx="7581899" cy="43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323850" y="2133600"/>
            <a:ext cx="8307387" cy="4608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791" name="Shape 7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separate different layers to different packages.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3" name="Shape 7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2152650"/>
            <a:ext cx="2543174" cy="45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/>
        </p:nvSpPr>
        <p:spPr>
          <a:xfrm>
            <a:off x="323850" y="2636836"/>
            <a:ext cx="8307387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best practice – Divide to different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create dependencies between them.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781300"/>
            <a:ext cx="3667125" cy="3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3540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should we use multi modules project instead of normal packages separation?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 txBox="1"/>
          <p:nvPr/>
        </p:nvSpPr>
        <p:spPr>
          <a:xfrm>
            <a:off x="3540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should we use multi modules project instead of normal packages separation?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project has it’s own POM and version. We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different versions for different parts of the project.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project can be used as a dependency for several project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(useful with model classes and utilities).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each project on it’s own.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Central dependency management.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Artifacts are the corner-stone of maven projects.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deployment entity (Jar, War, Ear) is an artifact.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artifact depends on other artifacts (3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Jars).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artifact has 3 distinguish characteristics: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GroupId:	com.sapiens.alis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ArtifactId:	foundation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Version:		1.2.14_SNAPSHOT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468312" y="4652962"/>
            <a:ext cx="8307387" cy="1512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uses an internal company repository server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repository stores all the company specific artifacts,  dependencies and their versions.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Repositories servers: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5" name="Shape 8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6375" y="5038725"/>
            <a:ext cx="2244724" cy="76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3887" y="5035550"/>
            <a:ext cx="2978150" cy="769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7" name="Shape 827"/>
          <p:cNvCxnSpPr/>
          <p:nvPr/>
        </p:nvCxnSpPr>
        <p:spPr>
          <a:xfrm>
            <a:off x="4067175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Integration Build</a:t>
            </a: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Something one developer commits a feature he wrote. The developer tested the feature and decided it is working fine. But what if the new feature code changes another feature’s code ?!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serious problem which causes a lot of regression and quality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 Integration is a process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40" name="Shape 8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Shape 841"/>
          <p:cNvGrpSpPr/>
          <p:nvPr/>
        </p:nvGrpSpPr>
        <p:grpSpPr>
          <a:xfrm>
            <a:off x="2438398" y="2950464"/>
            <a:ext cx="1213104" cy="542543"/>
            <a:chOff x="0" y="0"/>
            <a:chExt cx="2147483647" cy="2147483647"/>
          </a:xfrm>
        </p:grpSpPr>
        <p:grpSp>
          <p:nvGrpSpPr>
            <p:cNvPr id="842" name="Shape 84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43" name="Shape 84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4" name="Shape 844"/>
              <p:cNvSpPr txBox="1"/>
              <p:nvPr/>
            </p:nvSpPr>
            <p:spPr>
              <a:xfrm>
                <a:off x="135948978" y="193633636"/>
                <a:ext cx="1875137730" cy="1553611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5" name="Shape 845"/>
            <p:cNvSpPr txBox="1"/>
            <p:nvPr/>
          </p:nvSpPr>
          <p:spPr>
            <a:xfrm>
              <a:off x="175687656" y="418519069"/>
              <a:ext cx="1766323513" cy="11038384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492752" y="2950463"/>
            <a:ext cx="1213104" cy="548640"/>
            <a:chOff x="0" y="0"/>
            <a:chExt cx="2147483647" cy="2147483647"/>
          </a:xfrm>
        </p:grpSpPr>
        <p:grpSp>
          <p:nvGrpSpPr>
            <p:cNvPr id="847" name="Shape 84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48" name="Shape 84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9" name="Shape 849"/>
              <p:cNvSpPr txBox="1"/>
              <p:nvPr/>
            </p:nvSpPr>
            <p:spPr>
              <a:xfrm>
                <a:off x="138625245" y="204113104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0" name="Shape 850"/>
            <p:cNvSpPr txBox="1"/>
            <p:nvPr/>
          </p:nvSpPr>
          <p:spPr>
            <a:xfrm>
              <a:off x="178271063" y="427044972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sp>
        <p:nvSpPr>
          <p:cNvPr id="851" name="Shape 85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Shape 858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859" name="Shape 85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60" name="Shape 86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1" name="Shape 861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2" name="Shape 862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864" name="Shape 86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865" name="Shape 8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6" name="Shape 866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7" name="Shape 867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868" name="Shape 868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869" name="Shape 869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870" name="Shape 87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71" name="Shape 87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2" name="Shape 872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3" name="Shape 873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sp>
        <p:nvSpPr>
          <p:cNvPr id="874" name="Shape 87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2" name="Shape 882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883" name="Shape 88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84" name="Shape 88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5" name="Shape 885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6" name="Shape 886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888" name="Shape 888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889" name="Shape 88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0" name="Shape 890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1" name="Shape 891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892" name="Shape 892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893" name="Shape 893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894" name="Shape 89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95" name="Shape 89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6" name="Shape 896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7" name="Shape 897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898" name="Shape 898"/>
          <p:cNvGrpSpPr/>
          <p:nvPr/>
        </p:nvGrpSpPr>
        <p:grpSpPr>
          <a:xfrm>
            <a:off x="3943898" y="3970444"/>
            <a:ext cx="1959253" cy="745080"/>
            <a:chOff x="0" y="0"/>
            <a:chExt cx="2147483647" cy="2147483647"/>
          </a:xfrm>
        </p:grpSpPr>
        <p:grpSp>
          <p:nvGrpSpPr>
            <p:cNvPr id="899" name="Shape 899"/>
            <p:cNvGrpSpPr/>
            <p:nvPr/>
          </p:nvGrpSpPr>
          <p:grpSpPr>
            <a:xfrm>
              <a:off x="0" y="0"/>
              <a:ext cx="2103014435" cy="1887544753"/>
              <a:chOff x="0" y="0"/>
              <a:chExt cx="2147483647" cy="2147483647"/>
            </a:xfrm>
          </p:grpSpPr>
          <p:pic>
            <p:nvPicPr>
              <p:cNvPr id="900" name="Shape 90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1" name="Shape 901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2" name="Shape 902"/>
            <p:cNvSpPr txBox="1"/>
            <p:nvPr/>
          </p:nvSpPr>
          <p:spPr>
            <a:xfrm>
              <a:off x="134381888" y="373694954"/>
              <a:ext cx="2013101758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03" name="Shape 903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04" name="Shape 90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Shape 91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grpSp>
        <p:nvGrpSpPr>
          <p:cNvPr id="914" name="Shape 914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915" name="Shape 91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16" name="Shape 91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7" name="Shape 917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8" name="Shape 918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cxnSp>
        <p:nvCxnSpPr>
          <p:cNvPr id="919" name="Shape 919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20" name="Shape 920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21" name="Shape 921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923" name="Shape 923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924" name="Shape 92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25" name="Shape 92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6" name="Shape 926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7" name="Shape 927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929" name="Shape 92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930" name="Shape 93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1" name="Shape 931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2" name="Shape 932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933" name="Shape 933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934" name="Shape 934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935" name="Shape 93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36" name="Shape 93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7" name="Shape 937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8" name="Shape 938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939" name="Shape 939"/>
          <p:cNvGrpSpPr/>
          <p:nvPr/>
        </p:nvGrpSpPr>
        <p:grpSpPr>
          <a:xfrm>
            <a:off x="4114799" y="4102607"/>
            <a:ext cx="2312147" cy="783711"/>
            <a:chOff x="0" y="0"/>
            <a:chExt cx="2147483647" cy="2147483647"/>
          </a:xfrm>
        </p:grpSpPr>
        <p:grpSp>
          <p:nvGrpSpPr>
            <p:cNvPr id="940" name="Shape 940"/>
            <p:cNvGrpSpPr/>
            <p:nvPr/>
          </p:nvGrpSpPr>
          <p:grpSpPr>
            <a:xfrm>
              <a:off x="0" y="0"/>
              <a:ext cx="2015621714" cy="1887544753"/>
              <a:chOff x="0" y="0"/>
              <a:chExt cx="2147483647" cy="2147483647"/>
            </a:xfrm>
          </p:grpSpPr>
          <p:pic>
            <p:nvPicPr>
              <p:cNvPr id="941" name="Shape 94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2" name="Shape 942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3" name="Shape 943"/>
            <p:cNvSpPr txBox="1"/>
            <p:nvPr/>
          </p:nvSpPr>
          <p:spPr>
            <a:xfrm>
              <a:off x="128796137" y="373694954"/>
              <a:ext cx="2018687509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44" name="Shape 944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45" name="Shape 94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Shape 95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955" name="Shape 955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56" name="Shape 956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57" name="Shape 957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959" name="Shape 959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960" name="Shape 96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61" name="Shape 96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2" name="Shape 962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3" name="Shape 963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965" name="Shape 965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966" name="Shape 96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7" name="Shape 967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8" name="Shape 968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969" name="Shape 969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970" name="Shape 970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971" name="Shape 97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72" name="Shape 97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3" name="Shape 973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4" name="Shape 974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4114799" y="4102607"/>
            <a:ext cx="2312147" cy="783711"/>
            <a:chOff x="0" y="0"/>
            <a:chExt cx="2147483647" cy="2147483647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0"/>
              <a:ext cx="2015621714" cy="1887544753"/>
              <a:chOff x="0" y="0"/>
              <a:chExt cx="2147483647" cy="2147483647"/>
            </a:xfrm>
          </p:grpSpPr>
          <p:pic>
            <p:nvPicPr>
              <p:cNvPr id="977" name="Shape 977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8" name="Shape 978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9" name="Shape 979"/>
            <p:cNvSpPr txBox="1"/>
            <p:nvPr/>
          </p:nvSpPr>
          <p:spPr>
            <a:xfrm>
              <a:off x="128796137" y="373694954"/>
              <a:ext cx="2018687509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80" name="Shape 980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81" name="Shape 981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82" name="Shape 982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984" name="Shape 98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85" name="Shape 98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6" name="Shape 986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7" name="Shape 987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94" name="Shape 9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996" name="Shape 996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97" name="Shape 997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98" name="Shape 998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00" name="Shape 1000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01" name="Shape 100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02" name="Shape 100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3" name="Shape 1003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4" name="Shape 1004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05" name="Shape 1005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06" name="Shape 1006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07" name="Shape 100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8" name="Shape 1008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9" name="Shape 1009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10" name="Shape 1010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11" name="Shape 1011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12" name="Shape 101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13" name="Shape 10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4" name="Shape 1014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5" name="Shape 1015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017" name="Shape 1017"/>
            <p:cNvGrpSpPr/>
            <p:nvPr/>
          </p:nvGrpSpPr>
          <p:grpSpPr>
            <a:xfrm>
              <a:off x="0" y="0"/>
              <a:ext cx="2103014177" cy="1887544753"/>
              <a:chOff x="0" y="0"/>
              <a:chExt cx="2147483647" cy="2147483647"/>
            </a:xfrm>
          </p:grpSpPr>
          <p:pic>
            <p:nvPicPr>
              <p:cNvPr id="1018" name="Shape 101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9" name="Shape 1019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0" name="Shape 1020"/>
            <p:cNvSpPr txBox="1"/>
            <p:nvPr/>
          </p:nvSpPr>
          <p:spPr>
            <a:xfrm>
              <a:off x="134382135" y="373694954"/>
              <a:ext cx="2013101511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021" name="Shape 1021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22" name="Shape 1022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1023" name="Shape 1023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Shape 1025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026" name="Shape 102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27" name="Shape 1027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8" name="Shape 1028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9" name="Shape 1029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030" name="Shape 1030"/>
          <p:cNvSpPr txBox="1"/>
          <p:nvPr/>
        </p:nvSpPr>
        <p:spPr>
          <a:xfrm>
            <a:off x="6730162" y="4121962"/>
            <a:ext cx="966899" cy="2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Shape 10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039" name="Shape 1039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40" name="Shape 1040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41" name="Shape 1041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43" name="Shape 1043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44" name="Shape 104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45" name="Shape 104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6" name="Shape 1046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7" name="Shape 1047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49" name="Shape 104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50" name="Shape 105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1" name="Shape 1051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2" name="Shape 1052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53" name="Shape 1053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54" name="Shape 1054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55" name="Shape 105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56" name="Shape 105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7" name="Shape 1057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8" name="Shape 1058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059" name="Shape 1059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060" name="Shape 1060"/>
            <p:cNvGrpSpPr/>
            <p:nvPr/>
          </p:nvGrpSpPr>
          <p:grpSpPr>
            <a:xfrm>
              <a:off x="0" y="0"/>
              <a:ext cx="2103014306" cy="1887544753"/>
              <a:chOff x="0" y="0"/>
              <a:chExt cx="2147483647" cy="2147483647"/>
            </a:xfrm>
          </p:grpSpPr>
          <p:pic>
            <p:nvPicPr>
              <p:cNvPr id="1061" name="Shape 10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2" name="Shape 1062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3" name="Shape 1063"/>
            <p:cNvSpPr txBox="1"/>
            <p:nvPr/>
          </p:nvSpPr>
          <p:spPr>
            <a:xfrm>
              <a:off x="134382011" y="373694954"/>
              <a:ext cx="2013101635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064" name="Shape 1064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65" name="Shape 1065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1066" name="Shape 1066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8" name="Shape 1068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069" name="Shape 106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70" name="Shape 1070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1" name="Shape 1071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2" name="Shape 1072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073" name="Shape 1073"/>
          <p:cNvSpPr txBox="1"/>
          <p:nvPr/>
        </p:nvSpPr>
        <p:spPr>
          <a:xfrm>
            <a:off x="6747937" y="4121962"/>
            <a:ext cx="966899" cy="2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/>
        </p:nvSpPr>
        <p:spPr>
          <a:xfrm>
            <a:off x="4089400" y="2573336"/>
            <a:ext cx="28590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Shape 10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Shape 108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082" name="Shape 1082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83" name="Shape 1083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84" name="Shape 1084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86" name="Shape 1086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87" name="Shape 108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88" name="Shape 108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9" name="Shape 1089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0" name="Shape 1090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91" name="Shape 1091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92" name="Shape 1092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93" name="Shape 109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4" name="Shape 1094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5" name="Shape 1095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96" name="Shape 1096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97" name="Shape 109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98" name="Shape 109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99" name="Shape 109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0" name="Shape 110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1" name="Shape 110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02" name="Shape 1102"/>
          <p:cNvGrpSpPr/>
          <p:nvPr/>
        </p:nvGrpSpPr>
        <p:grpSpPr>
          <a:xfrm>
            <a:off x="4114799" y="4102607"/>
            <a:ext cx="2308839" cy="783711"/>
            <a:chOff x="0" y="0"/>
            <a:chExt cx="2147483646" cy="2147483647"/>
          </a:xfrm>
        </p:grpSpPr>
        <p:grpSp>
          <p:nvGrpSpPr>
            <p:cNvPr id="1103" name="Shape 1103"/>
            <p:cNvGrpSpPr/>
            <p:nvPr/>
          </p:nvGrpSpPr>
          <p:grpSpPr>
            <a:xfrm>
              <a:off x="0" y="0"/>
              <a:ext cx="2018509952" cy="1887544753"/>
              <a:chOff x="0" y="0"/>
              <a:chExt cx="2147483647" cy="2147483647"/>
            </a:xfrm>
          </p:grpSpPr>
          <p:pic>
            <p:nvPicPr>
              <p:cNvPr id="1104" name="Shape 110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5" name="Shape 110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6" name="Shape 1106"/>
            <p:cNvSpPr txBox="1"/>
            <p:nvPr/>
          </p:nvSpPr>
          <p:spPr>
            <a:xfrm>
              <a:off x="128980692" y="373694954"/>
              <a:ext cx="2018502954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07" name="Shape 1107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08" name="Shape 1108"/>
          <p:cNvSpPr txBox="1"/>
          <p:nvPr/>
        </p:nvSpPr>
        <p:spPr>
          <a:xfrm rot="2460000">
            <a:off x="5937250" y="2651125"/>
            <a:ext cx="968374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1109" name="Shape 1109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Shape 1110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11" name="Shape 111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12" name="Shape 111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3" name="Shape 1113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4" name="Shape 1114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115" name="Shape 1115"/>
          <p:cNvSpPr txBox="1"/>
          <p:nvPr/>
        </p:nvSpPr>
        <p:spPr>
          <a:xfrm>
            <a:off x="2003425" y="3573462"/>
            <a:ext cx="966787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31800" y="4508500"/>
            <a:ext cx="8307387" cy="2063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project has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pom.xml”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file which used by maven to describe its own artifact data, which artifacts it needs to use, how it is packaged and how it is built.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“Pom” stands for Project Object Model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pom.xml: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581525"/>
            <a:ext cx="6819899" cy="19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/>
        </p:nvSpPr>
        <p:spPr>
          <a:xfrm>
            <a:off x="4089400" y="2573336"/>
            <a:ext cx="28590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Shape 1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122" name="Shape 1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25" name="Shape 1125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26" name="Shape 1126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128" name="Shape 1128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129" name="Shape 112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30" name="Shape 11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1" name="Shape 1131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2" name="Shape 1132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134" name="Shape 113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135" name="Shape 113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6" name="Shape 1136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7" name="Shape 1137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138" name="Shape 1138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139" name="Shape 113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40" name="Shape 114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1" name="Shape 1141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Shape 1142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43" name="Shape 1143"/>
          <p:cNvGrpSpPr/>
          <p:nvPr/>
        </p:nvGrpSpPr>
        <p:grpSpPr>
          <a:xfrm>
            <a:off x="4114799" y="4102607"/>
            <a:ext cx="2308841" cy="783711"/>
            <a:chOff x="0" y="0"/>
            <a:chExt cx="2147483647" cy="2147483647"/>
          </a:xfrm>
        </p:grpSpPr>
        <p:grpSp>
          <p:nvGrpSpPr>
            <p:cNvPr id="1144" name="Shape 1144"/>
            <p:cNvGrpSpPr/>
            <p:nvPr/>
          </p:nvGrpSpPr>
          <p:grpSpPr>
            <a:xfrm>
              <a:off x="0" y="0"/>
              <a:ext cx="2018508172" cy="1887544753"/>
              <a:chOff x="0" y="0"/>
              <a:chExt cx="2147483647" cy="2147483647"/>
            </a:xfrm>
          </p:grpSpPr>
          <p:pic>
            <p:nvPicPr>
              <p:cNvPr id="1145" name="Shape 114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6" name="Shape 1146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Shape 1147"/>
            <p:cNvSpPr txBox="1"/>
            <p:nvPr/>
          </p:nvSpPr>
          <p:spPr>
            <a:xfrm>
              <a:off x="128982472" y="373694954"/>
              <a:ext cx="2018501174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48" name="Shape 1148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49" name="Shape 1149"/>
          <p:cNvSpPr txBox="1"/>
          <p:nvPr/>
        </p:nvSpPr>
        <p:spPr>
          <a:xfrm rot="2460000">
            <a:off x="5937250" y="2651125"/>
            <a:ext cx="968374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sp>
        <p:nvSpPr>
          <p:cNvPr id="1150" name="Shape 1150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1" name="Shape 1151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52" name="Shape 115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53" name="Shape 1153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4" name="Shape 1154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5" name="Shape 1155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161" name="Shape 1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Shape 116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163" name="Shape 1163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64" name="Shape 1164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65" name="Shape 1165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167" name="Shape 1167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168" name="Shape 116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69" name="Shape 116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0" name="Shape 1170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1" name="Shape 1171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172" name="Shape 1172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173" name="Shape 117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174" name="Shape 117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5" name="Shape 1175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Shape 1176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177" name="Shape 117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79" name="Shape 117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0" name="Shape 118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1" name="Shape 118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82" name="Shape 1182"/>
          <p:cNvGrpSpPr/>
          <p:nvPr/>
        </p:nvGrpSpPr>
        <p:grpSpPr>
          <a:xfrm>
            <a:off x="4114799" y="4102607"/>
            <a:ext cx="2421921" cy="783711"/>
            <a:chOff x="0" y="0"/>
            <a:chExt cx="2147483647" cy="2147483647"/>
          </a:xfrm>
        </p:grpSpPr>
        <p:grpSp>
          <p:nvGrpSpPr>
            <p:cNvPr id="1183" name="Shape 1183"/>
            <p:cNvGrpSpPr/>
            <p:nvPr/>
          </p:nvGrpSpPr>
          <p:grpSpPr>
            <a:xfrm>
              <a:off x="0" y="0"/>
              <a:ext cx="1924263565" cy="1887544753"/>
              <a:chOff x="0" y="0"/>
              <a:chExt cx="2147483647" cy="2147483647"/>
            </a:xfrm>
          </p:grpSpPr>
          <p:pic>
            <p:nvPicPr>
              <p:cNvPr id="1184" name="Shape 118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5" name="Shape 118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6" name="Shape 1186"/>
            <p:cNvSpPr txBox="1"/>
            <p:nvPr/>
          </p:nvSpPr>
          <p:spPr>
            <a:xfrm>
              <a:off x="122960973" y="373694954"/>
              <a:ext cx="2024522673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87" name="Shape 1187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88" name="Shape 1188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9" name="Shape 1189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90" name="Shape 119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91" name="Shape 119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2" name="Shape 1192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3" name="Shape 1193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194" name="Shape 1194"/>
          <p:cNvSpPr txBox="1"/>
          <p:nvPr/>
        </p:nvSpPr>
        <p:spPr>
          <a:xfrm>
            <a:off x="4133850" y="3643312"/>
            <a:ext cx="966787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  <p:sp>
        <p:nvSpPr>
          <p:cNvPr id="1195" name="Shape 1195"/>
          <p:cNvSpPr txBox="1"/>
          <p:nvPr/>
        </p:nvSpPr>
        <p:spPr>
          <a:xfrm rot="2220000">
            <a:off x="5848350" y="3367087"/>
            <a:ext cx="966786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01" name="Shape 1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Shape 120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203" name="Shape 1203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05" name="Shape 1205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207" name="Shape 1207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208" name="Shape 120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09" name="Shape 120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0" name="Shape 1210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1" name="Shape 1211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212" name="Shape 1212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213" name="Shape 121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214" name="Shape 12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5" name="Shape 1215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6" name="Shape 1216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217" name="Shape 121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218" name="Shape 121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19" name="Shape 121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0" name="Shape 122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1" name="Shape 122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222" name="Shape 1222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223" name="Shape 1223"/>
            <p:cNvGrpSpPr/>
            <p:nvPr/>
          </p:nvGrpSpPr>
          <p:grpSpPr>
            <a:xfrm>
              <a:off x="0" y="0"/>
              <a:ext cx="2103014306" cy="1887544753"/>
              <a:chOff x="0" y="0"/>
              <a:chExt cx="2147483647" cy="2147483647"/>
            </a:xfrm>
          </p:grpSpPr>
          <p:pic>
            <p:nvPicPr>
              <p:cNvPr id="1224" name="Shape 122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5" name="Shape 122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Shape 1226"/>
            <p:cNvSpPr txBox="1"/>
            <p:nvPr/>
          </p:nvSpPr>
          <p:spPr>
            <a:xfrm>
              <a:off x="134382011" y="373694954"/>
              <a:ext cx="2013101635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grpSp>
        <p:nvGrpSpPr>
          <p:cNvPr id="1227" name="Shape 1227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228" name="Shape 122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29" name="Shape 1229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Shape 1230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1" name="Shape 1231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cxnSp>
        <p:nvCxnSpPr>
          <p:cNvPr id="1232" name="Shape 1232"/>
          <p:cNvCxnSpPr/>
          <p:nvPr/>
        </p:nvCxnSpPr>
        <p:spPr>
          <a:xfrm>
            <a:off x="2555875" y="4862512"/>
            <a:ext cx="882649" cy="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33" name="Shape 1233"/>
          <p:cNvCxnSpPr/>
          <p:nvPr/>
        </p:nvCxnSpPr>
        <p:spPr>
          <a:xfrm flipH="1">
            <a:off x="2536825" y="4899025"/>
            <a:ext cx="882649" cy="3000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39" name="Shape 1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Shape 124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 - Continues Integration: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the entire project using maven on a central server.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tests – if something went wrong notify developers.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Nightly-build:	Builds the entire project over night. Each 			morning developers check results and fix 	failures.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Continues-build:	Builds the entire project on every sources 			change. Immediate failures notify.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/>
        </p:nvSpPr>
        <p:spPr>
          <a:xfrm>
            <a:off x="468312" y="4652962"/>
            <a:ext cx="8307387" cy="1512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 txBox="1"/>
          <p:nvPr/>
        </p:nvSpPr>
        <p:spPr>
          <a:xfrm>
            <a:off x="36671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build server is just a scheduler.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Updates new changes from the source control server.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project with maven.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application servers if needed.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49" name="Shape 1249"/>
          <p:cNvGrpSpPr/>
          <p:nvPr/>
        </p:nvGrpSpPr>
        <p:grpSpPr>
          <a:xfrm>
            <a:off x="730830" y="4902037"/>
            <a:ext cx="2946210" cy="1097402"/>
            <a:chOff x="0" y="0"/>
            <a:chExt cx="2147483647" cy="2147483647"/>
          </a:xfrm>
        </p:grpSpPr>
        <p:pic>
          <p:nvPicPr>
            <p:cNvPr id="1250" name="Shape 12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764676" y="134217839"/>
              <a:ext cx="2058057683" cy="1744830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Shape 1251"/>
            <p:cNvSpPr txBox="1"/>
            <p:nvPr/>
          </p:nvSpPr>
          <p:spPr>
            <a:xfrm>
              <a:off x="0" y="135872889"/>
              <a:ext cx="47362006" cy="20116107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Shape 1252"/>
            <p:cNvSpPr txBox="1"/>
            <p:nvPr/>
          </p:nvSpPr>
          <p:spPr>
            <a:xfrm>
              <a:off x="2100121640" y="0"/>
              <a:ext cx="47362006" cy="20149228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5239035" y="4983204"/>
            <a:ext cx="3374591" cy="891639"/>
            <a:chOff x="0" y="0"/>
            <a:chExt cx="2147483647" cy="2147483647"/>
          </a:xfrm>
        </p:grpSpPr>
        <p:pic>
          <p:nvPicPr>
            <p:cNvPr id="1254" name="Shape 12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0" y="119713910"/>
              <a:ext cx="506819343" cy="2027769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Shape 125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4710167" y="307643698"/>
              <a:ext cx="1622773479" cy="165191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6" name="Shape 1256"/>
            <p:cNvSpPr txBox="1"/>
            <p:nvPr/>
          </p:nvSpPr>
          <p:spPr>
            <a:xfrm>
              <a:off x="0" y="0"/>
              <a:ext cx="507150908" cy="1040450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7" name="Shape 12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9837" y="4968875"/>
            <a:ext cx="1143000" cy="92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8" name="Shape 1258"/>
          <p:cNvCxnSpPr/>
          <p:nvPr/>
        </p:nvCxnSpPr>
        <p:spPr>
          <a:xfrm>
            <a:off x="3635375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9" name="Shape 1259"/>
          <p:cNvCxnSpPr/>
          <p:nvPr/>
        </p:nvCxnSpPr>
        <p:spPr>
          <a:xfrm>
            <a:off x="5148262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Shape 1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Shape 126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395287" y="40782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 (Artifactory)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 (Jenkins)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Shape 12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Shape 1275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Shape 1276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Shape 1277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Spring IOC</a:t>
            </a:r>
          </a:p>
        </p:txBody>
      </p:sp>
      <p:sp>
        <p:nvSpPr>
          <p:cNvPr id="1278" name="Shape 1278"/>
          <p:cNvSpPr txBox="1"/>
          <p:nvPr/>
        </p:nvSpPr>
        <p:spPr>
          <a:xfrm>
            <a:off x="396875" y="2636836"/>
            <a:ext cx="8135936" cy="2951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Shape 1280"/>
          <p:cNvSpPr txBox="1">
            <a:spLocks noGrp="1"/>
          </p:cNvSpPr>
          <p:nvPr>
            <p:ph type="subTitle" idx="1"/>
          </p:nvPr>
        </p:nvSpPr>
        <p:spPr>
          <a:xfrm>
            <a:off x="6310312" y="5732462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Shape 1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Shape 1286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	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projects uses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dependencies.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Managing them can be a mess.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Knowing exactly which versions of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parties are used in each project is hard.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project is stored in the SVN with all it’s Jars in it’s “lib” folder.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causes enormous duplications: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	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147" name="Shape 14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150" name="Shape 150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155" name="Shape 15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159" name="Shape 159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Shape 166"/>
          <p:cNvSpPr txBox="1"/>
          <p:nvPr/>
        </p:nvSpPr>
        <p:spPr>
          <a:xfrm>
            <a:off x="309562" y="5480050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09562" y="6056312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3022600" y="3810000"/>
            <a:ext cx="747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614611" y="4816475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614611" y="5480050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627311" y="47974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627311" y="54610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609850" y="6127750"/>
            <a:ext cx="1668462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622550" y="61087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614611" y="4183062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627311" y="4149725"/>
            <a:ext cx="1662111" cy="306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185" name="Shape 1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Shape 186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Shape 187"/>
          <p:cNvSpPr txBox="1"/>
          <p:nvPr/>
        </p:nvSpPr>
        <p:spPr>
          <a:xfrm>
            <a:off x="323850" y="3933825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36550" y="3900487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23850" y="4510087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36550" y="44545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	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Shape 199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200" name="Shape 2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Shape 201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203" name="Shape 203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206" name="Shape 206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211" name="Shape 211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215" name="Shape 215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263869" y="5436850"/>
            <a:ext cx="1590415" cy="446766"/>
            <a:chOff x="0" y="0"/>
            <a:chExt cx="2147483647" cy="2147483647"/>
          </a:xfrm>
        </p:grpSpPr>
        <p:sp>
          <p:nvSpPr>
            <p:cNvPr id="223" name="Shape 22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25" name="Shape 225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263869" y="6021308"/>
            <a:ext cx="1590415" cy="446766"/>
            <a:chOff x="0" y="0"/>
            <a:chExt cx="2147483647" cy="2147483647"/>
          </a:xfrm>
        </p:grpSpPr>
        <p:sp>
          <p:nvSpPr>
            <p:cNvPr id="227" name="Shape 22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233" name="Shape 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Shape 234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3022600" y="3810000"/>
            <a:ext cx="6995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2568919" y="4773275"/>
            <a:ext cx="1590415" cy="446766"/>
            <a:chOff x="0" y="0"/>
            <a:chExt cx="2147483647" cy="2147483647"/>
          </a:xfrm>
        </p:grpSpPr>
        <p:sp>
          <p:nvSpPr>
            <p:cNvPr id="237" name="Shape 237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2614612" y="5480050"/>
            <a:ext cx="1670050" cy="469900"/>
            <a:chOff x="0" y="0"/>
            <a:chExt cx="2147483647" cy="2147483647"/>
          </a:xfrm>
        </p:grpSpPr>
        <p:sp>
          <p:nvSpPr>
            <p:cNvPr id="240" name="Shape 240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42" name="Shape 242"/>
          <p:cNvSpPr txBox="1"/>
          <p:nvPr/>
        </p:nvSpPr>
        <p:spPr>
          <a:xfrm>
            <a:off x="2627311" y="472122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627311" y="5308600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2609849" y="6127750"/>
            <a:ext cx="1668462" cy="469900"/>
            <a:chOff x="0" y="0"/>
            <a:chExt cx="2147483647" cy="2147483647"/>
          </a:xfrm>
        </p:grpSpPr>
        <p:sp>
          <p:nvSpPr>
            <p:cNvPr id="245" name="Shape 24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47" name="Shape 247"/>
          <p:cNvSpPr txBox="1"/>
          <p:nvPr/>
        </p:nvSpPr>
        <p:spPr>
          <a:xfrm>
            <a:off x="2622550" y="6032500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2568919" y="4224258"/>
            <a:ext cx="1590415" cy="446766"/>
            <a:chOff x="0" y="0"/>
            <a:chExt cx="2147483647" cy="2147483647"/>
          </a:xfrm>
        </p:grpSpPr>
        <p:sp>
          <p:nvSpPr>
            <p:cNvPr id="249" name="Shape 249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51" name="Shape 251"/>
          <p:cNvSpPr txBox="1"/>
          <p:nvPr/>
        </p:nvSpPr>
        <p:spPr>
          <a:xfrm>
            <a:off x="2627311" y="4149725"/>
            <a:ext cx="1662000" cy="30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253" name="Shape 25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Shape 254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78157" y="3975021"/>
            <a:ext cx="1590415" cy="446766"/>
            <a:chOff x="0" y="0"/>
            <a:chExt cx="2147483647" cy="2147483647"/>
          </a:xfrm>
        </p:grpSpPr>
        <p:sp>
          <p:nvSpPr>
            <p:cNvPr id="256" name="Shape 256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58" name="Shape 258"/>
          <p:cNvSpPr txBox="1"/>
          <p:nvPr/>
        </p:nvSpPr>
        <p:spPr>
          <a:xfrm>
            <a:off x="336550" y="3976687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278157" y="4475083"/>
            <a:ext cx="1590415" cy="446766"/>
            <a:chOff x="0" y="0"/>
            <a:chExt cx="2147483647" cy="2147483647"/>
          </a:xfrm>
        </p:grpSpPr>
        <p:sp>
          <p:nvSpPr>
            <p:cNvPr id="260" name="Shape 260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62" name="Shape 262"/>
          <p:cNvSpPr txBox="1"/>
          <p:nvPr/>
        </p:nvSpPr>
        <p:spPr>
          <a:xfrm>
            <a:off x="336550" y="4445641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Microsoft Office PowerPoint</Application>
  <PresentationFormat>On-screen Show (4:3)</PresentationFormat>
  <Paragraphs>719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Open Sans</vt:lpstr>
      <vt:lpstr>Calibri</vt:lpstr>
      <vt:lpstr>Office Theme</vt:lpstr>
      <vt:lpstr>Maven and friends</vt:lpstr>
      <vt:lpstr>Last session - JEE</vt:lpstr>
      <vt:lpstr>Maven</vt:lpstr>
      <vt:lpstr>What is Maven? </vt:lpstr>
      <vt:lpstr>Maven architecture</vt:lpstr>
      <vt:lpstr>Maven architecture</vt:lpstr>
      <vt:lpstr>Maven architecture </vt:lpstr>
      <vt:lpstr>Maven architecture  </vt:lpstr>
      <vt:lpstr>Maven architecture  </vt:lpstr>
      <vt:lpstr>Maven architecture</vt:lpstr>
      <vt:lpstr>Maven architecture</vt:lpstr>
      <vt:lpstr>Maven architecture</vt:lpstr>
      <vt:lpstr>Maven architecture</vt:lpstr>
      <vt:lpstr>Maven architecture</vt:lpstr>
      <vt:lpstr>Maven architecture</vt:lpstr>
      <vt:lpstr>Maven architecture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Multi-module project</vt:lpstr>
      <vt:lpstr>Multi-module project</vt:lpstr>
      <vt:lpstr>Multi-module project</vt:lpstr>
      <vt:lpstr>Multi-module project</vt:lpstr>
      <vt:lpstr>Repository servers</vt:lpstr>
      <vt:lpstr>Continuous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Maven</vt:lpstr>
      <vt:lpstr>Next session – Spring IOC</vt:lpstr>
      <vt:lpstr>Slide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and friends</dc:title>
  <cp:lastModifiedBy>haim.turkel</cp:lastModifiedBy>
  <cp:revision>1</cp:revision>
  <dcterms:modified xsi:type="dcterms:W3CDTF">2015-09-18T07:24:32Z</dcterms:modified>
</cp:coreProperties>
</file>