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4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9144000" cy="6858000" type="screen4x3"/>
  <p:notesSz cx="6858000" cy="9144000"/>
  <p:embeddedFontLst>
    <p:embeddedFont>
      <p:font typeface="Open Sans" charset="0"/>
      <p:regular r:id="rId47"/>
      <p:bold r:id="rId48"/>
      <p:italic r:id="rId49"/>
      <p:boldItalic r:id="rId50"/>
    </p:embeddedFont>
    <p:embeddedFont>
      <p:font typeface="Calibri" pitchFamily="34" charset="0"/>
      <p:regular r:id="rId51"/>
      <p:bold r:id="rId52"/>
      <p:italic r:id="rId53"/>
      <p:boldItalic r:id="rId54"/>
    </p:embeddedFont>
    <p:embeddedFont>
      <p:font typeface="Consolas" pitchFamily="49" charset="0"/>
      <p:regular r:id="rId55"/>
      <p:bold r:id="rId56"/>
      <p:italic r:id="rId57"/>
      <p:boldItalic r:id="rId5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font" Target="fonts/font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5.xml"/><Relationship Id="rId51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6" name="Shape 7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4" name="Shape 6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5" name="Shape 6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6" name="Shape 6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20" name="Shape 6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1" name="Shape 6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26" name="Shape 6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7" name="Shape 6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8" name="Shape 6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1" name="Shape 6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33" name="Shape 6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4" name="Shape 6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5" name="Shape 6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9" name="Shape 63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0" name="Shape 6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1" name="Shape 6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2" name="Shape 6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5" name="Shape 6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6" name="Shape 6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49" name="Shape 6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0" name="Shape 6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1" name="Shape 6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5" name="Shape 6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8" name="Shape 6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9" name="Shape 6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4" name="Shape 66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6" name="Shape 6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71" name="Shape 6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2" name="Shape 6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3" name="Shape 6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77" name="Shape 6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8" name="Shape 6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9" name="Shape 6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08" name="Shape 60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9" name="Shape 60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0" name="Shape 6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webservicex.net/CreditCard.asmx?WSDL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Web services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8"/>
          <p:cNvSpPr txBox="1"/>
          <p:nvPr/>
        </p:nvSpPr>
        <p:spPr>
          <a:xfrm>
            <a:off x="2624931" y="5937409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	</a:t>
            </a: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order to send or receive an xml message to the web service we need to use a protocol that supports XML messaging over the net.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 (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bject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ccess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rotocol)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SOAP protocol is not tied to any specific transport protocol and can be used via HTTP, SMTP, FTP, etc..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 example: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http://www.webservicex.net/CreditCard.asmx?WSDL</a:t>
            </a: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sng" strike="noStrike" cap="none" baseline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5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 introduction – client/server	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Before web services:</a:t>
            </a:r>
          </a:p>
        </p:txBody>
      </p:sp>
      <p:grpSp>
        <p:nvGrpSpPr>
          <p:cNvPr id="269" name="Shape 269"/>
          <p:cNvGrpSpPr/>
          <p:nvPr/>
        </p:nvGrpSpPr>
        <p:grpSpPr>
          <a:xfrm>
            <a:off x="3224784" y="2566416"/>
            <a:ext cx="2048256" cy="621791"/>
            <a:chOff x="0" y="0"/>
            <a:chExt cx="2147483647" cy="2147483647"/>
          </a:xfrm>
        </p:grpSpPr>
        <p:grpSp>
          <p:nvGrpSpPr>
            <p:cNvPr id="270" name="Shape 270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271" name="Shape 27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2" name="Shape 272"/>
              <p:cNvSpPr txBox="1"/>
              <p:nvPr/>
            </p:nvSpPr>
            <p:spPr>
              <a:xfrm>
                <a:off x="80569710" y="192595345"/>
                <a:ext cx="1984746159" cy="1598030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3" name="Shape 273"/>
            <p:cNvSpPr txBox="1"/>
            <p:nvPr/>
          </p:nvSpPr>
          <p:spPr>
            <a:xfrm>
              <a:off x="152691992" y="443469669"/>
              <a:ext cx="1896402238" cy="8650643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Browser</a:t>
              </a: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3218687" y="3895343"/>
            <a:ext cx="2054352" cy="621791"/>
            <a:chOff x="0" y="0"/>
            <a:chExt cx="2147483647" cy="2147483647"/>
          </a:xfrm>
        </p:grpSpPr>
        <p:grpSp>
          <p:nvGrpSpPr>
            <p:cNvPr id="275" name="Shape 275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276" name="Shape 27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Shape 277"/>
              <p:cNvSpPr txBox="1"/>
              <p:nvPr/>
            </p:nvSpPr>
            <p:spPr>
              <a:xfrm>
                <a:off x="86365447" y="186455045"/>
                <a:ext cx="1979194249" cy="1598030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8" name="Shape 278"/>
            <p:cNvSpPr txBox="1"/>
            <p:nvPr/>
          </p:nvSpPr>
          <p:spPr>
            <a:xfrm>
              <a:off x="32326764" y="513349933"/>
              <a:ext cx="1891089487" cy="127410364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 server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3224784" y="5199887"/>
            <a:ext cx="2048256" cy="621791"/>
            <a:chOff x="0" y="0"/>
            <a:chExt cx="2147483647" cy="2147483647"/>
          </a:xfrm>
        </p:grpSpPr>
        <p:grpSp>
          <p:nvGrpSpPr>
            <p:cNvPr id="280" name="Shape 280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281" name="Shape 28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2" name="Shape 282"/>
              <p:cNvSpPr txBox="1"/>
              <p:nvPr/>
            </p:nvSpPr>
            <p:spPr>
              <a:xfrm>
                <a:off x="80569710" y="187769953"/>
                <a:ext cx="1984746159" cy="1598030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3" name="Shape 283"/>
            <p:cNvSpPr txBox="1"/>
            <p:nvPr/>
          </p:nvSpPr>
          <p:spPr>
            <a:xfrm>
              <a:off x="152691992" y="438646742"/>
              <a:ext cx="1896402238" cy="127410364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DB</a:t>
              </a:r>
            </a:p>
          </p:txBody>
        </p:sp>
      </p:grpSp>
      <p:cxnSp>
        <p:nvCxnSpPr>
          <p:cNvPr id="284" name="Shape 284"/>
          <p:cNvCxnSpPr/>
          <p:nvPr/>
        </p:nvCxnSpPr>
        <p:spPr>
          <a:xfrm>
            <a:off x="4643437" y="3262311"/>
            <a:ext cx="0" cy="8144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85" name="Shape 285"/>
          <p:cNvCxnSpPr/>
          <p:nvPr/>
        </p:nvCxnSpPr>
        <p:spPr>
          <a:xfrm>
            <a:off x="4643437" y="4589462"/>
            <a:ext cx="0" cy="8127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3779837" y="3338398"/>
            <a:ext cx="0" cy="8144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87" name="Shape 287"/>
          <p:cNvCxnSpPr/>
          <p:nvPr/>
        </p:nvCxnSpPr>
        <p:spPr>
          <a:xfrm rot="10800000">
            <a:off x="3770312" y="4589562"/>
            <a:ext cx="0" cy="8127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 introduction – client/server	</a:t>
            </a: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 services: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847343" y="2535935"/>
            <a:ext cx="2048256" cy="621791"/>
            <a:chOff x="0" y="0"/>
            <a:chExt cx="2147483647" cy="2147483647"/>
          </a:xfrm>
        </p:grpSpPr>
        <p:grpSp>
          <p:nvGrpSpPr>
            <p:cNvPr id="296" name="Shape 296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297" name="Shape 297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8" name="Shape 298"/>
              <p:cNvSpPr txBox="1"/>
              <p:nvPr/>
            </p:nvSpPr>
            <p:spPr>
              <a:xfrm>
                <a:off x="81569018" y="182728746"/>
                <a:ext cx="1984746159" cy="1598027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9" name="Shape 299"/>
            <p:cNvSpPr txBox="1"/>
            <p:nvPr/>
          </p:nvSpPr>
          <p:spPr>
            <a:xfrm>
              <a:off x="153691458" y="433600861"/>
              <a:ext cx="1896402238" cy="12741017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Browser (HTML)</a:t>
              </a:r>
            </a:p>
          </p:txBody>
        </p:sp>
      </p:grpSp>
      <p:grpSp>
        <p:nvGrpSpPr>
          <p:cNvPr id="300" name="Shape 300"/>
          <p:cNvGrpSpPr/>
          <p:nvPr/>
        </p:nvGrpSpPr>
        <p:grpSpPr>
          <a:xfrm>
            <a:off x="3511294" y="4620766"/>
            <a:ext cx="2054352" cy="621791"/>
            <a:chOff x="0" y="0"/>
            <a:chExt cx="2147483647" cy="2147483647"/>
          </a:xfrm>
        </p:grpSpPr>
        <p:grpSp>
          <p:nvGrpSpPr>
            <p:cNvPr id="301" name="Shape 301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302" name="Shape 30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3" name="Shape 303"/>
              <p:cNvSpPr txBox="1"/>
              <p:nvPr/>
            </p:nvSpPr>
            <p:spPr>
              <a:xfrm>
                <a:off x="82515458" y="197641773"/>
                <a:ext cx="1979194249" cy="1598027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4" name="Shape 304"/>
            <p:cNvSpPr txBox="1"/>
            <p:nvPr/>
          </p:nvSpPr>
          <p:spPr>
            <a:xfrm>
              <a:off x="28477057" y="524535587"/>
              <a:ext cx="1891089487" cy="12741017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 server</a:t>
              </a:r>
            </a:p>
          </p:txBody>
        </p:sp>
      </p:grpSp>
      <p:grpSp>
        <p:nvGrpSpPr>
          <p:cNvPr id="305" name="Shape 305"/>
          <p:cNvGrpSpPr/>
          <p:nvPr/>
        </p:nvGrpSpPr>
        <p:grpSpPr>
          <a:xfrm>
            <a:off x="3511295" y="5925310"/>
            <a:ext cx="2054352" cy="627888"/>
            <a:chOff x="0" y="0"/>
            <a:chExt cx="2147483647" cy="2147483647"/>
          </a:xfrm>
        </p:grpSpPr>
        <p:grpSp>
          <p:nvGrpSpPr>
            <p:cNvPr id="306" name="Shape 306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6"/>
            </a:xfrm>
          </p:grpSpPr>
          <p:pic>
            <p:nvPicPr>
              <p:cNvPr id="307" name="Shape 307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8" name="Shape 308"/>
              <p:cNvSpPr txBox="1"/>
              <p:nvPr/>
            </p:nvSpPr>
            <p:spPr>
              <a:xfrm>
                <a:off x="82933723" y="197289628"/>
                <a:ext cx="1978695688" cy="15874172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9" name="Shape 309"/>
            <p:cNvSpPr txBox="1"/>
            <p:nvPr/>
          </p:nvSpPr>
          <p:spPr>
            <a:xfrm>
              <a:off x="154761950" y="446500146"/>
              <a:ext cx="1890774994" cy="12656389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DB</a:t>
              </a:r>
            </a:p>
          </p:txBody>
        </p:sp>
      </p:grpSp>
      <p:cxnSp>
        <p:nvCxnSpPr>
          <p:cNvPr id="310" name="Shape 310"/>
          <p:cNvCxnSpPr/>
          <p:nvPr/>
        </p:nvCxnSpPr>
        <p:spPr>
          <a:xfrm>
            <a:off x="2124075" y="3068636"/>
            <a:ext cx="0" cy="814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11" name="Shape 311"/>
          <p:cNvCxnSpPr/>
          <p:nvPr/>
        </p:nvCxnSpPr>
        <p:spPr>
          <a:xfrm flipH="1">
            <a:off x="4918562" y="5165725"/>
            <a:ext cx="13800" cy="970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12" name="Shape 312"/>
          <p:cNvCxnSpPr/>
          <p:nvPr/>
        </p:nvCxnSpPr>
        <p:spPr>
          <a:xfrm rot="10800000">
            <a:off x="1835150" y="3076575"/>
            <a:ext cx="0" cy="814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4059237" y="5318012"/>
            <a:ext cx="0" cy="8144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314" name="Shape 314"/>
          <p:cNvGrpSpPr/>
          <p:nvPr/>
        </p:nvGrpSpPr>
        <p:grpSpPr>
          <a:xfrm>
            <a:off x="3511294" y="2554222"/>
            <a:ext cx="2048256" cy="621791"/>
            <a:chOff x="0" y="0"/>
            <a:chExt cx="2147483647" cy="2147483647"/>
          </a:xfrm>
        </p:grpSpPr>
        <p:grpSp>
          <p:nvGrpSpPr>
            <p:cNvPr id="315" name="Shape 315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316" name="Shape 31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7" name="Shape 317"/>
              <p:cNvSpPr txBox="1"/>
              <p:nvPr/>
            </p:nvSpPr>
            <p:spPr>
              <a:xfrm>
                <a:off x="81435940" y="185360303"/>
                <a:ext cx="1984746159" cy="1598027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8" name="Shape 318"/>
            <p:cNvSpPr txBox="1"/>
            <p:nvPr/>
          </p:nvSpPr>
          <p:spPr>
            <a:xfrm>
              <a:off x="153558526" y="436235877"/>
              <a:ext cx="1896402238" cy="12741017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 (JAVA)</a:t>
              </a:r>
            </a:p>
          </p:txBody>
        </p:sp>
      </p:grpSp>
      <p:sp>
        <p:nvSpPr>
          <p:cNvPr id="319" name="Shape 319"/>
          <p:cNvSpPr txBox="1"/>
          <p:nvPr/>
        </p:nvSpPr>
        <p:spPr>
          <a:xfrm>
            <a:off x="900112" y="3890962"/>
            <a:ext cx="7158036" cy="258762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SOAP</a:t>
            </a:r>
          </a:p>
        </p:txBody>
      </p:sp>
      <p:cxnSp>
        <p:nvCxnSpPr>
          <p:cNvPr id="320" name="Shape 320"/>
          <p:cNvCxnSpPr/>
          <p:nvPr/>
        </p:nvCxnSpPr>
        <p:spPr>
          <a:xfrm rot="10800000" flipH="1">
            <a:off x="4054474" y="4159787"/>
            <a:ext cx="2399" cy="6992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21" name="Shape 321"/>
          <p:cNvCxnSpPr/>
          <p:nvPr/>
        </p:nvCxnSpPr>
        <p:spPr>
          <a:xfrm>
            <a:off x="4933948" y="4149725"/>
            <a:ext cx="3299" cy="7221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322" name="Shape 322"/>
          <p:cNvGrpSpPr/>
          <p:nvPr/>
        </p:nvGrpSpPr>
        <p:grpSpPr>
          <a:xfrm>
            <a:off x="6102095" y="2554222"/>
            <a:ext cx="2048256" cy="621791"/>
            <a:chOff x="0" y="0"/>
            <a:chExt cx="2147483647" cy="2147483647"/>
          </a:xfrm>
        </p:grpSpPr>
        <p:grpSp>
          <p:nvGrpSpPr>
            <p:cNvPr id="323" name="Shape 323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324" name="Shape 324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5" name="Shape 325"/>
              <p:cNvSpPr txBox="1"/>
              <p:nvPr/>
            </p:nvSpPr>
            <p:spPr>
              <a:xfrm>
                <a:off x="81435676" y="185360303"/>
                <a:ext cx="1984746159" cy="1598027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6" name="Shape 326"/>
            <p:cNvSpPr txBox="1"/>
            <p:nvPr/>
          </p:nvSpPr>
          <p:spPr>
            <a:xfrm>
              <a:off x="153558038" y="436235877"/>
              <a:ext cx="1896402238" cy="12741017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 (C#)</a:t>
              </a:r>
            </a:p>
          </p:txBody>
        </p:sp>
      </p:grpSp>
      <p:cxnSp>
        <p:nvCxnSpPr>
          <p:cNvPr id="327" name="Shape 327"/>
          <p:cNvCxnSpPr/>
          <p:nvPr/>
        </p:nvCxnSpPr>
        <p:spPr>
          <a:xfrm>
            <a:off x="4716462" y="3068636"/>
            <a:ext cx="0" cy="814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28" name="Shape 328"/>
          <p:cNvCxnSpPr/>
          <p:nvPr/>
        </p:nvCxnSpPr>
        <p:spPr>
          <a:xfrm>
            <a:off x="7380286" y="3068636"/>
            <a:ext cx="0" cy="814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29" name="Shape 329"/>
          <p:cNvCxnSpPr/>
          <p:nvPr/>
        </p:nvCxnSpPr>
        <p:spPr>
          <a:xfrm rot="10800000">
            <a:off x="4356100" y="3094037"/>
            <a:ext cx="0" cy="812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6875461" y="3086100"/>
            <a:ext cx="0" cy="812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JAX-B: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rchitecture for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ml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inding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 is a specification defining how objects should be converted to XML tags and how we take XML tags and generate objects.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 is very easy to work with.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JAX-B: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rchitecture for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ml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inding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 is a specification defining how objects should be converted to XML tags and how we take XML tags and generate objects.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 is very easy to work with.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Marshalling – Convert Java object to XML.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Unmarashlling – Convert XML to Java object.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179386" y="3213100"/>
            <a:ext cx="8785225" cy="34559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385762" y="14144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JAX-B implementation will use reflection API to generate an XML String.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 influence the final XML using JAX-B annotations: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3" name="Shape 3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3573462"/>
            <a:ext cx="2767012" cy="2663824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385762" y="3573462"/>
            <a:ext cx="2170112" cy="2158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889000" y="4090987"/>
            <a:ext cx="2387600" cy="2158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00112" y="4581525"/>
            <a:ext cx="2386011" cy="2158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900112" y="5084762"/>
            <a:ext cx="2386011" cy="2158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827087" y="5589587"/>
            <a:ext cx="2386011" cy="2158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179386" y="3213100"/>
            <a:ext cx="8785225" cy="34559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/>
        </p:nvSpPr>
        <p:spPr>
          <a:xfrm>
            <a:off x="385762" y="14144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JAX-B implementation will use reflection API to generate an XML String.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 influence the final XML using JAX-B annotations: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7" name="Shape 3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3573462"/>
            <a:ext cx="2767012" cy="266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/>
        </p:nvSpPr>
        <p:spPr>
          <a:xfrm>
            <a:off x="179386" y="3213100"/>
            <a:ext cx="8785225" cy="34559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</p:txBody>
      </p:sp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x="385762" y="14144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JAX-B implementation will use reflection API to generate an XML String.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 influence the final XML using JAX-B annotations: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3573462"/>
            <a:ext cx="2767012" cy="266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33987" y="3295650"/>
            <a:ext cx="2867025" cy="1428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8" name="Shape 378"/>
          <p:cNvCxnSpPr/>
          <p:nvPr/>
        </p:nvCxnSpPr>
        <p:spPr>
          <a:xfrm>
            <a:off x="4356100" y="3213100"/>
            <a:ext cx="0" cy="34559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/>
        </p:nvSpPr>
        <p:spPr>
          <a:xfrm>
            <a:off x="179386" y="3213100"/>
            <a:ext cx="8785225" cy="34559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</p:txBody>
      </p:sp>
      <p:pic>
        <p:nvPicPr>
          <p:cNvPr id="385" name="Shape 3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/>
          <p:nvPr/>
        </p:nvSpPr>
        <p:spPr>
          <a:xfrm>
            <a:off x="385762" y="14144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JAX-B implementation will use reflection API to generate an XML String.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 influence the final XML using JAX-B annotations: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5003800" y="5324475"/>
            <a:ext cx="3671886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 </a:t>
            </a:r>
            <a:r>
              <a:rPr lang="en-US" sz="1200" b="0" i="0" u="none" strike="noStrike" cap="none" baseline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-US" sz="1200" b="0" i="1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PolicySum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10000.0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PolicySum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  	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agent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	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JAX-B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			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agent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	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pic>
        <p:nvPicPr>
          <p:cNvPr id="388" name="Shape 3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3573462"/>
            <a:ext cx="2767012" cy="266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33987" y="3295650"/>
            <a:ext cx="2867025" cy="1428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Shape 390"/>
          <p:cNvCxnSpPr/>
          <p:nvPr/>
        </p:nvCxnSpPr>
        <p:spPr>
          <a:xfrm>
            <a:off x="4356100" y="3213100"/>
            <a:ext cx="0" cy="34559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1" name="Shape 391"/>
          <p:cNvSpPr/>
          <p:nvPr/>
        </p:nvSpPr>
        <p:spPr>
          <a:xfrm>
            <a:off x="6300787" y="4724400"/>
            <a:ext cx="44450" cy="600075"/>
          </a:xfrm>
          <a:prstGeom prst="downArrow">
            <a:avLst>
              <a:gd name="adj1" fmla="val 20800"/>
              <a:gd name="adj2" fmla="val 50000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79386" y="3213100"/>
            <a:ext cx="8785225" cy="34559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</p:txBody>
      </p:sp>
      <p:pic>
        <p:nvPicPr>
          <p:cNvPr id="398" name="Shape 3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Shape 399"/>
          <p:cNvSpPr txBox="1"/>
          <p:nvPr/>
        </p:nvSpPr>
        <p:spPr>
          <a:xfrm>
            <a:off x="385762" y="14144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JAX-B implementation will use reflection API to generate an Object out of a XML String.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4876800" y="3308350"/>
            <a:ext cx="3671886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 </a:t>
            </a:r>
            <a:r>
              <a:rPr lang="en-US" sz="1200" b="0" i="0" u="none" strike="noStrike" cap="none" baseline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-US" sz="1200" b="0" i="1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PolicySum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10000.0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PolicySum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	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agent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	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JAX-B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			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agent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	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pic>
        <p:nvPicPr>
          <p:cNvPr id="401" name="Shape 4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3573462"/>
            <a:ext cx="2767012" cy="2663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2" name="Shape 402"/>
          <p:cNvCxnSpPr/>
          <p:nvPr/>
        </p:nvCxnSpPr>
        <p:spPr>
          <a:xfrm>
            <a:off x="4452937" y="3213100"/>
            <a:ext cx="0" cy="34559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Last session: Spring extras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95287" y="256698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Spring templates – JDBC template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Spring templates – Transaction template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Spring on web application</a:t>
            </a: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179386" y="3213100"/>
            <a:ext cx="8785225" cy="34559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</p:txBody>
      </p:sp>
      <p:pic>
        <p:nvPicPr>
          <p:cNvPr id="409" name="Shape 4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/>
          <p:nvPr/>
        </p:nvSpPr>
        <p:spPr>
          <a:xfrm>
            <a:off x="385762" y="14144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JAX-B implementation will use reflection API to generate an Object out of a XML String.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4876800" y="3308350"/>
            <a:ext cx="3671886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 </a:t>
            </a:r>
            <a:r>
              <a:rPr lang="en-US" sz="1200" b="0" i="0" u="none" strike="noStrike" cap="none" baseline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-US" sz="1200" b="0" i="1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PolicySum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10000.0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PolicySum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agent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JAX-B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agent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3573462"/>
            <a:ext cx="2767012" cy="2663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Shape 413"/>
          <p:cNvCxnSpPr/>
          <p:nvPr/>
        </p:nvCxnSpPr>
        <p:spPr>
          <a:xfrm>
            <a:off x="4452937" y="3213100"/>
            <a:ext cx="0" cy="34559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14" name="Shape 4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89537" y="5168900"/>
            <a:ext cx="2867025" cy="142874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Shape 415"/>
          <p:cNvSpPr/>
          <p:nvPr/>
        </p:nvSpPr>
        <p:spPr>
          <a:xfrm>
            <a:off x="6300787" y="4437062"/>
            <a:ext cx="44450" cy="600075"/>
          </a:xfrm>
          <a:prstGeom prst="downArrow">
            <a:avLst>
              <a:gd name="adj1" fmla="val 20800"/>
              <a:gd name="adj2" fmla="val 50000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</p:txBody>
      </p:sp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 is just a specification – we need to use an implementation in order to work with it.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 add a JAR on our own or use the provided application server’s implementation (JEE).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several JAX-B implementations – therefore result XML can be different and annotations usage might change too.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  <p:pic>
        <p:nvPicPr>
          <p:cNvPr id="428" name="Shape 4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JAX-WS: 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 for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ml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eb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ervices.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is a specification defining how to expose XML based web services.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annotations, JAX-WS will take an interface or a class and generate a WSDL file and all the components needed to transfer and receive data through SOAP messages.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While generating the WSDL, it’ll also use JAX-B annotations to generate the XSD schema.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  <p:pic>
        <p:nvPicPr>
          <p:cNvPr id="436" name="Shape 4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/>
          <p:nvPr/>
        </p:nvSpPr>
        <p:spPr>
          <a:xfrm>
            <a:off x="385762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is very easy to use: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9750" y="1989136"/>
            <a:ext cx="4895850" cy="1536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Shape 439"/>
          <p:cNvCxnSpPr/>
          <p:nvPr/>
        </p:nvCxnSpPr>
        <p:spPr>
          <a:xfrm>
            <a:off x="179386" y="3573462"/>
            <a:ext cx="856932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40" name="Shape 4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1337" y="3598862"/>
            <a:ext cx="4606925" cy="298926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Shape 441"/>
          <p:cNvSpPr txBox="1"/>
          <p:nvPr/>
        </p:nvSpPr>
        <p:spPr>
          <a:xfrm>
            <a:off x="385762" y="2030411"/>
            <a:ext cx="1377950" cy="1444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547687" y="2482850"/>
            <a:ext cx="1377950" cy="1444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7087" y="2935286"/>
            <a:ext cx="3457574" cy="1444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2495550" y="2627311"/>
            <a:ext cx="1968500" cy="1539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1125537" y="3613150"/>
            <a:ext cx="1377950" cy="1444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/>
        </p:nvSpPr>
        <p:spPr>
          <a:xfrm>
            <a:off x="385762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is very easy to use: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4" name="Shape 4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9750" y="1989136"/>
            <a:ext cx="4895850" cy="1536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Shape 455"/>
          <p:cNvCxnSpPr/>
          <p:nvPr/>
        </p:nvCxnSpPr>
        <p:spPr>
          <a:xfrm>
            <a:off x="179386" y="3573462"/>
            <a:ext cx="856932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56" name="Shape 4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1337" y="3598862"/>
            <a:ext cx="4606925" cy="298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/>
        </p:nvSpPr>
        <p:spPr>
          <a:xfrm>
            <a:off x="179386" y="1773236"/>
            <a:ext cx="8640762" cy="48958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385762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generated WSDL file: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5" name="Shape 4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5762" y="1871661"/>
            <a:ext cx="6580186" cy="1558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6" name="Shape 466"/>
          <p:cNvCxnSpPr/>
          <p:nvPr/>
        </p:nvCxnSpPr>
        <p:spPr>
          <a:xfrm>
            <a:off x="179386" y="3421062"/>
            <a:ext cx="8640762" cy="95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67" name="Shape 4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2412" y="3527425"/>
            <a:ext cx="8496299" cy="280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/>
        </p:nvSpPr>
        <p:spPr>
          <a:xfrm>
            <a:off x="179386" y="1773236"/>
            <a:ext cx="8640762" cy="48958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  <p:pic>
        <p:nvPicPr>
          <p:cNvPr id="474" name="Shape 4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Shape 475"/>
          <p:cNvSpPr txBox="1"/>
          <p:nvPr/>
        </p:nvSpPr>
        <p:spPr>
          <a:xfrm>
            <a:off x="385762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generated WSDL file: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6" name="Shape 4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5762" y="1871661"/>
            <a:ext cx="6580186" cy="1558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" name="Shape 477"/>
          <p:cNvCxnSpPr/>
          <p:nvPr/>
        </p:nvCxnSpPr>
        <p:spPr>
          <a:xfrm>
            <a:off x="179386" y="3421062"/>
            <a:ext cx="8640762" cy="95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78" name="Shape 47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2412" y="3527425"/>
            <a:ext cx="8496299" cy="280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 txBox="1"/>
          <p:nvPr/>
        </p:nvSpPr>
        <p:spPr>
          <a:xfrm>
            <a:off x="4435475" y="1814511"/>
            <a:ext cx="1649411" cy="3698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server root</a:t>
            </a:r>
          </a:p>
        </p:txBody>
      </p:sp>
      <p:pic>
        <p:nvPicPr>
          <p:cNvPr id="480" name="Shape 48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2987" y="1744661"/>
            <a:ext cx="2028825" cy="4952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cxnSp>
        <p:nvCxnSpPr>
          <p:cNvPr id="481" name="Shape 481"/>
          <p:cNvCxnSpPr/>
          <p:nvPr/>
        </p:nvCxnSpPr>
        <p:spPr>
          <a:xfrm rot="10800000">
            <a:off x="3071811" y="1947861"/>
            <a:ext cx="1363661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/>
        </p:nvSpPr>
        <p:spPr>
          <a:xfrm>
            <a:off x="179386" y="1773236"/>
            <a:ext cx="8640762" cy="48958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  <p:pic>
        <p:nvPicPr>
          <p:cNvPr id="488" name="Shape 4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Shape 489"/>
          <p:cNvSpPr txBox="1"/>
          <p:nvPr/>
        </p:nvSpPr>
        <p:spPr>
          <a:xfrm>
            <a:off x="385762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generated WSDL file: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0" name="Shape 4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5762" y="1871661"/>
            <a:ext cx="6580186" cy="1558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Shape 491"/>
          <p:cNvCxnSpPr/>
          <p:nvPr/>
        </p:nvCxnSpPr>
        <p:spPr>
          <a:xfrm>
            <a:off x="179386" y="3421062"/>
            <a:ext cx="8640762" cy="95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92" name="Shape 4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2412" y="3527425"/>
            <a:ext cx="8496299" cy="280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 txBox="1"/>
          <p:nvPr/>
        </p:nvSpPr>
        <p:spPr>
          <a:xfrm>
            <a:off x="5292725" y="3455987"/>
            <a:ext cx="2638424" cy="3698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WSDL file of policy service</a:t>
            </a:r>
          </a:p>
        </p:txBody>
      </p:sp>
      <p:cxnSp>
        <p:nvCxnSpPr>
          <p:cNvPr id="494" name="Shape 494"/>
          <p:cNvCxnSpPr/>
          <p:nvPr/>
        </p:nvCxnSpPr>
        <p:spPr>
          <a:xfrm rot="10800000">
            <a:off x="4033836" y="3640137"/>
            <a:ext cx="12747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495" name="Shape 49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2987" y="3355975"/>
            <a:ext cx="2990849" cy="457200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385762" y="14144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is just a specification. It only defines annotations we can use to create web services easily.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we use a full JEE app server,  we will get the JAX-WS implementation from the app server itself.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Without an app server, we have to provide an implementation JAR on our own and configure it. This can be tricky – since each implementation requires different configuration.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Common implementations:	Axis2, CXF, Metro, etc..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configuration</a:t>
            </a:r>
          </a:p>
        </p:txBody>
      </p:sp>
      <p:pic>
        <p:nvPicPr>
          <p:cNvPr id="509" name="Shape 5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Shape 5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197849" cy="4997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Shape 511"/>
          <p:cNvCxnSpPr/>
          <p:nvPr/>
        </p:nvCxnSpPr>
        <p:spPr>
          <a:xfrm>
            <a:off x="179386" y="3716337"/>
            <a:ext cx="856932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Web services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95287" y="256698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Web-services 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 web-services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configuration</a:t>
            </a:r>
          </a:p>
        </p:txBody>
      </p:sp>
      <p:pic>
        <p:nvPicPr>
          <p:cNvPr id="518" name="Shape 5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Shape 5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197849" cy="4205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Shape 52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configuration</a:t>
            </a:r>
          </a:p>
        </p:txBody>
      </p:sp>
      <p:pic>
        <p:nvPicPr>
          <p:cNvPr id="526" name="Shape 5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Shape 5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197849" cy="4205287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 txBox="1"/>
          <p:nvPr/>
        </p:nvSpPr>
        <p:spPr>
          <a:xfrm>
            <a:off x="2817811" y="5445125"/>
            <a:ext cx="5786437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web-service must be binded to an implementing class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331912" y="4868862"/>
            <a:ext cx="6480174" cy="288925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0" name="Shape 530"/>
          <p:cNvCxnSpPr/>
          <p:nvPr/>
        </p:nvCxnSpPr>
        <p:spPr>
          <a:xfrm rot="10800000">
            <a:off x="5435600" y="5157786"/>
            <a:ext cx="276224" cy="2873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Shape 53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configuration</a:t>
            </a:r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Shape 5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197849" cy="4205287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Shape 539"/>
          <p:cNvSpPr txBox="1"/>
          <p:nvPr/>
        </p:nvSpPr>
        <p:spPr>
          <a:xfrm>
            <a:off x="3822700" y="4868862"/>
            <a:ext cx="144462" cy="288925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0" name="Shape 540"/>
          <p:cNvCxnSpPr/>
          <p:nvPr/>
        </p:nvCxnSpPr>
        <p:spPr>
          <a:xfrm rot="10800000">
            <a:off x="3895725" y="5135562"/>
            <a:ext cx="0" cy="2381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541" name="Shape 541"/>
          <p:cNvSpPr txBox="1"/>
          <p:nvPr/>
        </p:nvSpPr>
        <p:spPr>
          <a:xfrm>
            <a:off x="1565275" y="5373687"/>
            <a:ext cx="6030911" cy="368299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‘#’ marks a Spring managed bean with the following name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configuration</a:t>
            </a:r>
          </a:p>
        </p:txBody>
      </p:sp>
      <p:pic>
        <p:nvPicPr>
          <p:cNvPr id="548" name="Shape 5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Shape 5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197849" cy="4205287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Shape 550"/>
          <p:cNvSpPr txBox="1"/>
          <p:nvPr/>
        </p:nvSpPr>
        <p:spPr>
          <a:xfrm>
            <a:off x="3822700" y="4868862"/>
            <a:ext cx="144462" cy="288925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1" name="Shape 551"/>
          <p:cNvCxnSpPr/>
          <p:nvPr/>
        </p:nvCxnSpPr>
        <p:spPr>
          <a:xfrm rot="10800000">
            <a:off x="3895725" y="5135562"/>
            <a:ext cx="0" cy="2381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552" name="Shape 552"/>
          <p:cNvSpPr txBox="1"/>
          <p:nvPr/>
        </p:nvSpPr>
        <p:spPr>
          <a:xfrm>
            <a:off x="1565275" y="5373687"/>
            <a:ext cx="6030911" cy="368299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‘#’ marks a Spring managed bean with the following name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1555750" y="6022975"/>
            <a:ext cx="5622925" cy="430212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(״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"PolicyWebService@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PolicyWebServiceImpl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PolicyWebService  {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Exercise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calculator web-service exposing the following web methods: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  (num1, num2)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Increase By One (num1)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Multiply (num1, num3)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Make sure to use proper layers.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only integers.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 service to “/calc”.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/>
        </p:nvSpPr>
        <p:spPr>
          <a:xfrm>
            <a:off x="107950" y="1630362"/>
            <a:ext cx="8856662" cy="5156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Shape 56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Exercise</a:t>
            </a:r>
          </a:p>
        </p:txBody>
      </p:sp>
      <p:pic>
        <p:nvPicPr>
          <p:cNvPr id="567" name="Shape 5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Shape 5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012" y="1609725"/>
            <a:ext cx="8167686" cy="514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/>
        </p:nvSpPr>
        <p:spPr>
          <a:xfrm>
            <a:off x="107950" y="1557337"/>
            <a:ext cx="8856662" cy="51546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Shape 57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Exercise</a:t>
            </a:r>
          </a:p>
        </p:txBody>
      </p:sp>
      <p:pic>
        <p:nvPicPr>
          <p:cNvPr id="575" name="Shape 5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Shape 5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012" y="1609725"/>
            <a:ext cx="8167686" cy="359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/>
        </p:nvSpPr>
        <p:spPr>
          <a:xfrm>
            <a:off x="107950" y="1484312"/>
            <a:ext cx="8856662" cy="5156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Shape 58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Exercise</a:t>
            </a:r>
          </a:p>
        </p:txBody>
      </p:sp>
      <p:pic>
        <p:nvPicPr>
          <p:cNvPr id="583" name="Shape 5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Shape 584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0" i="0" u="sng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Web service Interface: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@WebService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CalculatorWebService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@WebMethod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add(Integer num1, Integer num2);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@WebMethod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increaseByOne(Integer num1);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@WebMethod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multiply(Integer num1, Integer num2);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600" b="0" i="0" u="sng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Business service interface:</a:t>
            </a:r>
            <a:br>
              <a:rPr lang="en-US" sz="1600" b="0" i="0" u="sng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sng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CalculatorBusinessService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add(Integer num1, Integer num2);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multiply(Integer num1, Integer num2);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5" name="Shape 585"/>
          <p:cNvCxnSpPr/>
          <p:nvPr/>
        </p:nvCxnSpPr>
        <p:spPr>
          <a:xfrm>
            <a:off x="107950" y="4652962"/>
            <a:ext cx="88566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/>
        </p:nvSpPr>
        <p:spPr>
          <a:xfrm>
            <a:off x="107950" y="1484312"/>
            <a:ext cx="8856662" cy="5156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Shape 59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Exercise</a:t>
            </a:r>
          </a:p>
        </p:txBody>
      </p:sp>
      <p:pic>
        <p:nvPicPr>
          <p:cNvPr id="592" name="Shape 5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0" i="0" u="sng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Web service implementation: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@Service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"CalculatorWebService"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CalculatorWebServiceImpl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CalculatorWebService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@Resource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CalculatorBusinessService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calculatorBusinessService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add(Integer num1, Integer num2)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calculatorBusinessService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.add(num1, num2);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increaseByOne(Integer num1)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calculatorBusinessService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.add(num1,1);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multiply(Integer num1, Integer num2)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calculatorBusinessService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.multiply(num1, num2);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107950" y="1484312"/>
            <a:ext cx="8856662" cy="5156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Shape 59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Exercise</a:t>
            </a:r>
          </a:p>
        </p:txBody>
      </p:sp>
      <p:pic>
        <p:nvPicPr>
          <p:cNvPr id="600" name="Shape 6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0" i="0" u="sng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Business service implementation: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@Component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CalculatorBusinessServiceImpl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CalculatorBusinessService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add(Integer num1, Integer num2)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num1 + num2;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multiply(Integer num1, Integer num2)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num1 * num2;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 introduction	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366712" y="136048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web-development grew, applications needed to share functionality.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app ‘A’ had to update app ‘B’, or consume data from app ‘C’.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exchange must overcome language and platform boundaries: App ‘A’ might be written in JAVA, app ‘C’ might be written in C# and App ‘B’ might be written in PHP.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data exchange might occur behind the scene and automatically – with no human intervention.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Shape 6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Shape 683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Shape 684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Web services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395287" y="256698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Web-services 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SOAP web-services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Shape 6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Shape 692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Shape 693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Next session – Restful services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395287" y="256698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Web-services 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SOAP web-services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  <p:pic>
        <p:nvPicPr>
          <p:cNvPr id="695" name="Shape 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86575" y="5184775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Shape 696"/>
          <p:cNvSpPr txBox="1">
            <a:spLocks noGrp="1"/>
          </p:cNvSpPr>
          <p:nvPr>
            <p:ph type="subTitle" idx="1"/>
          </p:nvPr>
        </p:nvSpPr>
        <p:spPr>
          <a:xfrm>
            <a:off x="6969125" y="5976937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Shape 7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Shape 702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Ido Barash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Email: ido.barash@tikalk.com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 introduction	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366712" y="1208087"/>
            <a:ext cx="8135999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Solution: Web services.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 service is a piece of code that is accessible over the net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and uses standardized messaging system.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 services are self-contained, modular, distributed little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apps that can be invoked over the network to take a specific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action.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Web-services allow different apps written in different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languages to communicate and exchange data.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Basically, Web services expose API to our app.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 services are stateless.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 introduction	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385762" y="136048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 services use standardized protocol to communicate.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basic idea is to expose methods and their parameters in a standardized language which both apps can understand.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 introduction	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385762" y="136048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 services use standardized protocol to communicate.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basic idea is to expose methods and their parameters in a standardized language which both apps can understand.</a:t>
            </a:r>
          </a:p>
        </p:txBody>
      </p:sp>
      <p:grpSp>
        <p:nvGrpSpPr>
          <p:cNvPr id="209" name="Shape 209"/>
          <p:cNvGrpSpPr/>
          <p:nvPr/>
        </p:nvGrpSpPr>
        <p:grpSpPr>
          <a:xfrm>
            <a:off x="914399" y="4821935"/>
            <a:ext cx="2054352" cy="1621536"/>
            <a:chOff x="0" y="0"/>
            <a:chExt cx="2147483647" cy="2147483646"/>
          </a:xfrm>
        </p:grpSpPr>
        <p:grpSp>
          <p:nvGrpSpPr>
            <p:cNvPr id="210" name="Shape 210"/>
            <p:cNvGrpSpPr/>
            <p:nvPr/>
          </p:nvGrpSpPr>
          <p:grpSpPr>
            <a:xfrm>
              <a:off x="0" y="0"/>
              <a:ext cx="2147483647" cy="2147483646"/>
              <a:chOff x="0" y="0"/>
              <a:chExt cx="2147483647" cy="2147483646"/>
            </a:xfrm>
          </p:grpSpPr>
          <p:pic>
            <p:nvPicPr>
              <p:cNvPr id="211" name="Shape 21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2" name="Shape 212"/>
              <p:cNvSpPr txBox="1"/>
              <p:nvPr/>
            </p:nvSpPr>
            <p:spPr>
              <a:xfrm>
                <a:off x="136861360" y="138829077"/>
                <a:ext cx="1876947092" cy="18060816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Shape 213"/>
            <p:cNvSpPr txBox="1"/>
            <p:nvPr/>
          </p:nvSpPr>
          <p:spPr>
            <a:xfrm>
              <a:off x="157815202" y="422364933"/>
              <a:ext cx="1890774994" cy="122211194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 App</a:t>
              </a:r>
              <a:b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(Javascript)</a:t>
              </a:r>
            </a:p>
          </p:txBody>
        </p:sp>
      </p:grpSp>
      <p:grpSp>
        <p:nvGrpSpPr>
          <p:cNvPr id="214" name="Shape 214"/>
          <p:cNvGrpSpPr/>
          <p:nvPr/>
        </p:nvGrpSpPr>
        <p:grpSpPr>
          <a:xfrm>
            <a:off x="5815583" y="4821935"/>
            <a:ext cx="2054352" cy="1621536"/>
            <a:chOff x="0" y="0"/>
            <a:chExt cx="2147483647" cy="2147483646"/>
          </a:xfrm>
        </p:grpSpPr>
        <p:grpSp>
          <p:nvGrpSpPr>
            <p:cNvPr id="215" name="Shape 215"/>
            <p:cNvGrpSpPr/>
            <p:nvPr/>
          </p:nvGrpSpPr>
          <p:grpSpPr>
            <a:xfrm>
              <a:off x="0" y="0"/>
              <a:ext cx="2147483647" cy="2147483646"/>
              <a:chOff x="0" y="0"/>
              <a:chExt cx="2147483647" cy="2147483646"/>
            </a:xfrm>
          </p:grpSpPr>
          <p:pic>
            <p:nvPicPr>
              <p:cNvPr id="216" name="Shape 21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7" name="Shape 217"/>
              <p:cNvSpPr txBox="1"/>
              <p:nvPr/>
            </p:nvSpPr>
            <p:spPr>
              <a:xfrm>
                <a:off x="132945128" y="138829077"/>
                <a:ext cx="1876947092" cy="18060816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8" name="Shape 218"/>
            <p:cNvSpPr txBox="1"/>
            <p:nvPr/>
          </p:nvSpPr>
          <p:spPr>
            <a:xfrm>
              <a:off x="153898719" y="422364933"/>
              <a:ext cx="1890774994" cy="122211194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Server App</a:t>
              </a:r>
              <a:b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(Java)</a:t>
              </a:r>
            </a:p>
          </p:txBody>
        </p:sp>
      </p:grpSp>
      <p:sp>
        <p:nvSpPr>
          <p:cNvPr id="219" name="Shape 219"/>
          <p:cNvSpPr txBox="1"/>
          <p:nvPr/>
        </p:nvSpPr>
        <p:spPr>
          <a:xfrm>
            <a:off x="3821112" y="5356225"/>
            <a:ext cx="966787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</a:p>
        </p:txBody>
      </p:sp>
      <p:cxnSp>
        <p:nvCxnSpPr>
          <p:cNvPr id="220" name="Shape 220"/>
          <p:cNvCxnSpPr/>
          <p:nvPr/>
        </p:nvCxnSpPr>
        <p:spPr>
          <a:xfrm>
            <a:off x="2914650" y="5140325"/>
            <a:ext cx="2954337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2914650" y="5949950"/>
            <a:ext cx="2954337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22" name="Shape 222"/>
          <p:cNvSpPr/>
          <p:nvPr/>
        </p:nvSpPr>
        <p:spPr>
          <a:xfrm>
            <a:off x="3635375" y="4865687"/>
            <a:ext cx="1441450" cy="1511299"/>
          </a:xfrm>
          <a:custGeom>
            <a:avLst/>
            <a:gdLst/>
            <a:ahLst/>
            <a:cxnLst/>
            <a:rect l="0" t="0" r="0" b="0"/>
            <a:pathLst>
              <a:path w="43733" h="44465" extrusionOk="0">
                <a:moveTo>
                  <a:pt x="4113" y="14830"/>
                </a:moveTo>
                <a:cubicBezTo>
                  <a:pt x="3842" y="12117"/>
                  <a:pt x="4474" y="9381"/>
                  <a:pt x="5836" y="7367"/>
                </a:cubicBezTo>
                <a:cubicBezTo>
                  <a:pt x="7988" y="4186"/>
                  <a:pt x="11477" y="3477"/>
                  <a:pt x="14218" y="5662"/>
                </a:cubicBezTo>
                <a:cubicBezTo>
                  <a:pt x="15891" y="1369"/>
                  <a:pt x="20127" y="482"/>
                  <a:pt x="22669" y="3892"/>
                </a:cubicBezTo>
                <a:cubicBezTo>
                  <a:pt x="23310" y="2143"/>
                  <a:pt x="24541" y="934"/>
                  <a:pt x="25962" y="660"/>
                </a:cubicBezTo>
                <a:cubicBezTo>
                  <a:pt x="27526" y="358"/>
                  <a:pt x="29088" y="1230"/>
                  <a:pt x="30046" y="2941"/>
                </a:cubicBezTo>
                <a:cubicBezTo>
                  <a:pt x="31428" y="727"/>
                  <a:pt x="33714" y="0"/>
                  <a:pt x="35676" y="1150"/>
                </a:cubicBezTo>
                <a:cubicBezTo>
                  <a:pt x="37171" y="2026"/>
                  <a:pt x="38243" y="3860"/>
                  <a:pt x="38531" y="6036"/>
                </a:cubicBezTo>
                <a:cubicBezTo>
                  <a:pt x="40259" y="6678"/>
                  <a:pt x="41635" y="8458"/>
                  <a:pt x="42195" y="10778"/>
                </a:cubicBezTo>
                <a:cubicBezTo>
                  <a:pt x="42602" y="12462"/>
                  <a:pt x="42544" y="14291"/>
                  <a:pt x="42031" y="15920"/>
                </a:cubicBezTo>
                <a:cubicBezTo>
                  <a:pt x="43292" y="18154"/>
                  <a:pt x="43733" y="21050"/>
                  <a:pt x="43229" y="23782"/>
                </a:cubicBezTo>
                <a:cubicBezTo>
                  <a:pt x="42559" y="27414"/>
                  <a:pt x="40341" y="30134"/>
                  <a:pt x="37617" y="30664"/>
                </a:cubicBezTo>
                <a:cubicBezTo>
                  <a:pt x="37604" y="32931"/>
                  <a:pt x="36871" y="35081"/>
                  <a:pt x="35608" y="36561"/>
                </a:cubicBezTo>
                <a:cubicBezTo>
                  <a:pt x="33689" y="38810"/>
                  <a:pt x="30917" y="39099"/>
                  <a:pt x="28768" y="37275"/>
                </a:cubicBezTo>
                <a:cubicBezTo>
                  <a:pt x="28073" y="40408"/>
                  <a:pt x="26212" y="42803"/>
                  <a:pt x="23880" y="43566"/>
                </a:cubicBezTo>
                <a:cubicBezTo>
                  <a:pt x="21132" y="44465"/>
                  <a:pt x="18264" y="42933"/>
                  <a:pt x="16693" y="39726"/>
                </a:cubicBezTo>
                <a:cubicBezTo>
                  <a:pt x="12985" y="42770"/>
                  <a:pt x="8169" y="41059"/>
                  <a:pt x="6017" y="35932"/>
                </a:cubicBezTo>
                <a:cubicBezTo>
                  <a:pt x="3903" y="36269"/>
                  <a:pt x="1918" y="34484"/>
                  <a:pt x="1323" y="31710"/>
                </a:cubicBezTo>
                <a:cubicBezTo>
                  <a:pt x="892" y="29703"/>
                  <a:pt x="1273" y="27537"/>
                  <a:pt x="2326" y="26011"/>
                </a:cubicBezTo>
                <a:cubicBezTo>
                  <a:pt x="832" y="24814"/>
                  <a:pt x="0" y="22517"/>
                  <a:pt x="208" y="20164"/>
                </a:cubicBezTo>
                <a:cubicBezTo>
                  <a:pt x="452" y="17409"/>
                  <a:pt x="2058" y="15251"/>
                  <a:pt x="4076" y="14967"/>
                </a:cubicBezTo>
                <a:cubicBezTo>
                  <a:pt x="4088" y="14921"/>
                  <a:pt x="4101" y="14876"/>
                  <a:pt x="4113" y="14830"/>
                </a:cubicBezTo>
                <a:close/>
              </a:path>
              <a:path w="43733" h="44465" fill="none" extrusionOk="0">
                <a:moveTo>
                  <a:pt x="4906" y="26637"/>
                </a:moveTo>
                <a:cubicBezTo>
                  <a:pt x="4022" y="26731"/>
                  <a:pt x="3138" y="26453"/>
                  <a:pt x="2373" y="25840"/>
                </a:cubicBezTo>
                <a:moveTo>
                  <a:pt x="7141" y="35359"/>
                </a:moveTo>
                <a:cubicBezTo>
                  <a:pt x="6786" y="35552"/>
                  <a:pt x="6413" y="35680"/>
                  <a:pt x="6033" y="35740"/>
                </a:cubicBezTo>
                <a:moveTo>
                  <a:pt x="16691" y="39550"/>
                </a:moveTo>
                <a:cubicBezTo>
                  <a:pt x="16424" y="39004"/>
                  <a:pt x="16200" y="38421"/>
                  <a:pt x="16023" y="37810"/>
                </a:cubicBezTo>
                <a:moveTo>
                  <a:pt x="29040" y="35211"/>
                </a:moveTo>
                <a:cubicBezTo>
                  <a:pt x="29001" y="35858"/>
                  <a:pt x="28911" y="36498"/>
                  <a:pt x="28773" y="37120"/>
                </a:cubicBezTo>
                <a:moveTo>
                  <a:pt x="34342" y="23414"/>
                </a:moveTo>
                <a:cubicBezTo>
                  <a:pt x="36346" y="24742"/>
                  <a:pt x="37611" y="27518"/>
                  <a:pt x="37593" y="30550"/>
                </a:cubicBezTo>
                <a:moveTo>
                  <a:pt x="42011" y="15814"/>
                </a:moveTo>
                <a:cubicBezTo>
                  <a:pt x="41686" y="16846"/>
                  <a:pt x="41191" y="17762"/>
                  <a:pt x="40563" y="18490"/>
                </a:cubicBezTo>
                <a:moveTo>
                  <a:pt x="38537" y="5886"/>
                </a:moveTo>
                <a:cubicBezTo>
                  <a:pt x="38592" y="6303"/>
                  <a:pt x="38618" y="6726"/>
                  <a:pt x="38613" y="7150"/>
                </a:cubicBezTo>
                <a:moveTo>
                  <a:pt x="29291" y="4412"/>
                </a:moveTo>
                <a:cubicBezTo>
                  <a:pt x="29480" y="3829"/>
                  <a:pt x="29729" y="3286"/>
                  <a:pt x="30033" y="2800"/>
                </a:cubicBezTo>
                <a:moveTo>
                  <a:pt x="22354" y="5180"/>
                </a:moveTo>
                <a:cubicBezTo>
                  <a:pt x="22431" y="4698"/>
                  <a:pt x="22552" y="4231"/>
                  <a:pt x="22713" y="3790"/>
                </a:cubicBezTo>
                <a:moveTo>
                  <a:pt x="14213" y="5652"/>
                </a:moveTo>
                <a:cubicBezTo>
                  <a:pt x="14685" y="6028"/>
                  <a:pt x="15121" y="6481"/>
                  <a:pt x="15513" y="7000"/>
                </a:cubicBezTo>
                <a:moveTo>
                  <a:pt x="4340" y="16249"/>
                </a:moveTo>
                <a:cubicBezTo>
                  <a:pt x="4237" y="15785"/>
                  <a:pt x="4161" y="15311"/>
                  <a:pt x="4113" y="14830"/>
                </a:cubicBezTo>
              </a:path>
            </a:pathLst>
          </a:cu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 introduction	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385762" y="136048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 services use standardized protocol to communicate.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basic idea is to expose methods and their parameters in a standardized language which both apps can understand.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XML is a language all platforms familiar with. It allows us to describe the full data scheme and expose method easily, Regardless to the language we use.</a:t>
            </a:r>
          </a:p>
        </p:txBody>
      </p:sp>
      <p:grpSp>
        <p:nvGrpSpPr>
          <p:cNvPr id="230" name="Shape 230"/>
          <p:cNvGrpSpPr/>
          <p:nvPr/>
        </p:nvGrpSpPr>
        <p:grpSpPr>
          <a:xfrm>
            <a:off x="914399" y="4821935"/>
            <a:ext cx="2054352" cy="1621536"/>
            <a:chOff x="0" y="0"/>
            <a:chExt cx="2147483647" cy="2147483646"/>
          </a:xfrm>
        </p:grpSpPr>
        <p:grpSp>
          <p:nvGrpSpPr>
            <p:cNvPr id="231" name="Shape 231"/>
            <p:cNvGrpSpPr/>
            <p:nvPr/>
          </p:nvGrpSpPr>
          <p:grpSpPr>
            <a:xfrm>
              <a:off x="0" y="0"/>
              <a:ext cx="2147483647" cy="2147483646"/>
              <a:chOff x="0" y="0"/>
              <a:chExt cx="2147483647" cy="2147483646"/>
            </a:xfrm>
          </p:grpSpPr>
          <p:pic>
            <p:nvPicPr>
              <p:cNvPr id="232" name="Shape 232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3" name="Shape 233"/>
              <p:cNvSpPr txBox="1"/>
              <p:nvPr/>
            </p:nvSpPr>
            <p:spPr>
              <a:xfrm>
                <a:off x="136861360" y="138829077"/>
                <a:ext cx="1876947092" cy="18060816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4" name="Shape 234"/>
            <p:cNvSpPr txBox="1"/>
            <p:nvPr/>
          </p:nvSpPr>
          <p:spPr>
            <a:xfrm>
              <a:off x="157815202" y="422364933"/>
              <a:ext cx="1890774994" cy="122211194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 App</a:t>
              </a:r>
              <a:b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(Javascript)</a:t>
              </a:r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5815583" y="4821935"/>
            <a:ext cx="2054352" cy="1621536"/>
            <a:chOff x="0" y="0"/>
            <a:chExt cx="2147483647" cy="2147483646"/>
          </a:xfrm>
        </p:grpSpPr>
        <p:grpSp>
          <p:nvGrpSpPr>
            <p:cNvPr id="236" name="Shape 236"/>
            <p:cNvGrpSpPr/>
            <p:nvPr/>
          </p:nvGrpSpPr>
          <p:grpSpPr>
            <a:xfrm>
              <a:off x="0" y="0"/>
              <a:ext cx="2147483647" cy="2147483646"/>
              <a:chOff x="0" y="0"/>
              <a:chExt cx="2147483647" cy="2147483646"/>
            </a:xfrm>
          </p:grpSpPr>
          <p:pic>
            <p:nvPicPr>
              <p:cNvPr id="237" name="Shape 237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8" name="Shape 238"/>
              <p:cNvSpPr txBox="1"/>
              <p:nvPr/>
            </p:nvSpPr>
            <p:spPr>
              <a:xfrm>
                <a:off x="132945128" y="138829077"/>
                <a:ext cx="1876947092" cy="18060816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9" name="Shape 239"/>
            <p:cNvSpPr txBox="1"/>
            <p:nvPr/>
          </p:nvSpPr>
          <p:spPr>
            <a:xfrm>
              <a:off x="153898719" y="422364933"/>
              <a:ext cx="1890774994" cy="122211194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Server App</a:t>
              </a:r>
              <a:b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(Java)</a:t>
              </a:r>
            </a:p>
          </p:txBody>
        </p:sp>
      </p:grpSp>
      <p:sp>
        <p:nvSpPr>
          <p:cNvPr id="240" name="Shape 240"/>
          <p:cNvSpPr txBox="1"/>
          <p:nvPr/>
        </p:nvSpPr>
        <p:spPr>
          <a:xfrm>
            <a:off x="3821112" y="5356225"/>
            <a:ext cx="966787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</a:p>
        </p:txBody>
      </p:sp>
      <p:cxnSp>
        <p:nvCxnSpPr>
          <p:cNvPr id="241" name="Shape 241"/>
          <p:cNvCxnSpPr/>
          <p:nvPr/>
        </p:nvCxnSpPr>
        <p:spPr>
          <a:xfrm>
            <a:off x="2914650" y="5140325"/>
            <a:ext cx="2954337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2914650" y="5949950"/>
            <a:ext cx="2954337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43" name="Shape 243"/>
          <p:cNvSpPr/>
          <p:nvPr/>
        </p:nvSpPr>
        <p:spPr>
          <a:xfrm>
            <a:off x="3635375" y="4865687"/>
            <a:ext cx="1441450" cy="1511299"/>
          </a:xfrm>
          <a:custGeom>
            <a:avLst/>
            <a:gdLst/>
            <a:ahLst/>
            <a:cxnLst/>
            <a:rect l="0" t="0" r="0" b="0"/>
            <a:pathLst>
              <a:path w="43733" h="44465" extrusionOk="0">
                <a:moveTo>
                  <a:pt x="4113" y="14830"/>
                </a:moveTo>
                <a:cubicBezTo>
                  <a:pt x="3842" y="12117"/>
                  <a:pt x="4474" y="9381"/>
                  <a:pt x="5836" y="7367"/>
                </a:cubicBezTo>
                <a:cubicBezTo>
                  <a:pt x="7988" y="4186"/>
                  <a:pt x="11477" y="3477"/>
                  <a:pt x="14218" y="5662"/>
                </a:cubicBezTo>
                <a:cubicBezTo>
                  <a:pt x="15891" y="1369"/>
                  <a:pt x="20127" y="482"/>
                  <a:pt x="22669" y="3892"/>
                </a:cubicBezTo>
                <a:cubicBezTo>
                  <a:pt x="23310" y="2143"/>
                  <a:pt x="24541" y="934"/>
                  <a:pt x="25962" y="660"/>
                </a:cubicBezTo>
                <a:cubicBezTo>
                  <a:pt x="27526" y="358"/>
                  <a:pt x="29088" y="1230"/>
                  <a:pt x="30046" y="2941"/>
                </a:cubicBezTo>
                <a:cubicBezTo>
                  <a:pt x="31428" y="727"/>
                  <a:pt x="33714" y="0"/>
                  <a:pt x="35676" y="1150"/>
                </a:cubicBezTo>
                <a:cubicBezTo>
                  <a:pt x="37171" y="2026"/>
                  <a:pt x="38243" y="3860"/>
                  <a:pt x="38531" y="6036"/>
                </a:cubicBezTo>
                <a:cubicBezTo>
                  <a:pt x="40259" y="6678"/>
                  <a:pt x="41635" y="8458"/>
                  <a:pt x="42195" y="10778"/>
                </a:cubicBezTo>
                <a:cubicBezTo>
                  <a:pt x="42602" y="12462"/>
                  <a:pt x="42544" y="14291"/>
                  <a:pt x="42031" y="15920"/>
                </a:cubicBezTo>
                <a:cubicBezTo>
                  <a:pt x="43292" y="18154"/>
                  <a:pt x="43733" y="21050"/>
                  <a:pt x="43229" y="23782"/>
                </a:cubicBezTo>
                <a:cubicBezTo>
                  <a:pt x="42559" y="27414"/>
                  <a:pt x="40341" y="30134"/>
                  <a:pt x="37617" y="30664"/>
                </a:cubicBezTo>
                <a:cubicBezTo>
                  <a:pt x="37604" y="32931"/>
                  <a:pt x="36871" y="35081"/>
                  <a:pt x="35608" y="36561"/>
                </a:cubicBezTo>
                <a:cubicBezTo>
                  <a:pt x="33689" y="38810"/>
                  <a:pt x="30917" y="39099"/>
                  <a:pt x="28768" y="37275"/>
                </a:cubicBezTo>
                <a:cubicBezTo>
                  <a:pt x="28073" y="40408"/>
                  <a:pt x="26212" y="42803"/>
                  <a:pt x="23880" y="43566"/>
                </a:cubicBezTo>
                <a:cubicBezTo>
                  <a:pt x="21132" y="44465"/>
                  <a:pt x="18264" y="42933"/>
                  <a:pt x="16693" y="39726"/>
                </a:cubicBezTo>
                <a:cubicBezTo>
                  <a:pt x="12985" y="42770"/>
                  <a:pt x="8169" y="41059"/>
                  <a:pt x="6017" y="35932"/>
                </a:cubicBezTo>
                <a:cubicBezTo>
                  <a:pt x="3903" y="36269"/>
                  <a:pt x="1918" y="34484"/>
                  <a:pt x="1323" y="31710"/>
                </a:cubicBezTo>
                <a:cubicBezTo>
                  <a:pt x="892" y="29703"/>
                  <a:pt x="1273" y="27537"/>
                  <a:pt x="2326" y="26011"/>
                </a:cubicBezTo>
                <a:cubicBezTo>
                  <a:pt x="832" y="24814"/>
                  <a:pt x="0" y="22517"/>
                  <a:pt x="208" y="20164"/>
                </a:cubicBezTo>
                <a:cubicBezTo>
                  <a:pt x="452" y="17409"/>
                  <a:pt x="2058" y="15251"/>
                  <a:pt x="4076" y="14967"/>
                </a:cubicBezTo>
                <a:cubicBezTo>
                  <a:pt x="4088" y="14921"/>
                  <a:pt x="4101" y="14876"/>
                  <a:pt x="4113" y="14830"/>
                </a:cubicBezTo>
                <a:close/>
              </a:path>
              <a:path w="43733" h="44465" fill="none" extrusionOk="0">
                <a:moveTo>
                  <a:pt x="4906" y="26637"/>
                </a:moveTo>
                <a:cubicBezTo>
                  <a:pt x="4022" y="26731"/>
                  <a:pt x="3138" y="26453"/>
                  <a:pt x="2373" y="25840"/>
                </a:cubicBezTo>
                <a:moveTo>
                  <a:pt x="7141" y="35359"/>
                </a:moveTo>
                <a:cubicBezTo>
                  <a:pt x="6786" y="35552"/>
                  <a:pt x="6413" y="35680"/>
                  <a:pt x="6033" y="35740"/>
                </a:cubicBezTo>
                <a:moveTo>
                  <a:pt x="16691" y="39550"/>
                </a:moveTo>
                <a:cubicBezTo>
                  <a:pt x="16424" y="39004"/>
                  <a:pt x="16200" y="38421"/>
                  <a:pt x="16023" y="37810"/>
                </a:cubicBezTo>
                <a:moveTo>
                  <a:pt x="29040" y="35211"/>
                </a:moveTo>
                <a:cubicBezTo>
                  <a:pt x="29001" y="35858"/>
                  <a:pt x="28911" y="36498"/>
                  <a:pt x="28773" y="37120"/>
                </a:cubicBezTo>
                <a:moveTo>
                  <a:pt x="34342" y="23414"/>
                </a:moveTo>
                <a:cubicBezTo>
                  <a:pt x="36346" y="24742"/>
                  <a:pt x="37611" y="27518"/>
                  <a:pt x="37593" y="30550"/>
                </a:cubicBezTo>
                <a:moveTo>
                  <a:pt x="42011" y="15814"/>
                </a:moveTo>
                <a:cubicBezTo>
                  <a:pt x="41686" y="16846"/>
                  <a:pt x="41191" y="17762"/>
                  <a:pt x="40563" y="18490"/>
                </a:cubicBezTo>
                <a:moveTo>
                  <a:pt x="38537" y="5886"/>
                </a:moveTo>
                <a:cubicBezTo>
                  <a:pt x="38592" y="6303"/>
                  <a:pt x="38618" y="6726"/>
                  <a:pt x="38613" y="7150"/>
                </a:cubicBezTo>
                <a:moveTo>
                  <a:pt x="29291" y="4412"/>
                </a:moveTo>
                <a:cubicBezTo>
                  <a:pt x="29480" y="3829"/>
                  <a:pt x="29729" y="3286"/>
                  <a:pt x="30033" y="2800"/>
                </a:cubicBezTo>
                <a:moveTo>
                  <a:pt x="22354" y="5180"/>
                </a:moveTo>
                <a:cubicBezTo>
                  <a:pt x="22431" y="4698"/>
                  <a:pt x="22552" y="4231"/>
                  <a:pt x="22713" y="3790"/>
                </a:cubicBezTo>
                <a:moveTo>
                  <a:pt x="14213" y="5652"/>
                </a:moveTo>
                <a:cubicBezTo>
                  <a:pt x="14685" y="6028"/>
                  <a:pt x="15121" y="6481"/>
                  <a:pt x="15513" y="7000"/>
                </a:cubicBezTo>
                <a:moveTo>
                  <a:pt x="4340" y="16249"/>
                </a:moveTo>
                <a:cubicBezTo>
                  <a:pt x="4237" y="15785"/>
                  <a:pt x="4161" y="15311"/>
                  <a:pt x="4113" y="14830"/>
                </a:cubicBezTo>
              </a:path>
            </a:pathLst>
          </a:cu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5219700" y="4865687"/>
            <a:ext cx="360362" cy="1511299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/>
          <p:nvPr/>
        </p:nvSpPr>
        <p:spPr>
          <a:xfrm rot="5400000">
            <a:off x="5099842" y="5355431"/>
            <a:ext cx="600075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XML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127375" y="4868862"/>
            <a:ext cx="360362" cy="1512886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/>
        </p:nvSpPr>
        <p:spPr>
          <a:xfrm rot="5400000">
            <a:off x="3007517" y="5360192"/>
            <a:ext cx="600075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XML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XML file used to describe the interface of the exposed API is called WSDL –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eb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ervice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escription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anguage.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WSDL describes which methods can be invoked and how.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WSDL contains a reference to a XSD file describing the model object that can be sent and received.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WSDL is basically a language to describe an interface.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Microsoft Office PowerPoint</Application>
  <PresentationFormat>On-screen Show (4:3)</PresentationFormat>
  <Paragraphs>254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Open Sans</vt:lpstr>
      <vt:lpstr>Calibri</vt:lpstr>
      <vt:lpstr>Consolas</vt:lpstr>
      <vt:lpstr>Courier New</vt:lpstr>
      <vt:lpstr>Office Theme</vt:lpstr>
      <vt:lpstr>2_Office Theme</vt:lpstr>
      <vt:lpstr>1_Office Theme</vt:lpstr>
      <vt:lpstr>Web services</vt:lpstr>
      <vt:lpstr>Last session: Spring extras</vt:lpstr>
      <vt:lpstr>Web services</vt:lpstr>
      <vt:lpstr>WS introduction </vt:lpstr>
      <vt:lpstr>WS introduction </vt:lpstr>
      <vt:lpstr>WS introduction </vt:lpstr>
      <vt:lpstr>WS introduction </vt:lpstr>
      <vt:lpstr>WS introduction </vt:lpstr>
      <vt:lpstr>SOAP</vt:lpstr>
      <vt:lpstr>SOAP </vt:lpstr>
      <vt:lpstr>WS introduction – client/server </vt:lpstr>
      <vt:lpstr>WS introduction – client/server </vt:lpstr>
      <vt:lpstr>JAX-B</vt:lpstr>
      <vt:lpstr>JAX-B</vt:lpstr>
      <vt:lpstr>JAX-B</vt:lpstr>
      <vt:lpstr>JAX-B</vt:lpstr>
      <vt:lpstr>JAX-B</vt:lpstr>
      <vt:lpstr>JAX-B</vt:lpstr>
      <vt:lpstr>JAX-B</vt:lpstr>
      <vt:lpstr>JAX-B</vt:lpstr>
      <vt:lpstr>JAX-B</vt:lpstr>
      <vt:lpstr>JAX-WS</vt:lpstr>
      <vt:lpstr>JAX-WS</vt:lpstr>
      <vt:lpstr>JAX-WS</vt:lpstr>
      <vt:lpstr>JAX-WS</vt:lpstr>
      <vt:lpstr>JAX-WS</vt:lpstr>
      <vt:lpstr>JAX-WS</vt:lpstr>
      <vt:lpstr>JAX-WS</vt:lpstr>
      <vt:lpstr>JAX-WS - configuration</vt:lpstr>
      <vt:lpstr>JAX-WS - configuration</vt:lpstr>
      <vt:lpstr>JAX-WS - configuration</vt:lpstr>
      <vt:lpstr>JAX-WS - configuration</vt:lpstr>
      <vt:lpstr>JAX-WS - configuration</vt:lpstr>
      <vt:lpstr>JAX-WS - Exercise</vt:lpstr>
      <vt:lpstr>JAX-WS - Exercise</vt:lpstr>
      <vt:lpstr>JAX-WS - Exercise</vt:lpstr>
      <vt:lpstr>JAX-WS - Exercise</vt:lpstr>
      <vt:lpstr>JAX-WS - Exercise</vt:lpstr>
      <vt:lpstr>JAX-WS - Exercise</vt:lpstr>
      <vt:lpstr>Web services</vt:lpstr>
      <vt:lpstr>Next session – Restful services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cp:lastModifiedBy>haim.turkel</cp:lastModifiedBy>
  <cp:revision>1</cp:revision>
  <dcterms:modified xsi:type="dcterms:W3CDTF">2015-09-18T07:25:27Z</dcterms:modified>
</cp:coreProperties>
</file>