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6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x="9144000" cy="6858000" type="screen4x3"/>
  <p:notesSz cx="6858000" cy="9144000"/>
  <p:embeddedFontLst>
    <p:embeddedFont>
      <p:font typeface="Open Sans" charset="0"/>
      <p:regular r:id="rId68"/>
      <p:bold r:id="rId69"/>
      <p:italic r:id="rId70"/>
      <p:boldItalic r:id="rId71"/>
    </p:embeddedFont>
    <p:embeddedFont>
      <p:font typeface="Calibri" pitchFamily="34" charset="0"/>
      <p:regular r:id="rId72"/>
      <p:bold r:id="rId73"/>
      <p:italic r:id="rId74"/>
      <p:boldItalic r:id="rId7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6.fntdata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2" name="Shape 7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3" name="Shape 8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9" name="Shape 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5" name="Shape 8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6" name="Shape 8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6" name="Shape 8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3" name="Shape 8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3" name="Shape 8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2" name="Shape 9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1" name="Shape 9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Hibernate – The session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48426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second updating fails!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Account A will have less money that account B did not get.</a:t>
            </a: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433" name="Shape 433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434" name="Shape 434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435" name="Shape 435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436" name="Shape 436"/>
          <p:cNvCxnSpPr/>
          <p:nvPr/>
        </p:nvCxnSpPr>
        <p:spPr>
          <a:xfrm>
            <a:off x="4030662" y="4508500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37" name="Shape 437"/>
          <p:cNvCxnSpPr/>
          <p:nvPr/>
        </p:nvCxnSpPr>
        <p:spPr>
          <a:xfrm>
            <a:off x="4032250" y="3571875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38" name="Shape 438"/>
          <p:cNvCxnSpPr/>
          <p:nvPr/>
        </p:nvCxnSpPr>
        <p:spPr>
          <a:xfrm>
            <a:off x="4030662" y="37893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39" name="Shape 439"/>
          <p:cNvCxnSpPr/>
          <p:nvPr/>
        </p:nvCxnSpPr>
        <p:spPr>
          <a:xfrm rot="10800000" flipH="1">
            <a:off x="5435600" y="4868861"/>
            <a:ext cx="1152525" cy="3952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40" name="Shape 440"/>
          <p:cNvSpPr/>
          <p:nvPr/>
        </p:nvSpPr>
        <p:spPr>
          <a:xfrm rot="10800000" flipH="1">
            <a:off x="4037012" y="4652961"/>
            <a:ext cx="2622550" cy="1592262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 txBox="1"/>
          <p:nvPr/>
        </p:nvSpPr>
        <p:spPr>
          <a:xfrm rot="720000">
            <a:off x="5314949" y="4586287"/>
            <a:ext cx="736600" cy="369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insure that if one update operations fails – all fails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one update fails – all changes should not be committed to the DB.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insure that if one update operations fails – all fails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one update fails – all changes should not be committed to the DB.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2270125" y="3349625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457" name="Shape 457"/>
          <p:cNvSpPr/>
          <p:nvPr/>
        </p:nvSpPr>
        <p:spPr>
          <a:xfrm>
            <a:off x="2270125" y="4286250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458" name="Shape 458"/>
          <p:cNvSpPr/>
          <p:nvPr/>
        </p:nvSpPr>
        <p:spPr>
          <a:xfrm>
            <a:off x="2268536" y="5294312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459" name="Shape 459"/>
          <p:cNvSpPr/>
          <p:nvPr/>
        </p:nvSpPr>
        <p:spPr>
          <a:xfrm>
            <a:off x="6230937" y="3349625"/>
            <a:ext cx="1798636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460" name="Shape 460"/>
          <p:cNvCxnSpPr/>
          <p:nvPr/>
        </p:nvCxnSpPr>
        <p:spPr>
          <a:xfrm>
            <a:off x="3673475" y="4789487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61" name="Shape 461"/>
          <p:cNvCxnSpPr/>
          <p:nvPr/>
        </p:nvCxnSpPr>
        <p:spPr>
          <a:xfrm>
            <a:off x="3673475" y="3852862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62" name="Shape 462"/>
          <p:cNvCxnSpPr/>
          <p:nvPr/>
        </p:nvCxnSpPr>
        <p:spPr>
          <a:xfrm>
            <a:off x="3673475" y="40687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63" name="Shape 463"/>
          <p:cNvCxnSpPr/>
          <p:nvPr/>
        </p:nvCxnSpPr>
        <p:spPr>
          <a:xfrm rot="10800000" flipH="1">
            <a:off x="5078412" y="5041900"/>
            <a:ext cx="1152525" cy="503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64" name="Shape 464"/>
          <p:cNvSpPr/>
          <p:nvPr/>
        </p:nvSpPr>
        <p:spPr>
          <a:xfrm rot="10800000" flipH="1">
            <a:off x="3679825" y="4933949"/>
            <a:ext cx="2622550" cy="1590675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Shape 465"/>
          <p:cNvCxnSpPr/>
          <p:nvPr/>
        </p:nvCxnSpPr>
        <p:spPr>
          <a:xfrm>
            <a:off x="6229350" y="387032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insure that if one update operations fails – all fails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one update fails – all changes should not be committed to the DB.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270125" y="3349625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474" name="Shape 474"/>
          <p:cNvSpPr/>
          <p:nvPr/>
        </p:nvSpPr>
        <p:spPr>
          <a:xfrm>
            <a:off x="2270125" y="4286250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475" name="Shape 475"/>
          <p:cNvSpPr/>
          <p:nvPr/>
        </p:nvSpPr>
        <p:spPr>
          <a:xfrm>
            <a:off x="2268536" y="5294312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476" name="Shape 476"/>
          <p:cNvSpPr/>
          <p:nvPr/>
        </p:nvSpPr>
        <p:spPr>
          <a:xfrm>
            <a:off x="6230937" y="3349625"/>
            <a:ext cx="1798636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477" name="Shape 477"/>
          <p:cNvCxnSpPr/>
          <p:nvPr/>
        </p:nvCxnSpPr>
        <p:spPr>
          <a:xfrm>
            <a:off x="3673475" y="4789487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78" name="Shape 478"/>
          <p:cNvCxnSpPr/>
          <p:nvPr/>
        </p:nvCxnSpPr>
        <p:spPr>
          <a:xfrm>
            <a:off x="3673475" y="3852862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79" name="Shape 479"/>
          <p:cNvCxnSpPr/>
          <p:nvPr/>
        </p:nvCxnSpPr>
        <p:spPr>
          <a:xfrm>
            <a:off x="3673475" y="40687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80" name="Shape 480"/>
          <p:cNvCxnSpPr/>
          <p:nvPr/>
        </p:nvCxnSpPr>
        <p:spPr>
          <a:xfrm>
            <a:off x="5078412" y="5545137"/>
            <a:ext cx="717550" cy="69214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81" name="Shape 481"/>
          <p:cNvSpPr/>
          <p:nvPr/>
        </p:nvSpPr>
        <p:spPr>
          <a:xfrm rot="10800000" flipH="1">
            <a:off x="3679825" y="4933949"/>
            <a:ext cx="2622550" cy="1590675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 txBox="1"/>
          <p:nvPr/>
        </p:nvSpPr>
        <p:spPr>
          <a:xfrm rot="2460000">
            <a:off x="5219699" y="5729287"/>
            <a:ext cx="806449" cy="369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</a:p>
        </p:txBody>
      </p:sp>
      <p:cxnSp>
        <p:nvCxnSpPr>
          <p:cNvPr id="483" name="Shape 483"/>
          <p:cNvCxnSpPr/>
          <p:nvPr/>
        </p:nvCxnSpPr>
        <p:spPr>
          <a:xfrm>
            <a:off x="6229350" y="387032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insure that if one update operations fails – all fails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one update fails – all changes should not be committed to the DB.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2270125" y="3349625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492" name="Shape 492"/>
          <p:cNvSpPr/>
          <p:nvPr/>
        </p:nvSpPr>
        <p:spPr>
          <a:xfrm>
            <a:off x="2270125" y="4286250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493" name="Shape 493"/>
          <p:cNvSpPr/>
          <p:nvPr/>
        </p:nvSpPr>
        <p:spPr>
          <a:xfrm>
            <a:off x="2268536" y="5294312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494" name="Shape 494"/>
          <p:cNvSpPr/>
          <p:nvPr/>
        </p:nvSpPr>
        <p:spPr>
          <a:xfrm>
            <a:off x="6230937" y="3349625"/>
            <a:ext cx="1798636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3673475" y="4789487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96" name="Shape 496"/>
          <p:cNvCxnSpPr/>
          <p:nvPr/>
        </p:nvCxnSpPr>
        <p:spPr>
          <a:xfrm>
            <a:off x="3673475" y="3852862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97" name="Shape 497"/>
          <p:cNvCxnSpPr/>
          <p:nvPr/>
        </p:nvCxnSpPr>
        <p:spPr>
          <a:xfrm>
            <a:off x="3673475" y="40687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98" name="Shape 498"/>
          <p:cNvCxnSpPr/>
          <p:nvPr/>
        </p:nvCxnSpPr>
        <p:spPr>
          <a:xfrm>
            <a:off x="5078412" y="5545137"/>
            <a:ext cx="717550" cy="69214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99" name="Shape 499"/>
          <p:cNvSpPr/>
          <p:nvPr/>
        </p:nvSpPr>
        <p:spPr>
          <a:xfrm rot="10800000" flipH="1">
            <a:off x="3679825" y="4933949"/>
            <a:ext cx="2622550" cy="1590675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 txBox="1"/>
          <p:nvPr/>
        </p:nvSpPr>
        <p:spPr>
          <a:xfrm rot="2460000">
            <a:off x="5219699" y="5729287"/>
            <a:ext cx="806449" cy="369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5040450" y="3860800"/>
            <a:ext cx="9857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Revert</a:t>
            </a:r>
          </a:p>
        </p:txBody>
      </p:sp>
      <p:cxnSp>
        <p:nvCxnSpPr>
          <p:cNvPr id="502" name="Shape 502"/>
          <p:cNvCxnSpPr/>
          <p:nvPr/>
        </p:nvCxnSpPr>
        <p:spPr>
          <a:xfrm>
            <a:off x="6229350" y="387032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08" name="Shape 5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wrap a bunch of DB operations and reference them as a one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atomic operation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atomic operation is called: a 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15" name="Shape 5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wrap a bunch of DB operations and reference them as a one atomic operation.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atomic operation is called: a 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transaction can end in one of two ways: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Commit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Rollback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385762" y="2492375"/>
            <a:ext cx="8362950" cy="4105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 of simple JDBC transaction code: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5" name="Shape 5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825" y="2665411"/>
            <a:ext cx="52577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/>
        </p:nvSpPr>
        <p:spPr>
          <a:xfrm>
            <a:off x="385762" y="2492375"/>
            <a:ext cx="8362950" cy="4105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32" name="Shape 5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 of simple JDBC transaction code: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825" y="2665411"/>
            <a:ext cx="5257799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1476375" y="3644900"/>
            <a:ext cx="7045324" cy="3603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6664325" y="3573462"/>
            <a:ext cx="1919287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Disable auto-commit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/>
        </p:nvSpPr>
        <p:spPr>
          <a:xfrm>
            <a:off x="385762" y="2492375"/>
            <a:ext cx="8362950" cy="4105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43" name="Shape 5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Shape 54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 of simple JDBC transaction code: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45" name="Shape 5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825" y="2665411"/>
            <a:ext cx="5257799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1547812" y="5229225"/>
            <a:ext cx="7045324" cy="3603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7135811" y="5240337"/>
            <a:ext cx="1457324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 back if fails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 – Hibernate mapping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Persistency in general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 design pattern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Entity mapping - Basics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Entity mapping - Relationships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Entity mapping - Inheritance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JEE environment provide us with the JTA specification.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JTA –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ransactions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JTA provide us with an easy way to tell the Application Server which methods should be wrapped within a transactions.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JTA also let the Application server handle connections, roll back, etc..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JEE environment provide us with the JTA specification.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JTA –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ransactions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JTA provide us with an easy way to tell the Application Server which methods should be wrapped within a transactions.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JTA also let the Application server handle connections, roll back, etc..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has it’s own solution.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567" name="Shape 5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can perform transactions handling for us.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import the spring-transactions and spring JDBC JARs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/>
        </p:nvSpPr>
        <p:spPr>
          <a:xfrm>
            <a:off x="385762" y="2924175"/>
            <a:ext cx="8362950" cy="24495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575" name="Shape 5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can perform transactions handling for us.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import the spring-transactions and spring JDBC JARs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spring-jdbc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3.2.6.RELEASE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spring-tx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3.2.6.RELEASE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385762" y="2924175"/>
            <a:ext cx="8362950" cy="24495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can perform transactions handling for us.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import the spring-transactions and spring JDBC JARs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spring-jdbc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3.2.6.RELEASE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spring-tx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3.2.6.RELEASE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some configurations, Spring will use it’s AOP mechanism to wrap methods with transactions.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590" name="Shape 5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configure spring to open transactions in two ways: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385762" y="2924175"/>
            <a:ext cx="8362950" cy="1728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598" name="Shape 5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configure spring to open transactions in two ways: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Normal general AOP: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tx:advice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"txAdvice"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transaction-manager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"transactionManager“ /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aop:config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aop:pointcut 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"allServices“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"execution(public * </a:t>
            </a:r>
            <a:b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		com.training.services.*.*(..))“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7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aop:advisor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advice-ref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"txAdvice"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pointcut-ref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"allServices"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aop:config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468312" y="5516562"/>
            <a:ext cx="8361361" cy="10080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385762" y="2924175"/>
            <a:ext cx="8362950" cy="1728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configure spring to open transactions in two ways: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Normal general AOP: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tx:advice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"txAdvice"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transaction-manager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"transactionManager“ /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aop:config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aop:pointcut 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"allServices“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"execution(public * </a:t>
            </a:r>
            <a:b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		com.training.services.*.*(..))“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7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aop:advisor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advice-ref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"txAdvice"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pointcut-ref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"allServices"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aop:config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Annotations on methods: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tx:annotation-driven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transaction-manager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"transactionManager"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@Transactional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create(Object obj) {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09" name="Shape 609"/>
          <p:cNvCxnSpPr/>
          <p:nvPr/>
        </p:nvCxnSpPr>
        <p:spPr>
          <a:xfrm>
            <a:off x="2268536" y="5805487"/>
            <a:ext cx="0" cy="2158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still Spring AOP – we have the same limitation: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Spring will not open transaction if the method was not 	referenced using the generated proxy.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add limitations of our own on transactions such as: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– only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Nest with new transactions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etc…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22" name="Shape 6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Shape 62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session is our interface with the DB.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session is used to get physical connection to the DB.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Persistent object are saved and retrieved through the session object.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Usually, a transaction will cause new session generation.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 the end of the transaction the session will be closed.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Sessions are created using SessionFactory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Hibernate’s session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DAOs using session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JPA’s EntityManager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/>
        </p:nvSpPr>
        <p:spPr>
          <a:xfrm>
            <a:off x="179386" y="2060575"/>
            <a:ext cx="8856662" cy="1439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Session are created using Hibernate’s SessionFactory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create(Movie movie)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	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.getCurrnetSession().save(movie);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/>
        </p:nvSpPr>
        <p:spPr>
          <a:xfrm>
            <a:off x="171450" y="4149725"/>
            <a:ext cx="8856662" cy="2663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179386" y="2060575"/>
            <a:ext cx="8856662" cy="1439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39" name="Shape 6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Shape 640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Session are created using Hibernate’s SessionFactory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create(Movie movie)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	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.getCurrentSession().save(movie);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session =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.openSession();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tx =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tx = session.beginTransaction();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tx.commit();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(tx!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{tx.rollback()};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session.close();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/>
        </p:nvSpPr>
        <p:spPr>
          <a:xfrm>
            <a:off x="171450" y="4149725"/>
            <a:ext cx="8856662" cy="2663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179386" y="2060575"/>
            <a:ext cx="8856662" cy="1439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48" name="Shape 6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Session are created using Hibernate’s SessionFactory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create(Movie movie)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	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.getCurrentSession().save(movie);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session =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.openSession();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tx =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tx = session.beginTransaction();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tx.commit();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(tx!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{tx.rollback()};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session.close();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5656262" y="5019675"/>
            <a:ext cx="2892425" cy="1477961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Spring transactions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done for us by spring.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write logic code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/>
        </p:nvSpPr>
        <p:spPr>
          <a:xfrm>
            <a:off x="171450" y="4149725"/>
            <a:ext cx="8856662" cy="2663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179386" y="2060575"/>
            <a:ext cx="8856662" cy="1439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58" name="Shape 6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Session are created using Hibernate’s SessionFactory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create(Movie movie)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	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.getCurrentSession().save(movie);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session =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.openSession();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tx =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tx = session.beginTransaction();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tx.commit();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(tx!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{tx.rollback()};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session.close();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Shape 660"/>
          <p:cNvSpPr txBox="1"/>
          <p:nvPr/>
        </p:nvSpPr>
        <p:spPr>
          <a:xfrm>
            <a:off x="5656262" y="5019675"/>
            <a:ext cx="2892425" cy="1477961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Spring transactions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done for us by spring.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write logic code</a:t>
            </a:r>
          </a:p>
        </p:txBody>
      </p:sp>
      <p:cxnSp>
        <p:nvCxnSpPr>
          <p:cNvPr id="661" name="Shape 661"/>
          <p:cNvCxnSpPr/>
          <p:nvPr/>
        </p:nvCxnSpPr>
        <p:spPr>
          <a:xfrm rot="10800000">
            <a:off x="1835149" y="5157786"/>
            <a:ext cx="3821112" cy="601661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67" name="Shape 6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Shape 668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main function of the session is to offer CRUD operations for instances of mapped entity classes.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Instances may exist in one of the following states: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Transient:	New instance of a persistent class which is not 			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associated with a session. It is mapped to nothing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in the DB and has no identifier.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Persistent:	An instance that is associated with a session. It is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mapped to data in the DB and has Identifier.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Detached:	An instance that was associated with a session but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 now (Session was closed or cleared).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74" name="Shape 6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Shape 675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instance’s state changes: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81" name="Shape 6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instance’s state changes: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Flow: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3" name="Shape 683"/>
          <p:cNvCxnSpPr/>
          <p:nvPr/>
        </p:nvCxnSpPr>
        <p:spPr>
          <a:xfrm>
            <a:off x="955675" y="5661025"/>
            <a:ext cx="70008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84" name="Shape 684"/>
          <p:cNvSpPr txBox="1"/>
          <p:nvPr/>
        </p:nvSpPr>
        <p:spPr>
          <a:xfrm>
            <a:off x="971550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7400925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cxnSp>
        <p:nvCxnSpPr>
          <p:cNvPr id="686" name="Shape 686"/>
          <p:cNvCxnSpPr/>
          <p:nvPr/>
        </p:nvCxnSpPr>
        <p:spPr>
          <a:xfrm>
            <a:off x="1187450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87" name="Shape 687"/>
          <p:cNvCxnSpPr/>
          <p:nvPr/>
        </p:nvCxnSpPr>
        <p:spPr>
          <a:xfrm>
            <a:off x="76676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88" name="Shape 688"/>
          <p:cNvCxnSpPr/>
          <p:nvPr/>
        </p:nvCxnSpPr>
        <p:spPr>
          <a:xfrm>
            <a:off x="2700336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89" name="Shape 689"/>
          <p:cNvSpPr txBox="1"/>
          <p:nvPr/>
        </p:nvSpPr>
        <p:spPr>
          <a:xfrm>
            <a:off x="2230436" y="5775325"/>
            <a:ext cx="900111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5811837" y="5732462"/>
            <a:ext cx="650874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</a:p>
        </p:txBody>
      </p:sp>
      <p:cxnSp>
        <p:nvCxnSpPr>
          <p:cNvPr id="691" name="Shape 691"/>
          <p:cNvCxnSpPr/>
          <p:nvPr/>
        </p:nvCxnSpPr>
        <p:spPr>
          <a:xfrm>
            <a:off x="61563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Shape 698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instance’s state changes: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 instance: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9" name="Shape 699"/>
          <p:cNvCxnSpPr/>
          <p:nvPr/>
        </p:nvCxnSpPr>
        <p:spPr>
          <a:xfrm>
            <a:off x="955675" y="5661025"/>
            <a:ext cx="70008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0" name="Shape 700"/>
          <p:cNvSpPr txBox="1"/>
          <p:nvPr/>
        </p:nvSpPr>
        <p:spPr>
          <a:xfrm>
            <a:off x="971550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7400925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cxnSp>
        <p:nvCxnSpPr>
          <p:cNvPr id="702" name="Shape 702"/>
          <p:cNvCxnSpPr/>
          <p:nvPr/>
        </p:nvCxnSpPr>
        <p:spPr>
          <a:xfrm>
            <a:off x="1187450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3" name="Shape 703"/>
          <p:cNvCxnSpPr/>
          <p:nvPr/>
        </p:nvCxnSpPr>
        <p:spPr>
          <a:xfrm>
            <a:off x="76676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4" name="Shape 704"/>
          <p:cNvCxnSpPr/>
          <p:nvPr/>
        </p:nvCxnSpPr>
        <p:spPr>
          <a:xfrm>
            <a:off x="2700336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5" name="Shape 705"/>
          <p:cNvSpPr txBox="1"/>
          <p:nvPr/>
        </p:nvSpPr>
        <p:spPr>
          <a:xfrm>
            <a:off x="2230436" y="5775325"/>
            <a:ext cx="900111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5811837" y="5732462"/>
            <a:ext cx="650874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</a:p>
        </p:txBody>
      </p:sp>
      <p:cxnSp>
        <p:nvCxnSpPr>
          <p:cNvPr id="707" name="Shape 707"/>
          <p:cNvCxnSpPr/>
          <p:nvPr/>
        </p:nvCxnSpPr>
        <p:spPr>
          <a:xfrm>
            <a:off x="61563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8" name="Shape 708"/>
          <p:cNvSpPr/>
          <p:nvPr/>
        </p:nvSpPr>
        <p:spPr>
          <a:xfrm>
            <a:off x="584200" y="4257675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468450" y="3887775"/>
            <a:ext cx="12143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Transient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715" name="Shape 7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Shape 716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instance’s state changes: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 persisted (associated with the session)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7" name="Shape 717"/>
          <p:cNvCxnSpPr/>
          <p:nvPr/>
        </p:nvCxnSpPr>
        <p:spPr>
          <a:xfrm>
            <a:off x="955675" y="5661025"/>
            <a:ext cx="70008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18" name="Shape 718"/>
          <p:cNvSpPr txBox="1"/>
          <p:nvPr/>
        </p:nvSpPr>
        <p:spPr>
          <a:xfrm>
            <a:off x="971550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7400925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cxnSp>
        <p:nvCxnSpPr>
          <p:cNvPr id="720" name="Shape 720"/>
          <p:cNvCxnSpPr/>
          <p:nvPr/>
        </p:nvCxnSpPr>
        <p:spPr>
          <a:xfrm>
            <a:off x="1187450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21" name="Shape 721"/>
          <p:cNvCxnSpPr/>
          <p:nvPr/>
        </p:nvCxnSpPr>
        <p:spPr>
          <a:xfrm>
            <a:off x="76676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22" name="Shape 722"/>
          <p:cNvCxnSpPr/>
          <p:nvPr/>
        </p:nvCxnSpPr>
        <p:spPr>
          <a:xfrm>
            <a:off x="2700336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23" name="Shape 723"/>
          <p:cNvSpPr txBox="1"/>
          <p:nvPr/>
        </p:nvSpPr>
        <p:spPr>
          <a:xfrm>
            <a:off x="2230436" y="5775325"/>
            <a:ext cx="900111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5811837" y="5732462"/>
            <a:ext cx="650874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</a:p>
        </p:txBody>
      </p:sp>
      <p:cxnSp>
        <p:nvCxnSpPr>
          <p:cNvPr id="725" name="Shape 725"/>
          <p:cNvCxnSpPr/>
          <p:nvPr/>
        </p:nvCxnSpPr>
        <p:spPr>
          <a:xfrm>
            <a:off x="61563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26" name="Shape 726"/>
          <p:cNvSpPr/>
          <p:nvPr/>
        </p:nvSpPr>
        <p:spPr>
          <a:xfrm>
            <a:off x="2124075" y="4260850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1920625" y="3868725"/>
            <a:ext cx="12827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Persistent</a:t>
            </a:r>
          </a:p>
        </p:txBody>
      </p:sp>
      <p:sp>
        <p:nvSpPr>
          <p:cNvPr id="728" name="Shape 728"/>
          <p:cNvSpPr/>
          <p:nvPr/>
        </p:nvSpPr>
        <p:spPr>
          <a:xfrm>
            <a:off x="584200" y="4257675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530225" y="3887775"/>
            <a:ext cx="11526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Transient</a:t>
            </a:r>
          </a:p>
        </p:txBody>
      </p:sp>
      <p:cxnSp>
        <p:nvCxnSpPr>
          <p:cNvPr id="730" name="Shape 730"/>
          <p:cNvCxnSpPr/>
          <p:nvPr/>
        </p:nvCxnSpPr>
        <p:spPr>
          <a:xfrm>
            <a:off x="1736725" y="4652962"/>
            <a:ext cx="387350" cy="3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736" name="Shape 7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Shape 737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instance’s state changes: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Logics, changes and updates until session is closed.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 becomes “Detached”.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8" name="Shape 738"/>
          <p:cNvCxnSpPr/>
          <p:nvPr/>
        </p:nvCxnSpPr>
        <p:spPr>
          <a:xfrm>
            <a:off x="955675" y="5661025"/>
            <a:ext cx="70008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39" name="Shape 739"/>
          <p:cNvSpPr txBox="1"/>
          <p:nvPr/>
        </p:nvSpPr>
        <p:spPr>
          <a:xfrm>
            <a:off x="971550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7400925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cxnSp>
        <p:nvCxnSpPr>
          <p:cNvPr id="741" name="Shape 741"/>
          <p:cNvCxnSpPr/>
          <p:nvPr/>
        </p:nvCxnSpPr>
        <p:spPr>
          <a:xfrm>
            <a:off x="1187450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2" name="Shape 742"/>
          <p:cNvCxnSpPr/>
          <p:nvPr/>
        </p:nvCxnSpPr>
        <p:spPr>
          <a:xfrm>
            <a:off x="76676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3" name="Shape 743"/>
          <p:cNvCxnSpPr/>
          <p:nvPr/>
        </p:nvCxnSpPr>
        <p:spPr>
          <a:xfrm>
            <a:off x="2700336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44" name="Shape 744"/>
          <p:cNvSpPr txBox="1"/>
          <p:nvPr/>
        </p:nvSpPr>
        <p:spPr>
          <a:xfrm>
            <a:off x="2230436" y="5775325"/>
            <a:ext cx="900111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5811837" y="5732462"/>
            <a:ext cx="650874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</a:p>
        </p:txBody>
      </p:sp>
      <p:cxnSp>
        <p:nvCxnSpPr>
          <p:cNvPr id="746" name="Shape 746"/>
          <p:cNvCxnSpPr/>
          <p:nvPr/>
        </p:nvCxnSpPr>
        <p:spPr>
          <a:xfrm>
            <a:off x="61563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47" name="Shape 747"/>
          <p:cNvSpPr/>
          <p:nvPr/>
        </p:nvSpPr>
        <p:spPr>
          <a:xfrm>
            <a:off x="5508625" y="4292600"/>
            <a:ext cx="1150936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5554662" y="3851275"/>
            <a:ext cx="108267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Detached</a:t>
            </a:r>
          </a:p>
        </p:txBody>
      </p:sp>
      <p:sp>
        <p:nvSpPr>
          <p:cNvPr id="749" name="Shape 749"/>
          <p:cNvSpPr/>
          <p:nvPr/>
        </p:nvSpPr>
        <p:spPr>
          <a:xfrm>
            <a:off x="2124075" y="4260850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1967450" y="3868725"/>
            <a:ext cx="12360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Persistent</a:t>
            </a:r>
          </a:p>
        </p:txBody>
      </p:sp>
      <p:sp>
        <p:nvSpPr>
          <p:cNvPr id="751" name="Shape 751"/>
          <p:cNvSpPr/>
          <p:nvPr/>
        </p:nvSpPr>
        <p:spPr>
          <a:xfrm>
            <a:off x="584200" y="4257675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530225" y="3887775"/>
            <a:ext cx="11526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Transient</a:t>
            </a:r>
          </a:p>
        </p:txBody>
      </p:sp>
      <p:cxnSp>
        <p:nvCxnSpPr>
          <p:cNvPr id="753" name="Shape 753"/>
          <p:cNvCxnSpPr/>
          <p:nvPr/>
        </p:nvCxnSpPr>
        <p:spPr>
          <a:xfrm>
            <a:off x="3276600" y="4687887"/>
            <a:ext cx="223202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simulate a bank money transfer between two accounts: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339" name="Shape 339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340" name="Shape 340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341" name="Shape 341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342" name="Shape 342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759" name="Shape 7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Shape 760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instance’s state changes: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Flow ends or the instance associated with a session again.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1" name="Shape 761"/>
          <p:cNvCxnSpPr/>
          <p:nvPr/>
        </p:nvCxnSpPr>
        <p:spPr>
          <a:xfrm>
            <a:off x="955675" y="5661025"/>
            <a:ext cx="70008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62" name="Shape 762"/>
          <p:cNvSpPr txBox="1"/>
          <p:nvPr/>
        </p:nvSpPr>
        <p:spPr>
          <a:xfrm>
            <a:off x="971550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7400925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cxnSp>
        <p:nvCxnSpPr>
          <p:cNvPr id="764" name="Shape 764"/>
          <p:cNvCxnSpPr/>
          <p:nvPr/>
        </p:nvCxnSpPr>
        <p:spPr>
          <a:xfrm>
            <a:off x="1187450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65" name="Shape 765"/>
          <p:cNvCxnSpPr/>
          <p:nvPr/>
        </p:nvCxnSpPr>
        <p:spPr>
          <a:xfrm>
            <a:off x="76676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66" name="Shape 766"/>
          <p:cNvCxnSpPr/>
          <p:nvPr/>
        </p:nvCxnSpPr>
        <p:spPr>
          <a:xfrm>
            <a:off x="2700336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67" name="Shape 767"/>
          <p:cNvSpPr txBox="1"/>
          <p:nvPr/>
        </p:nvSpPr>
        <p:spPr>
          <a:xfrm>
            <a:off x="2230436" y="5775325"/>
            <a:ext cx="900111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5811837" y="5732462"/>
            <a:ext cx="650874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</a:p>
        </p:txBody>
      </p:sp>
      <p:cxnSp>
        <p:nvCxnSpPr>
          <p:cNvPr id="769" name="Shape 769"/>
          <p:cNvCxnSpPr/>
          <p:nvPr/>
        </p:nvCxnSpPr>
        <p:spPr>
          <a:xfrm>
            <a:off x="61563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70" name="Shape 770"/>
          <p:cNvSpPr/>
          <p:nvPr/>
        </p:nvSpPr>
        <p:spPr>
          <a:xfrm>
            <a:off x="5508625" y="4292600"/>
            <a:ext cx="1150936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5554662" y="3851275"/>
            <a:ext cx="108267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Detached</a:t>
            </a:r>
          </a:p>
        </p:txBody>
      </p:sp>
      <p:sp>
        <p:nvSpPr>
          <p:cNvPr id="772" name="Shape 772"/>
          <p:cNvSpPr/>
          <p:nvPr/>
        </p:nvSpPr>
        <p:spPr>
          <a:xfrm>
            <a:off x="2124075" y="4260850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2008075" y="3868725"/>
            <a:ext cx="11954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Persistent</a:t>
            </a:r>
          </a:p>
        </p:txBody>
      </p:sp>
      <p:sp>
        <p:nvSpPr>
          <p:cNvPr id="774" name="Shape 774"/>
          <p:cNvSpPr/>
          <p:nvPr/>
        </p:nvSpPr>
        <p:spPr>
          <a:xfrm>
            <a:off x="584200" y="4257675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487175" y="3887775"/>
            <a:ext cx="11954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Transient</a:t>
            </a:r>
          </a:p>
        </p:txBody>
      </p:sp>
      <p:cxnSp>
        <p:nvCxnSpPr>
          <p:cNvPr id="776" name="Shape 776"/>
          <p:cNvCxnSpPr/>
          <p:nvPr/>
        </p:nvCxnSpPr>
        <p:spPr>
          <a:xfrm>
            <a:off x="6659561" y="4687887"/>
            <a:ext cx="10810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777" name="Shape 777"/>
          <p:cNvSpPr/>
          <p:nvPr/>
        </p:nvSpPr>
        <p:spPr>
          <a:xfrm>
            <a:off x="1919286" y="3540125"/>
            <a:ext cx="3745988" cy="809049"/>
          </a:xfrm>
          <a:custGeom>
            <a:avLst/>
            <a:gdLst/>
            <a:ahLst/>
            <a:cxnLst/>
            <a:rect l="0" t="0" r="0" b="0"/>
            <a:pathLst>
              <a:path w="3871823" h="877018" extrusionOk="0">
                <a:moveTo>
                  <a:pt x="3871823" y="877018"/>
                </a:moveTo>
                <a:cubicBezTo>
                  <a:pt x="3077474" y="539150"/>
                  <a:pt x="2283125" y="201282"/>
                  <a:pt x="1672087" y="100641"/>
                </a:cubicBezTo>
                <a:cubicBezTo>
                  <a:pt x="1061049" y="0"/>
                  <a:pt x="411192" y="148086"/>
                  <a:pt x="205596" y="273169"/>
                </a:cubicBezTo>
                <a:cubicBezTo>
                  <a:pt x="0" y="398252"/>
                  <a:pt x="219255" y="624695"/>
                  <a:pt x="438510" y="851139"/>
                </a:cubicBez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783" name="Shape 7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Shape 784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During a transaction, we use the session to perform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manipulations on our entities.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/>
              <a:t>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change value, add or remove objects from lists, etc..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the changes of persistent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entities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occur in the Session only.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decide on it’s own when to flush the data to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DB.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Flush can occur at the end of the transaction or several times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depend on the operations.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Commit will occur only at the end of a transaction (if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succeeded).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/>
        </p:nvSpPr>
        <p:spPr>
          <a:xfrm>
            <a:off x="250825" y="5084762"/>
            <a:ext cx="8497886" cy="647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791" name="Shape 7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Shape 792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Sessions are not transactions !!!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are associated with sessions.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use one session to create and commit several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transactions (one transaction at a time  - not parallel).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use these methods to get or create the associated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transaction: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.beginTransaction();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.getTransaction();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 </a:t>
            </a:r>
          </a:p>
        </p:txBody>
      </p:sp>
      <p:pic>
        <p:nvPicPr>
          <p:cNvPr id="799" name="Shape 7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Shape 800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make a transient instance persistent we use: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.persist(object);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 will associate an instance of a mapped entity with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session and will change it’s state to ‘persistent’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 doesn’t guarantee that the object will be inserted to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the DB immediately.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 doesn’t return the identifier (Because it might not exist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till flush time).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 won’t generate an INSERT INTO outside of a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transaction.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 </a:t>
            </a:r>
          </a:p>
        </p:txBody>
      </p:sp>
      <p:pic>
        <p:nvPicPr>
          <p:cNvPr id="807" name="Shape 8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Shape 808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immediately save a new instance: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.save(object);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Save returns the Identifier immediately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 identifier is managed by the DB itself, an ISNERT INTO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will occur.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Save does not require a transaction.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 </a:t>
            </a:r>
          </a:p>
        </p:txBody>
      </p:sp>
      <p:pic>
        <p:nvPicPr>
          <p:cNvPr id="815" name="Shape 8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Shape 816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by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get an instance: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.get(Class&lt;?&gt;, Serializable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 will always hit the DB for the real instance.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object not found – null will be returned.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 </a:t>
            </a:r>
          </a:p>
        </p:txBody>
      </p:sp>
      <p:pic>
        <p:nvPicPr>
          <p:cNvPr id="823" name="Shape 8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Shape 824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by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get an instance: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.load(Class&lt;?&gt;, Serializable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Load returns a proxy without hitting the DB.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proxy contains the identifier value with uninitialized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properties.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SELECT query will hit the DB on a property get.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Load throws an ObjectNotFoundException if nothing found.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 </a:t>
            </a:r>
          </a:p>
        </p:txBody>
      </p:sp>
      <p:pic>
        <p:nvPicPr>
          <p:cNvPr id="831" name="Shape 8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Shape 832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delete an instance: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.delete(Object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 the instance from the DB with the given object id.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object can be both Transient or persistent.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838" name="Shape 8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Shape 839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update is a bit tricky since it has the most options.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a persistent entity is manipulated within a session or a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transaction, update will happen automatically when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session is flushed.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persist a detached object, Hibernate provide us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methods: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merge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846" name="Shape 8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Shape 847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.update(Object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Make a detached instance persistent.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object has an instance in the session, an exception will be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thrown.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tells us that there are already changes for this entity (one in the session, the other is detached).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simulate a bank money transfer between two accounts: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351" name="Shape 351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352" name="Shape 352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cxnSp>
        <p:nvCxnSpPr>
          <p:cNvPr id="353" name="Shape 353"/>
          <p:cNvCxnSpPr/>
          <p:nvPr/>
        </p:nvCxnSpPr>
        <p:spPr>
          <a:xfrm>
            <a:off x="4032250" y="3571875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354" name="Shape 354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355" name="Shape 355"/>
          <p:cNvCxnSpPr/>
          <p:nvPr/>
        </p:nvCxnSpPr>
        <p:spPr>
          <a:xfrm>
            <a:off x="4030662" y="37893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56" name="Shape 356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854" name="Shape 8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Shape 855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.merge(Object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there is a persistent instance with the same id in the current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session, merge will copy the state of the given instance onto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the persistent one.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Incase there is no persistent instance in the session, the DB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will be hit in order to fetch it. If nothing found, a new instance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will be created (copied from the given) and persisted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given instance does not become associated with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session.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persistent instance is returned.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862" name="Shape 8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Shape 863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Save or Update 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.saveOrUpdate(Object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case we don’t know if we should generate an INSERT INTO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or an UPDATE query, we can use this method.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will process the state of the given object and will decide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what to do.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might be expensive.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/>
        </p:nvSpPr>
        <p:spPr>
          <a:xfrm>
            <a:off x="250825" y="4040187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 txBox="1"/>
          <p:nvPr/>
        </p:nvSpPr>
        <p:spPr>
          <a:xfrm>
            <a:off x="238125" y="5467350"/>
            <a:ext cx="8497800" cy="71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 txBox="1"/>
          <p:nvPr/>
        </p:nvSpPr>
        <p:spPr>
          <a:xfrm>
            <a:off x="250825" y="2430461"/>
            <a:ext cx="8497886" cy="6381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872" name="Shape 8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Shape 873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Extra operations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Detach persistent entity/entities: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.evict(entity);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.clear();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Close session and clean up: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Queries execution: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.createQuery(  HQL query  );</a:t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.createSQLQuery(  SQL query  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.createCriteria(Class&lt;?&gt; entity);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 using session</a:t>
            </a:r>
          </a:p>
        </p:txBody>
      </p:sp>
      <p:pic>
        <p:nvPicPr>
          <p:cNvPr id="879" name="Shape 8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Shape 880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Exrcise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 the developers project to eclipse.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 a new layer of DAOs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DAO should support: 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ReadByPrimaryKey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 DeveloperDao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now, open a new transaction per DAO method.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Wrire Junit tests to check each operation.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/>
        </p:nvSpPr>
        <p:spPr>
          <a:xfrm>
            <a:off x="250825" y="2133600"/>
            <a:ext cx="8497886" cy="453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 using session</a:t>
            </a:r>
          </a:p>
        </p:txBody>
      </p:sp>
      <p:pic>
        <p:nvPicPr>
          <p:cNvPr id="887" name="Shape 8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Shape 888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 - solution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CrudDao&lt;T&gt;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create(T 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readByPrimaryKey(Integer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delete(T 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update(T 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DevelopersDao 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CrudDao&lt;AbstractDeveloper&gt; {</a:t>
            </a: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9" name="Shape 889"/>
          <p:cNvCxnSpPr/>
          <p:nvPr/>
        </p:nvCxnSpPr>
        <p:spPr>
          <a:xfrm>
            <a:off x="250825" y="4868862"/>
            <a:ext cx="84978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90" name="Shape 890"/>
          <p:cNvSpPr txBox="1"/>
          <p:nvPr/>
        </p:nvSpPr>
        <p:spPr>
          <a:xfrm>
            <a:off x="7167561" y="2128836"/>
            <a:ext cx="1581150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 interfaces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/>
        </p:nvSpPr>
        <p:spPr>
          <a:xfrm>
            <a:off x="250825" y="2133600"/>
            <a:ext cx="8497886" cy="453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 using session</a:t>
            </a:r>
          </a:p>
        </p:txBody>
      </p:sp>
      <p:pic>
        <p:nvPicPr>
          <p:cNvPr id="897" name="Shape 8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Shape 898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 – solution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@Repository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DevelopersHibernateDao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DevelopersDao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@Autowired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SessionFactory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@Transactional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create(AbstractDeveloper entity)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Integer)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.getCurrentSession().save(entity);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@Transactional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AbstractDeveloper readByPrimaryKey(Integer id)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(AbstractDeveloper)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.get(AbstractDeveloper.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899" name="Shape 899"/>
          <p:cNvSpPr txBox="1"/>
          <p:nvPr/>
        </p:nvSpPr>
        <p:spPr>
          <a:xfrm>
            <a:off x="6586536" y="2128836"/>
            <a:ext cx="2162174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 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/>
        </p:nvSpPr>
        <p:spPr>
          <a:xfrm>
            <a:off x="250825" y="2133600"/>
            <a:ext cx="8497886" cy="453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 using session</a:t>
            </a:r>
          </a:p>
        </p:txBody>
      </p:sp>
      <p:pic>
        <p:nvPicPr>
          <p:cNvPr id="906" name="Shape 9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Shape 907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 - solution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@Transactional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delete(AbstractDeveloper entity)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	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.getCurrentSession().delete(entity);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@Transactional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AbstractDeveloper update(AbstractDeveloper entity)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(AbstractDeveloper)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.merge(entity);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6586536" y="2128836"/>
            <a:ext cx="2162174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 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JPA Entity manager</a:t>
            </a:r>
          </a:p>
        </p:txBody>
      </p:sp>
      <p:pic>
        <p:nvPicPr>
          <p:cNvPr id="914" name="Shape 9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Shape 915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specification was generated out of Hibernate.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has an easier to use API.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JPA’s entities operations are achieved via a Session equivilant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object which called EntityManger.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 opposed to the Session’s many methods for doing alomost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the same things, the EntityManager has just what you need.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doesn’t offer support if you do need to use the Session’s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both merge and update, or both save and persist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/>
        </p:nvSpPr>
        <p:spPr>
          <a:xfrm>
            <a:off x="250825" y="5157787"/>
            <a:ext cx="8497886" cy="7191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250825" y="2636836"/>
            <a:ext cx="8497886" cy="647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JPA Entity manager</a:t>
            </a:r>
          </a:p>
        </p:txBody>
      </p:sp>
      <p:pic>
        <p:nvPicPr>
          <p:cNvPr id="923" name="Shape 9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Shape 924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Entity Manager is created and retrieved from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Application server.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@PersistenceContext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EntityManager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Entity Manager has only 3 methods for create, update and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Delete: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.persist(entity);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.merge(entity);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.remove(entity);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/>
        </p:nvSpPr>
        <p:spPr>
          <a:xfrm>
            <a:off x="250825" y="4941887"/>
            <a:ext cx="8497886" cy="10080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 txBox="1"/>
          <p:nvPr/>
        </p:nvSpPr>
        <p:spPr>
          <a:xfrm>
            <a:off x="250825" y="2420936"/>
            <a:ext cx="8497886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JPA Entity manager</a:t>
            </a:r>
          </a:p>
        </p:txBody>
      </p:sp>
      <p:pic>
        <p:nvPicPr>
          <p:cNvPr id="932" name="Shape 9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Shape 933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offers 4 find method for easy SELECT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.find(AbstractDeveloper.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primaryKey);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.find(entityClass, primaryKey, lockMode);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.find(entityClass, primaryKey, properties);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.find(entityClass, primaryKey, lockMode, properties);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also offers easy querying API.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.createQuery(JPQL String);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.createNativeQuery(SQL String);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.createQuery(criteriaQuery);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simulate a bank money transfer between two accounts: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365" name="Shape 365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366" name="Shape 366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cxnSp>
        <p:nvCxnSpPr>
          <p:cNvPr id="367" name="Shape 367"/>
          <p:cNvCxnSpPr/>
          <p:nvPr/>
        </p:nvCxnSpPr>
        <p:spPr>
          <a:xfrm>
            <a:off x="4030662" y="4508500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368" name="Shape 368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sp>
        <p:nvSpPr>
          <p:cNvPr id="369" name="Shape 369"/>
          <p:cNvSpPr/>
          <p:nvPr/>
        </p:nvSpPr>
        <p:spPr>
          <a:xfrm>
            <a:off x="4037012" y="4011612"/>
            <a:ext cx="2527300" cy="850899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Shape 370"/>
          <p:cNvCxnSpPr/>
          <p:nvPr/>
        </p:nvCxnSpPr>
        <p:spPr>
          <a:xfrm>
            <a:off x="4032250" y="3571875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71" name="Shape 371"/>
          <p:cNvCxnSpPr/>
          <p:nvPr/>
        </p:nvCxnSpPr>
        <p:spPr>
          <a:xfrm>
            <a:off x="4030662" y="37893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72" name="Shape 372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Shape 9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Shape 939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Shape 940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 - Hibernate’s session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DAOs using session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JPA’s EntityManager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Shape 9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Shape 948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Shape 949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Shape 950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 – Query API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 (HQL)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Run-time queries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Named queries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Criteria API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Shape 9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Shape 957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simulate a bank money transfer between two accounts: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381" name="Shape 381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382" name="Shape 382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cxnSp>
        <p:nvCxnSpPr>
          <p:cNvPr id="383" name="Shape 383"/>
          <p:cNvCxnSpPr/>
          <p:nvPr/>
        </p:nvCxnSpPr>
        <p:spPr>
          <a:xfrm rot="10800000" flipH="1">
            <a:off x="5435600" y="4868861"/>
            <a:ext cx="1152525" cy="3952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384" name="Shape 384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4030662" y="37893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86" name="Shape 386"/>
          <p:cNvCxnSpPr/>
          <p:nvPr/>
        </p:nvCxnSpPr>
        <p:spPr>
          <a:xfrm>
            <a:off x="4030662" y="4508500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387" name="Shape 387"/>
          <p:cNvSpPr/>
          <p:nvPr/>
        </p:nvSpPr>
        <p:spPr>
          <a:xfrm>
            <a:off x="4037012" y="4011612"/>
            <a:ext cx="2527300" cy="850899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Shape 388"/>
          <p:cNvCxnSpPr/>
          <p:nvPr/>
        </p:nvCxnSpPr>
        <p:spPr>
          <a:xfrm>
            <a:off x="4032250" y="3571875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89" name="Shape 389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397" name="Shape 397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398" name="Shape 398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399" name="Shape 399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second update fails!</a:t>
            </a: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1" name="Shape 401"/>
          <p:cNvCxnSpPr/>
          <p:nvPr/>
        </p:nvCxnSpPr>
        <p:spPr>
          <a:xfrm>
            <a:off x="4030662" y="4508500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02" name="Shape 402"/>
          <p:cNvSpPr/>
          <p:nvPr/>
        </p:nvSpPr>
        <p:spPr>
          <a:xfrm>
            <a:off x="4037012" y="4011612"/>
            <a:ext cx="2527300" cy="850899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Shape 403"/>
          <p:cNvCxnSpPr/>
          <p:nvPr/>
        </p:nvCxnSpPr>
        <p:spPr>
          <a:xfrm>
            <a:off x="4032250" y="3571875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04" name="Shape 404"/>
          <p:cNvCxnSpPr/>
          <p:nvPr/>
        </p:nvCxnSpPr>
        <p:spPr>
          <a:xfrm>
            <a:off x="4030662" y="37893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05" name="Shape 405"/>
          <p:cNvCxnSpPr/>
          <p:nvPr/>
        </p:nvCxnSpPr>
        <p:spPr>
          <a:xfrm rot="10800000" flipH="1">
            <a:off x="5435600" y="4868861"/>
            <a:ext cx="1152525" cy="3952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06" name="Shape 406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414" name="Shape 414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415" name="Shape 415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416" name="Shape 416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second updating fails!</a:t>
            </a: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8" name="Shape 418"/>
          <p:cNvCxnSpPr/>
          <p:nvPr/>
        </p:nvCxnSpPr>
        <p:spPr>
          <a:xfrm>
            <a:off x="4030662" y="4508500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19" name="Shape 419"/>
          <p:cNvSpPr/>
          <p:nvPr/>
        </p:nvSpPr>
        <p:spPr>
          <a:xfrm rot="10800000" flipH="1">
            <a:off x="4037012" y="4652961"/>
            <a:ext cx="2622550" cy="1592262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Shape 420"/>
          <p:cNvCxnSpPr/>
          <p:nvPr/>
        </p:nvCxnSpPr>
        <p:spPr>
          <a:xfrm>
            <a:off x="4032250" y="3571875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21" name="Shape 421"/>
          <p:cNvCxnSpPr/>
          <p:nvPr/>
        </p:nvCxnSpPr>
        <p:spPr>
          <a:xfrm>
            <a:off x="4030662" y="37893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22" name="Shape 422"/>
          <p:cNvCxnSpPr/>
          <p:nvPr/>
        </p:nvCxnSpPr>
        <p:spPr>
          <a:xfrm rot="10800000" flipH="1">
            <a:off x="5435600" y="4868861"/>
            <a:ext cx="1152525" cy="3952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23" name="Shape 423"/>
          <p:cNvSpPr txBox="1"/>
          <p:nvPr/>
        </p:nvSpPr>
        <p:spPr>
          <a:xfrm rot="720000">
            <a:off x="5314949" y="4586287"/>
            <a:ext cx="736600" cy="369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On-screen Show (4:3)</PresentationFormat>
  <Paragraphs>1141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Open Sans</vt:lpstr>
      <vt:lpstr>Calibri</vt:lpstr>
      <vt:lpstr>Courier New</vt:lpstr>
      <vt:lpstr>Office Theme</vt:lpstr>
      <vt:lpstr>3_Office Theme</vt:lpstr>
      <vt:lpstr>1_Office Theme</vt:lpstr>
      <vt:lpstr>2_Office Theme</vt:lpstr>
      <vt:lpstr>Hibernate – The session</vt:lpstr>
      <vt:lpstr>Last session – Hibernate mapping</vt:lpstr>
      <vt:lpstr>Hibernate’s session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 using spring</vt:lpstr>
      <vt:lpstr>Transactions using spring</vt:lpstr>
      <vt:lpstr>Transactions using spring</vt:lpstr>
      <vt:lpstr>Transactions using spring</vt:lpstr>
      <vt:lpstr>Transactions using spring</vt:lpstr>
      <vt:lpstr>Transactions using spring</vt:lpstr>
      <vt:lpstr>Transactions using spring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 </vt:lpstr>
      <vt:lpstr>Hibernate Session </vt:lpstr>
      <vt:lpstr>Hibernate Session </vt:lpstr>
      <vt:lpstr>Hibernate Session </vt:lpstr>
      <vt:lpstr>Hibernate Session </vt:lpstr>
      <vt:lpstr>Hibernate Session</vt:lpstr>
      <vt:lpstr>Hibernate Session</vt:lpstr>
      <vt:lpstr>Hibernate Session</vt:lpstr>
      <vt:lpstr>Hibernate Session</vt:lpstr>
      <vt:lpstr>Hibernate Session</vt:lpstr>
      <vt:lpstr>DAO using session</vt:lpstr>
      <vt:lpstr>DAO using session</vt:lpstr>
      <vt:lpstr>DAO using session</vt:lpstr>
      <vt:lpstr>DAO using session</vt:lpstr>
      <vt:lpstr>JPA Entity manager</vt:lpstr>
      <vt:lpstr>JPA Entity manager</vt:lpstr>
      <vt:lpstr>JPA Entity manager</vt:lpstr>
      <vt:lpstr>Overview - Hibernate’s session</vt:lpstr>
      <vt:lpstr>Next session – Query API</vt:lpstr>
      <vt:lpstr>Slide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– The session</dc:title>
  <cp:lastModifiedBy>haim.turkel</cp:lastModifiedBy>
  <cp:revision>1</cp:revision>
  <dcterms:modified xsi:type="dcterms:W3CDTF">2015-09-18T07:26:37Z</dcterms:modified>
</cp:coreProperties>
</file>