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4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6858000" type="screen4x3"/>
  <p:notesSz cx="6858000" cy="9144000"/>
  <p:embeddedFontLst>
    <p:embeddedFont>
      <p:font typeface="Open Sans" charset="0"/>
      <p:regular r:id="rId45"/>
      <p:bold r:id="rId46"/>
      <p:italic r:id="rId47"/>
      <p:boldItalic r:id="rId48"/>
    </p:embeddedFont>
    <p:embeddedFont>
      <p:font typeface="Calibri" pitchFamily="34" charset="0"/>
      <p:regular r:id="rId49"/>
      <p:bold r:id="rId50"/>
      <p:italic r:id="rId51"/>
      <p:boldItalic r:id="rId5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7.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3886200" y="0"/>
            <a:ext cx="2971799" cy="457200"/>
          </a:xfrm>
          <a:prstGeom prst="rect">
            <a:avLst/>
          </a:prstGeom>
          <a:noFill/>
          <a:ln>
            <a:noFill/>
          </a:ln>
        </p:spPr>
        <p:txBody>
          <a:bodyPr lIns="91425" tIns="91425" rIns="91425" bIns="91425" anchor="t" anchorCtr="0"/>
          <a:lstStyle>
            <a:lvl1pPr marL="0" marR="0" indent="0" algn="r" rtl="1">
              <a:lnSpc>
                <a:spcPct val="100000"/>
              </a:lnSpc>
              <a:spcBef>
                <a:spcPts val="0"/>
              </a:spcBef>
              <a:spcAft>
                <a:spcPts val="0"/>
              </a:spcAft>
              <a:defRPr/>
            </a:lvl1pPr>
            <a:lvl2pPr marL="457200" marR="0" indent="0" algn="r" rtl="1">
              <a:lnSpc>
                <a:spcPct val="100000"/>
              </a:lnSpc>
              <a:spcBef>
                <a:spcPts val="0"/>
              </a:spcBef>
              <a:spcAft>
                <a:spcPts val="0"/>
              </a:spcAft>
              <a:defRPr/>
            </a:lvl2pPr>
            <a:lvl3pPr marL="914400" marR="0" indent="0" algn="r" rtl="1">
              <a:lnSpc>
                <a:spcPct val="100000"/>
              </a:lnSpc>
              <a:spcBef>
                <a:spcPts val="0"/>
              </a:spcBef>
              <a:spcAft>
                <a:spcPts val="0"/>
              </a:spcAft>
              <a:defRPr/>
            </a:lvl3pPr>
            <a:lvl4pPr marL="1371600" marR="0" indent="0" algn="r" rtl="1">
              <a:lnSpc>
                <a:spcPct val="100000"/>
              </a:lnSpc>
              <a:spcBef>
                <a:spcPts val="0"/>
              </a:spcBef>
              <a:spcAft>
                <a:spcPts val="0"/>
              </a:spcAft>
              <a:defRPr/>
            </a:lvl4pPr>
            <a:lvl5pPr marL="1828800" marR="0" indent="0" algn="r" rtl="1">
              <a:lnSpc>
                <a:spcPct val="100000"/>
              </a:lnSpc>
              <a:spcBef>
                <a:spcPts val="0"/>
              </a:spcBef>
              <a:spcAft>
                <a:spcPts val="0"/>
              </a:spcAft>
              <a:defRPr/>
            </a:lvl5pPr>
            <a:lvl6pPr marL="2286000" marR="0" indent="0" algn="r" rtl="1">
              <a:lnSpc>
                <a:spcPct val="100000"/>
              </a:lnSpc>
              <a:spcBef>
                <a:spcPts val="0"/>
              </a:spcBef>
              <a:spcAft>
                <a:spcPts val="0"/>
              </a:spcAft>
              <a:defRPr/>
            </a:lvl6pPr>
            <a:lvl7pPr marL="3200400" marR="0" indent="0" algn="r" rtl="1">
              <a:lnSpc>
                <a:spcPct val="100000"/>
              </a:lnSpc>
              <a:spcBef>
                <a:spcPts val="0"/>
              </a:spcBef>
              <a:spcAft>
                <a:spcPts val="0"/>
              </a:spcAft>
              <a:defRPr/>
            </a:lvl7pPr>
            <a:lvl8pPr marL="4572000" marR="0" indent="0" algn="r" rtl="1">
              <a:lnSpc>
                <a:spcPct val="100000"/>
              </a:lnSpc>
              <a:spcBef>
                <a:spcPts val="0"/>
              </a:spcBef>
              <a:spcAft>
                <a:spcPts val="0"/>
              </a:spcAft>
              <a:defRPr/>
            </a:lvl8pPr>
            <a:lvl9pPr marL="6400800" marR="0" indent="0" algn="r" rtl="1">
              <a:lnSpc>
                <a:spcPct val="100000"/>
              </a:lnSpc>
              <a:spcBef>
                <a:spcPts val="0"/>
              </a:spcBef>
              <a:spcAft>
                <a:spcPts val="0"/>
              </a:spcAft>
              <a:defRPr/>
            </a:lvl9pPr>
          </a:lstStyle>
          <a:p>
            <a:endParaRPr/>
          </a:p>
        </p:txBody>
      </p:sp>
      <p:sp>
        <p:nvSpPr>
          <p:cNvPr id="3" name="Shape 3"/>
          <p:cNvSpPr txBox="1">
            <a:spLocks noGrp="1"/>
          </p:cNvSpPr>
          <p:nvPr>
            <p:ph type="dt" idx="10"/>
          </p:nvPr>
        </p:nvSpPr>
        <p:spPr>
          <a:xfrm>
            <a:off x="1586" y="0"/>
            <a:ext cx="2971799" cy="457200"/>
          </a:xfrm>
          <a:prstGeom prst="rect">
            <a:avLst/>
          </a:prstGeom>
          <a:noFill/>
          <a:ln>
            <a:noFill/>
          </a:ln>
        </p:spPr>
        <p:txBody>
          <a:bodyPr lIns="91425" tIns="91425" rIns="91425" bIns="91425" anchor="t" anchorCtr="0"/>
          <a:lstStyle>
            <a:lvl1pPr marL="0" marR="0" indent="0" algn="l" rtl="1">
              <a:lnSpc>
                <a:spcPct val="100000"/>
              </a:lnSpc>
              <a:spcBef>
                <a:spcPts val="0"/>
              </a:spcBef>
              <a:spcAft>
                <a:spcPts val="0"/>
              </a:spcAft>
              <a:defRPr/>
            </a:lvl1pPr>
            <a:lvl2pPr marL="457200" marR="0" indent="0" algn="r" rtl="1">
              <a:lnSpc>
                <a:spcPct val="100000"/>
              </a:lnSpc>
              <a:spcBef>
                <a:spcPts val="0"/>
              </a:spcBef>
              <a:spcAft>
                <a:spcPts val="0"/>
              </a:spcAft>
              <a:defRPr/>
            </a:lvl2pPr>
            <a:lvl3pPr marL="914400" marR="0" indent="0" algn="r" rtl="1">
              <a:lnSpc>
                <a:spcPct val="100000"/>
              </a:lnSpc>
              <a:spcBef>
                <a:spcPts val="0"/>
              </a:spcBef>
              <a:spcAft>
                <a:spcPts val="0"/>
              </a:spcAft>
              <a:defRPr/>
            </a:lvl3pPr>
            <a:lvl4pPr marL="1371600" marR="0" indent="0" algn="r" rtl="1">
              <a:lnSpc>
                <a:spcPct val="100000"/>
              </a:lnSpc>
              <a:spcBef>
                <a:spcPts val="0"/>
              </a:spcBef>
              <a:spcAft>
                <a:spcPts val="0"/>
              </a:spcAft>
              <a:defRPr/>
            </a:lvl4pPr>
            <a:lvl5pPr marL="1828800" marR="0" indent="0" algn="r" rtl="1">
              <a:lnSpc>
                <a:spcPct val="100000"/>
              </a:lnSpc>
              <a:spcBef>
                <a:spcPts val="0"/>
              </a:spcBef>
              <a:spcAft>
                <a:spcPts val="0"/>
              </a:spcAft>
              <a:defRPr/>
            </a:lvl5pPr>
            <a:lvl6pPr marL="2286000" marR="0" indent="0" algn="r" rtl="1">
              <a:lnSpc>
                <a:spcPct val="100000"/>
              </a:lnSpc>
              <a:spcBef>
                <a:spcPts val="0"/>
              </a:spcBef>
              <a:spcAft>
                <a:spcPts val="0"/>
              </a:spcAft>
              <a:defRPr/>
            </a:lvl6pPr>
            <a:lvl7pPr marL="3200400" marR="0" indent="0" algn="r" rtl="1">
              <a:lnSpc>
                <a:spcPct val="100000"/>
              </a:lnSpc>
              <a:spcBef>
                <a:spcPts val="0"/>
              </a:spcBef>
              <a:spcAft>
                <a:spcPts val="0"/>
              </a:spcAft>
              <a:defRPr/>
            </a:lvl7pPr>
            <a:lvl8pPr marL="4572000" marR="0" indent="0" algn="r" rtl="1">
              <a:lnSpc>
                <a:spcPct val="100000"/>
              </a:lnSpc>
              <a:spcBef>
                <a:spcPts val="0"/>
              </a:spcBef>
              <a:spcAft>
                <a:spcPts val="0"/>
              </a:spcAft>
              <a:defRPr/>
            </a:lvl8pPr>
            <a:lvl9pPr marL="6400800" marR="0" indent="0" algn="r" rtl="1">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3886200" y="8685211"/>
            <a:ext cx="2971799" cy="457200"/>
          </a:xfrm>
          <a:prstGeom prst="rect">
            <a:avLst/>
          </a:prstGeom>
          <a:noFill/>
          <a:ln>
            <a:noFill/>
          </a:ln>
        </p:spPr>
        <p:txBody>
          <a:bodyPr lIns="91425" tIns="91425" rIns="91425" bIns="91425" anchor="b" anchorCtr="0"/>
          <a:lstStyle>
            <a:lvl1pPr marL="0" marR="0" indent="0" algn="r" rtl="1">
              <a:lnSpc>
                <a:spcPct val="100000"/>
              </a:lnSpc>
              <a:spcBef>
                <a:spcPts val="0"/>
              </a:spcBef>
              <a:spcAft>
                <a:spcPts val="0"/>
              </a:spcAft>
              <a:defRPr/>
            </a:lvl1pPr>
            <a:lvl2pPr marL="457200" marR="0" indent="0" algn="r" rtl="1">
              <a:lnSpc>
                <a:spcPct val="100000"/>
              </a:lnSpc>
              <a:spcBef>
                <a:spcPts val="0"/>
              </a:spcBef>
              <a:spcAft>
                <a:spcPts val="0"/>
              </a:spcAft>
              <a:defRPr/>
            </a:lvl2pPr>
            <a:lvl3pPr marL="914400" marR="0" indent="0" algn="r" rtl="1">
              <a:lnSpc>
                <a:spcPct val="100000"/>
              </a:lnSpc>
              <a:spcBef>
                <a:spcPts val="0"/>
              </a:spcBef>
              <a:spcAft>
                <a:spcPts val="0"/>
              </a:spcAft>
              <a:defRPr/>
            </a:lvl3pPr>
            <a:lvl4pPr marL="1371600" marR="0" indent="0" algn="r" rtl="1">
              <a:lnSpc>
                <a:spcPct val="100000"/>
              </a:lnSpc>
              <a:spcBef>
                <a:spcPts val="0"/>
              </a:spcBef>
              <a:spcAft>
                <a:spcPts val="0"/>
              </a:spcAft>
              <a:defRPr/>
            </a:lvl4pPr>
            <a:lvl5pPr marL="1828800" marR="0" indent="0" algn="r" rtl="1">
              <a:lnSpc>
                <a:spcPct val="100000"/>
              </a:lnSpc>
              <a:spcBef>
                <a:spcPts val="0"/>
              </a:spcBef>
              <a:spcAft>
                <a:spcPts val="0"/>
              </a:spcAft>
              <a:defRPr/>
            </a:lvl5pPr>
            <a:lvl6pPr marL="2286000" marR="0" indent="0" algn="r" rtl="1">
              <a:lnSpc>
                <a:spcPct val="100000"/>
              </a:lnSpc>
              <a:spcBef>
                <a:spcPts val="0"/>
              </a:spcBef>
              <a:spcAft>
                <a:spcPts val="0"/>
              </a:spcAft>
              <a:defRPr/>
            </a:lvl6pPr>
            <a:lvl7pPr marL="3200400" marR="0" indent="0" algn="r" rtl="1">
              <a:lnSpc>
                <a:spcPct val="100000"/>
              </a:lnSpc>
              <a:spcBef>
                <a:spcPts val="0"/>
              </a:spcBef>
              <a:spcAft>
                <a:spcPts val="0"/>
              </a:spcAft>
              <a:defRPr/>
            </a:lvl7pPr>
            <a:lvl8pPr marL="4572000" marR="0" indent="0" algn="r" rtl="1">
              <a:lnSpc>
                <a:spcPct val="100000"/>
              </a:lnSpc>
              <a:spcBef>
                <a:spcPts val="0"/>
              </a:spcBef>
              <a:spcAft>
                <a:spcPts val="0"/>
              </a:spcAft>
              <a:defRPr/>
            </a:lvl8pPr>
            <a:lvl9pPr marL="6400800" marR="0" indent="0" algn="r" rtl="1">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1586" y="8685211"/>
            <a:ext cx="2971799" cy="457200"/>
          </a:xfrm>
          <a:prstGeom prst="rect">
            <a:avLst/>
          </a:prstGeom>
          <a:noFill/>
          <a:ln>
            <a:noFill/>
          </a:ln>
        </p:spPr>
        <p:txBody>
          <a:bodyPr lIns="91425" tIns="45700" rIns="91425" bIns="45700" anchor="b" anchorCtr="0">
            <a:noAutofit/>
          </a:bodyPr>
          <a:lstStyle/>
          <a:p>
            <a:pPr marL="0" marR="0" lvl="0" indent="0" algn="l" rtl="1">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baseline="0">
                <a:solidFill>
                  <a:srgbClr val="000000"/>
                </a:solidFill>
                <a:latin typeface="Calibri"/>
                <a:ea typeface="Calibri"/>
                <a:cs typeface="Calibri"/>
                <a:sym typeface="Calibri"/>
              </a:rPr>
              <a:pPr marL="0" marR="0" lvl="0" indent="0" algn="l" rtl="1">
                <a:lnSpc>
                  <a:spcPct val="100000"/>
                </a:lnSpc>
                <a:spcBef>
                  <a:spcPts val="0"/>
                </a:spcBef>
                <a:spcAft>
                  <a:spcPts val="0"/>
                </a:spcAft>
                <a:buClr>
                  <a:srgbClr val="000000"/>
                </a:buClr>
                <a:buSzPct val="25000"/>
                <a:buFont typeface="Calibri"/>
                <a:buNone/>
              </a:pPr>
              <a:t>‹#›</a:t>
            </a:fld>
            <a:endParaRPr lang="en-US" sz="1200" b="0" i="0" u="none" strike="noStrike" cap="none" baseline="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05" name="Shape 4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2" name="Shape 4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39" name="Shape 4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60" name="Shape 4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70" name="Shape 4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78" name="Shape 4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86" name="Shape 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31" name="Shape 5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49" name="Shape 5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69" name="Shape 5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79" name="Shape 5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89" name="Shape 5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7" name="Shape 6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34" name="Shape 6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9" name="Shape 79"/>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99" name="Shape 99"/>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00" name="Shape 10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1" name="Shape 10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2" name="Shape 10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05" name="Shape 10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06" name="Shape 10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7" name="Shape 10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8" name="Shape 10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11" name="Shape 111"/>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12" name="Shape 1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13" name="Shape 1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4" name="Shape 1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7" name="Shape 117"/>
          <p:cNvSpPr>
            <a:spLocks noGrp="1"/>
          </p:cNvSpPr>
          <p:nvPr>
            <p:ph type="pic" idx="2"/>
          </p:nvPr>
        </p:nvSpPr>
        <p:spPr>
          <a:xfrm>
            <a:off x="1792288" y="612775"/>
            <a:ext cx="5486399" cy="4114800"/>
          </a:xfrm>
          <a:prstGeom prst="rect">
            <a:avLst/>
          </a:prstGeom>
          <a:noFill/>
          <a:ln>
            <a:noFill/>
          </a:ln>
        </p:spPr>
      </p:sp>
      <p:sp>
        <p:nvSpPr>
          <p:cNvPr id="118" name="Shape 11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19" name="Shape 1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0" name="Shape 1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1" name="Shape 1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4" name="Shape 12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5" name="Shape 12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26" name="Shape 12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7" name="Shape 1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8" name="Shape 12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9"/>
        <p:cNvGrpSpPr/>
        <p:nvPr/>
      </p:nvGrpSpPr>
      <p:grpSpPr>
        <a:xfrm>
          <a:off x="0" y="0"/>
          <a:ext cx="0" cy="0"/>
          <a:chOff x="0" y="0"/>
          <a:chExt cx="0" cy="0"/>
        </a:xfrm>
      </p:grpSpPr>
      <p:sp>
        <p:nvSpPr>
          <p:cNvPr id="130" name="Shape 1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1" name="Shape 1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2" name="Shape 1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35" name="Shape 1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6" name="Shape 1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7" name="Shape 1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0" name="Shape 140"/>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41" name="Shape 141"/>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2" name="Shape 142"/>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43" name="Shape 143"/>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4" name="Shape 14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5" name="Shape 1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6" name="Shape 14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49" name="Shape 14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0" name="Shape 15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1" name="Shape 1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2" name="Shape 1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3" name="Shape 1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6" name="Shape 156"/>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157" name="Shape 1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8" name="Shape 1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9" name="Shape 1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62" name="Shape 16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63" name="Shape 1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4" name="Shape 1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5" name="Shape 16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81"/>
        <p:cNvGrpSpPr/>
        <p:nvPr/>
      </p:nvGrpSpPr>
      <p:grpSpPr>
        <a:xfrm>
          <a:off x="0" y="0"/>
          <a:ext cx="0" cy="0"/>
          <a:chOff x="0" y="0"/>
          <a:chExt cx="0" cy="0"/>
        </a:xfrm>
      </p:grpSpPr>
      <p:sp>
        <p:nvSpPr>
          <p:cNvPr id="182" name="Shape 18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83" name="Shape 18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84" name="Shape 18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5" name="Shape 18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6" name="Shape 18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89" name="Shape 18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90" name="Shape 19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1" name="Shape 19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2" name="Shape 19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95" name="Shape 195"/>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96" name="Shape 19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7" name="Shape 19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8" name="Shape 19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1" name="Shape 201"/>
          <p:cNvSpPr>
            <a:spLocks noGrp="1"/>
          </p:cNvSpPr>
          <p:nvPr>
            <p:ph type="pic" idx="2"/>
          </p:nvPr>
        </p:nvSpPr>
        <p:spPr>
          <a:xfrm>
            <a:off x="1792288" y="612775"/>
            <a:ext cx="5486399" cy="4114800"/>
          </a:xfrm>
          <a:prstGeom prst="rect">
            <a:avLst/>
          </a:prstGeom>
          <a:noFill/>
          <a:ln>
            <a:noFill/>
          </a:ln>
        </p:spPr>
      </p:sp>
      <p:sp>
        <p:nvSpPr>
          <p:cNvPr id="202" name="Shape 20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203" name="Shape 20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04" name="Shape 20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5" name="Shape 20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8" name="Shape 20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9" name="Shape 209"/>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210" name="Shape 21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1" name="Shape 21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2" name="Shape 21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3"/>
        <p:cNvGrpSpPr/>
        <p:nvPr/>
      </p:nvGrpSpPr>
      <p:grpSpPr>
        <a:xfrm>
          <a:off x="0" y="0"/>
          <a:ext cx="0" cy="0"/>
          <a:chOff x="0" y="0"/>
          <a:chExt cx="0" cy="0"/>
        </a:xfrm>
      </p:grpSpPr>
      <p:sp>
        <p:nvSpPr>
          <p:cNvPr id="214" name="Shape 21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5" name="Shape 21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6" name="Shape 21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19" name="Shape 2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20" name="Shape 2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1" name="Shape 2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225" name="Shape 22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6" name="Shape 226"/>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227" name="Shape 227"/>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29" name="Shape 2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0" name="Shape 2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33" name="Shape 233"/>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4" name="Shape 234"/>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5" name="Shape 2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36" name="Shape 2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7" name="Shape 2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0" name="Shape 240"/>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41" name="Shape 2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2" name="Shape 2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3" name="Shape 24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46" name="Shape 246"/>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47" name="Shape 24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8" name="Shape 2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9" name="Shape 24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a:spLocks noGrp="1"/>
          </p:cNvSpPr>
          <p:nvPr>
            <p:ph type="pic" idx="2"/>
          </p:nvPr>
        </p:nvSpPr>
        <p:spPr>
          <a:xfrm>
            <a:off x="1792288" y="612775"/>
            <a:ext cx="5486399" cy="4114800"/>
          </a:xfrm>
          <a:prstGeom prst="rect">
            <a:avLst/>
          </a:prstGeom>
          <a:noFill/>
          <a:ln>
            <a:noFill/>
          </a:ln>
        </p:spPr>
      </p:sp>
      <p:sp>
        <p:nvSpPr>
          <p:cNvPr id="35" name="Shape 3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3" name="Shape 4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4" name="Shape 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2" name="Shape 5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3" name="Shape 5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8" name="Shape 5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0" name="Shape 6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6" name="Shape 66"/>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93" name="Shape 93"/>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94" name="Shape 9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5" name="Shape 9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6" name="Shape 9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77" name="Shape 177"/>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78" name="Shape 17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9" name="Shape 17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0" name="Shape 18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406525" y="2420936"/>
            <a:ext cx="6478586" cy="259397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Open Sans"/>
              <a:buNone/>
            </a:pPr>
            <a:r>
              <a:rPr lang="en-US" sz="4000" b="0" i="0" u="none" strike="noStrike" cap="none" baseline="0">
                <a:solidFill>
                  <a:schemeClr val="lt1"/>
                </a:solidFill>
                <a:latin typeface="Open Sans"/>
                <a:ea typeface="Open Sans"/>
                <a:cs typeface="Open Sans"/>
                <a:sym typeface="Open Sans"/>
              </a:rPr>
              <a:t>Hibernate - extra</a:t>
            </a:r>
          </a:p>
        </p:txBody>
      </p:sp>
      <p:pic>
        <p:nvPicPr>
          <p:cNvPr id="85" name="Shape 85"/>
          <p:cNvPicPr preferRelativeResize="0"/>
          <p:nvPr/>
        </p:nvPicPr>
        <p:blipFill rotWithShape="1">
          <a:blip r:embed="rId4">
            <a:alphaModFix/>
          </a:blip>
          <a:srcRect/>
          <a:stretch/>
        </p:blipFill>
        <p:spPr>
          <a:xfrm>
            <a:off x="179386" y="5157787"/>
            <a:ext cx="2252662" cy="1700212"/>
          </a:xfrm>
          <a:prstGeom prst="rect">
            <a:avLst/>
          </a:prstGeom>
          <a:noFill/>
          <a:ln>
            <a:noFill/>
          </a:ln>
        </p:spPr>
      </p:pic>
      <p:sp>
        <p:nvSpPr>
          <p:cNvPr id="86" name="Shape 86"/>
          <p:cNvSpPr txBox="1">
            <a:spLocks noGrp="1"/>
          </p:cNvSpPr>
          <p:nvPr>
            <p:ph type="subTitle" idx="1"/>
          </p:nvPr>
        </p:nvSpPr>
        <p:spPr>
          <a:xfrm>
            <a:off x="261937" y="5949950"/>
            <a:ext cx="2087562" cy="7207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800" b="0" i="0" u="none" strike="noStrike" cap="none" baseline="0">
                <a:solidFill>
                  <a:schemeClr val="lt1"/>
                </a:solidFill>
                <a:latin typeface="Open Sans"/>
                <a:ea typeface="Open Sans"/>
                <a:cs typeface="Open Sans"/>
                <a:sym typeface="Open Sans"/>
              </a:rPr>
              <a:t>Session </a:t>
            </a:r>
          </a:p>
          <a:p>
            <a:pPr marL="0" marR="0" lvl="0" indent="0" algn="ctr" rtl="0">
              <a:lnSpc>
                <a:spcPct val="100000"/>
              </a:lnSpc>
              <a:spcBef>
                <a:spcPts val="360"/>
              </a:spcBef>
              <a:spcAft>
                <a:spcPts val="0"/>
              </a:spcAft>
              <a:buClr>
                <a:schemeClr val="lt1"/>
              </a:buClr>
              <a:buSzPct val="25000"/>
              <a:buFont typeface="Arial"/>
              <a:buNone/>
            </a:pPr>
            <a:r>
              <a:rPr lang="en-US" sz="1800" b="0" i="0" u="none" strike="noStrike" cap="none" baseline="0">
                <a:solidFill>
                  <a:schemeClr val="lt1"/>
                </a:solidFill>
                <a:latin typeface="Open Sans"/>
                <a:ea typeface="Open Sans"/>
                <a:cs typeface="Open Sans"/>
                <a:sym typeface="Open Sans"/>
              </a:rPr>
              <a:t>18</a:t>
            </a:r>
          </a:p>
          <a:p>
            <a:pPr marL="0" marR="0" lvl="0" indent="0" algn="ctr" rtl="0">
              <a:spcBef>
                <a:spcPts val="360"/>
              </a:spcBef>
              <a:spcAft>
                <a:spcPts val="0"/>
              </a:spcAft>
              <a:buClr>
                <a:srgbClr val="888888"/>
              </a:buClr>
              <a:buFont typeface="Arial"/>
              <a:buNone/>
            </a:pPr>
            <a:endParaRPr sz="1800" b="0" i="0" u="none" strike="noStrike" cap="none" baseline="0">
              <a:solidFill>
                <a:schemeClr val="lt1"/>
              </a:solidFill>
              <a:latin typeface="Open Sans"/>
              <a:ea typeface="Open Sans"/>
              <a:cs typeface="Open Sans"/>
              <a:sym typeface="Open Sans"/>
            </a:endParaRPr>
          </a:p>
        </p:txBody>
      </p:sp>
      <p:pic>
        <p:nvPicPr>
          <p:cNvPr id="87" name="Shape 87"/>
          <p:cNvPicPr preferRelativeResize="0"/>
          <p:nvPr/>
        </p:nvPicPr>
        <p:blipFill rotWithShape="1">
          <a:blip r:embed="rId5">
            <a:alphaModFix/>
          </a:blip>
          <a:srcRect/>
          <a:stretch/>
        </p:blipFill>
        <p:spPr>
          <a:xfrm>
            <a:off x="2252661" y="476250"/>
            <a:ext cx="4638674" cy="1512886"/>
          </a:xfrm>
          <a:prstGeom prst="rect">
            <a:avLst/>
          </a:prstGeom>
          <a:noFill/>
          <a:ln>
            <a:noFill/>
          </a:ln>
        </p:spPr>
      </p:pic>
      <p:sp>
        <p:nvSpPr>
          <p:cNvPr id="6" name="Shape 88"/>
          <p:cNvSpPr txBox="1"/>
          <p:nvPr/>
        </p:nvSpPr>
        <p:spPr>
          <a:xfrm>
            <a:off x="2624931" y="5937409"/>
            <a:ext cx="3894139" cy="623886"/>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Open Sans"/>
              <a:buNone/>
            </a:pPr>
            <a:r>
              <a:rPr lang="en-US" sz="2800" b="0" i="0" u="none" strike="noStrike" cap="none" baseline="0" dirty="0" err="1" smtClean="0">
                <a:solidFill>
                  <a:schemeClr val="lt1"/>
                </a:solidFill>
                <a:latin typeface="Open Sans"/>
                <a:ea typeface="Open Sans"/>
                <a:cs typeface="Open Sans"/>
                <a:sym typeface="Open Sans"/>
              </a:rPr>
              <a:t>Chaim</a:t>
            </a:r>
            <a:r>
              <a:rPr lang="en-US" sz="2800" b="0" i="0" u="none" strike="noStrike" cap="none" baseline="0" dirty="0" smtClean="0">
                <a:solidFill>
                  <a:schemeClr val="lt1"/>
                </a:solidFill>
                <a:latin typeface="Open Sans"/>
                <a:ea typeface="Open Sans"/>
                <a:cs typeface="Open Sans"/>
                <a:sym typeface="Open Sans"/>
              </a:rPr>
              <a:t> Turkel  </a:t>
            </a:r>
          </a:p>
          <a:p>
            <a:pPr marL="0" marR="0" lvl="0" indent="0" algn="ctr" rtl="0">
              <a:lnSpc>
                <a:spcPct val="100000"/>
              </a:lnSpc>
              <a:spcBef>
                <a:spcPts val="0"/>
              </a:spcBef>
              <a:spcAft>
                <a:spcPts val="0"/>
              </a:spcAft>
              <a:buClr>
                <a:schemeClr val="lt1"/>
              </a:buClr>
              <a:buSzPct val="25000"/>
              <a:buFont typeface="Open Sans"/>
              <a:buNone/>
            </a:pPr>
            <a:r>
              <a:rPr lang="en-US" sz="2800" b="0" i="0" u="none" strike="noStrike" cap="none" baseline="0" dirty="0" err="1" smtClean="0">
                <a:solidFill>
                  <a:schemeClr val="lt1"/>
                </a:solidFill>
                <a:latin typeface="Open Sans"/>
                <a:ea typeface="Open Sans"/>
                <a:cs typeface="Open Sans"/>
                <a:sym typeface="Open Sans"/>
              </a:rPr>
              <a:t>Ido</a:t>
            </a:r>
            <a:r>
              <a:rPr lang="en-US" sz="2800" b="0" i="0" u="none" strike="noStrike" cap="none" baseline="0" dirty="0" smtClean="0">
                <a:solidFill>
                  <a:schemeClr val="lt1"/>
                </a:solidFill>
                <a:latin typeface="Open Sans"/>
                <a:ea typeface="Open Sans"/>
                <a:cs typeface="Open Sans"/>
                <a:sym typeface="Open Sans"/>
              </a:rPr>
              <a:t> </a:t>
            </a:r>
            <a:r>
              <a:rPr lang="en-US" sz="2800" b="0" i="0" u="none" strike="noStrike" cap="none" baseline="0" dirty="0" err="1" smtClean="0">
                <a:solidFill>
                  <a:schemeClr val="lt1"/>
                </a:solidFill>
                <a:latin typeface="Open Sans"/>
                <a:ea typeface="Open Sans"/>
                <a:cs typeface="Open Sans"/>
                <a:sym typeface="Open Sans"/>
              </a:rPr>
              <a:t>Barash</a:t>
            </a:r>
            <a:endParaRPr lang="en-US" sz="2800" b="0" i="0" u="none" strike="noStrike" cap="none" baseline="0" dirty="0">
              <a:solidFill>
                <a:schemeClr val="lt1"/>
              </a:solidFill>
              <a:latin typeface="Open Sans"/>
              <a:ea typeface="Open Sans"/>
              <a:cs typeface="Open Sans"/>
              <a:sym typeface="Open Sans"/>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39"/>
        <p:cNvGrpSpPr/>
        <p:nvPr/>
      </p:nvGrpSpPr>
      <p:grpSpPr>
        <a:xfrm>
          <a:off x="0" y="0"/>
          <a:ext cx="0" cy="0"/>
          <a:chOff x="0" y="0"/>
          <a:chExt cx="0" cy="0"/>
        </a:xfrm>
      </p:grpSpPr>
      <p:sp>
        <p:nvSpPr>
          <p:cNvPr id="340" name="Shape 34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341" name="Shape 34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42" name="Shape 342"/>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Let’s imagine the following scenario:</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User 2 saves his changes of client 5 – overriding user 1 	changes</a:t>
            </a: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343" name="Shape 343"/>
          <p:cNvSpPr/>
          <p:nvPr/>
        </p:nvSpPr>
        <p:spPr>
          <a:xfrm>
            <a:off x="1773236" y="4724400"/>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SERVER</a:t>
            </a:r>
          </a:p>
        </p:txBody>
      </p:sp>
      <p:sp>
        <p:nvSpPr>
          <p:cNvPr id="344" name="Shape 344"/>
          <p:cNvSpPr/>
          <p:nvPr/>
        </p:nvSpPr>
        <p:spPr>
          <a:xfrm>
            <a:off x="1763711" y="5805487"/>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cxnSp>
        <p:nvCxnSpPr>
          <p:cNvPr id="345" name="Shape 345"/>
          <p:cNvCxnSpPr/>
          <p:nvPr/>
        </p:nvCxnSpPr>
        <p:spPr>
          <a:xfrm>
            <a:off x="4114800" y="5300662"/>
            <a:ext cx="0" cy="504824"/>
          </a:xfrm>
          <a:prstGeom prst="straightConnector1">
            <a:avLst/>
          </a:prstGeom>
          <a:noFill/>
          <a:ln w="9525" cap="flat" cmpd="sng">
            <a:solidFill>
              <a:srgbClr val="552438"/>
            </a:solidFill>
            <a:prstDash val="solid"/>
            <a:miter/>
            <a:headEnd type="stealth" w="lg" len="lg"/>
            <a:tailEnd type="stealth" w="lg" len="lg"/>
          </a:ln>
        </p:spPr>
      </p:cxnSp>
      <p:sp>
        <p:nvSpPr>
          <p:cNvPr id="346" name="Shape 346"/>
          <p:cNvSpPr/>
          <p:nvPr/>
        </p:nvSpPr>
        <p:spPr>
          <a:xfrm>
            <a:off x="1773236" y="340995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1</a:t>
            </a:r>
          </a:p>
        </p:txBody>
      </p:sp>
      <p:sp>
        <p:nvSpPr>
          <p:cNvPr id="347" name="Shape 347"/>
          <p:cNvSpPr/>
          <p:nvPr/>
        </p:nvSpPr>
        <p:spPr>
          <a:xfrm>
            <a:off x="4725987" y="342900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2</a:t>
            </a:r>
          </a:p>
        </p:txBody>
      </p:sp>
      <p:cxnSp>
        <p:nvCxnSpPr>
          <p:cNvPr id="348" name="Shape 348"/>
          <p:cNvCxnSpPr/>
          <p:nvPr/>
        </p:nvCxnSpPr>
        <p:spPr>
          <a:xfrm>
            <a:off x="5626100" y="3986212"/>
            <a:ext cx="0" cy="738187"/>
          </a:xfrm>
          <a:prstGeom prst="straightConnector1">
            <a:avLst/>
          </a:prstGeom>
          <a:noFill/>
          <a:ln w="9525" cap="flat" cmpd="sng">
            <a:solidFill>
              <a:srgbClr val="953735"/>
            </a:solidFill>
            <a:prstDash val="solid"/>
            <a:miter/>
            <a:headEnd type="none" w="med" len="med"/>
            <a:tailEnd type="stealth" w="lg" len="lg"/>
          </a:ln>
        </p:spPr>
      </p:cxnSp>
      <p:sp>
        <p:nvSpPr>
          <p:cNvPr id="349" name="Shape 349"/>
          <p:cNvSpPr txBox="1"/>
          <p:nvPr/>
        </p:nvSpPr>
        <p:spPr>
          <a:xfrm>
            <a:off x="5626100" y="4083050"/>
            <a:ext cx="1354137" cy="369886"/>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 PUT client 5</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53"/>
        <p:cNvGrpSpPr/>
        <p:nvPr/>
      </p:nvGrpSpPr>
      <p:grpSpPr>
        <a:xfrm>
          <a:off x="0" y="0"/>
          <a:ext cx="0" cy="0"/>
          <a:chOff x="0" y="0"/>
          <a:chExt cx="0" cy="0"/>
        </a:xfrm>
      </p:grpSpPr>
      <p:sp>
        <p:nvSpPr>
          <p:cNvPr id="354" name="Shape 35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355" name="Shape 35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56" name="Shape 356"/>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Locking refers to an action taken to prevent data in relational DBs from changing between the time read and the time it is used.</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60"/>
        <p:cNvGrpSpPr/>
        <p:nvPr/>
      </p:nvGrpSpPr>
      <p:grpSpPr>
        <a:xfrm>
          <a:off x="0" y="0"/>
          <a:ext cx="0" cy="0"/>
          <a:chOff x="0" y="0"/>
          <a:chExt cx="0" cy="0"/>
        </a:xfrm>
      </p:grpSpPr>
      <p:sp>
        <p:nvSpPr>
          <p:cNvPr id="361" name="Shape 36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362" name="Shape 36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63" name="Shape 363"/>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Locking refers to an action taken to prevent data in relational DBs from changing between the time read and the time it is used.</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There are two locking strategies: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Pessimistic:	Assumes several transactions using the same 			</a:t>
            </a:r>
            <a:r>
              <a:rPr lang="en-US" sz="2000">
                <a:latin typeface="Open Sans"/>
                <a:ea typeface="Open Sans"/>
                <a:cs typeface="Open Sans"/>
                <a:sym typeface="Open Sans"/>
              </a:rPr>
              <a:t>	</a:t>
            </a:r>
            <a:r>
              <a:rPr lang="en-US" sz="2000" b="0" i="0" u="none" strike="noStrike" cap="none" baseline="0">
                <a:solidFill>
                  <a:srgbClr val="000000"/>
                </a:solidFill>
                <a:latin typeface="Open Sans"/>
                <a:ea typeface="Open Sans"/>
                <a:cs typeface="Open Sans"/>
                <a:sym typeface="Open Sans"/>
              </a:rPr>
              <a:t>data will conflict. Therefore the data must be 			</a:t>
            </a:r>
            <a:r>
              <a:rPr lang="en-US" sz="2000">
                <a:latin typeface="Open Sans"/>
                <a:ea typeface="Open Sans"/>
                <a:cs typeface="Open Sans"/>
                <a:sym typeface="Open Sans"/>
              </a:rPr>
              <a:t>		</a:t>
            </a:r>
            <a:r>
              <a:rPr lang="en-US" sz="2000" b="0" i="0" u="none" strike="noStrike" cap="none" baseline="0">
                <a:solidFill>
                  <a:srgbClr val="000000"/>
                </a:solidFill>
                <a:latin typeface="Open Sans"/>
                <a:ea typeface="Open Sans"/>
                <a:cs typeface="Open Sans"/>
                <a:sym typeface="Open Sans"/>
              </a:rPr>
              <a:t>locked after it is read and freed after the 						application finished using it.</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Optimistic:	Assumes several transaction can complete 					with no conflicts at all. Therefore no locking is 				necessary. Before commit, each transaction 					must verify that there was no change 							committed before, and roll back if not.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67"/>
        <p:cNvGrpSpPr/>
        <p:nvPr/>
      </p:nvGrpSpPr>
      <p:grpSpPr>
        <a:xfrm>
          <a:off x="0" y="0"/>
          <a:ext cx="0" cy="0"/>
          <a:chOff x="0" y="0"/>
          <a:chExt cx="0" cy="0"/>
        </a:xfrm>
      </p:grpSpPr>
      <p:sp>
        <p:nvSpPr>
          <p:cNvPr id="368" name="Shape 368"/>
          <p:cNvSpPr txBox="1"/>
          <p:nvPr/>
        </p:nvSpPr>
        <p:spPr>
          <a:xfrm>
            <a:off x="250825" y="5373687"/>
            <a:ext cx="8424862" cy="719136"/>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69" name="Shape 369"/>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370" name="Shape 370"/>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71" name="Shape 371"/>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Hibernate supports both pessimistic and optimistic, though optimistic is more common.</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Pessimistic locking is achieved by defining transaction isolation level and let the DB handle locking on it’s own.</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Hibernate allows us using session.lock(Object, LockeMode)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to override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Optimistic locking is achieved by adding a special version field to the entity.</a:t>
            </a:r>
          </a:p>
          <a:p>
            <a:pPr marL="342900" marR="0" lvl="0" indent="-34290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
            </a:r>
            <a:br>
              <a:rPr lang="en-US" sz="1200" b="0" i="0" u="none" strike="noStrike" cap="none" baseline="0">
                <a:solidFill>
                  <a:srgbClr val="646464"/>
                </a:solidFill>
                <a:latin typeface="Courier New"/>
                <a:ea typeface="Courier New"/>
                <a:cs typeface="Courier New"/>
                <a:sym typeface="Courier New"/>
              </a:rPr>
            </a:br>
            <a:r>
              <a:rPr lang="en-US" sz="1200" b="0" i="0" u="none" strike="noStrike" cap="none" baseline="0">
                <a:solidFill>
                  <a:srgbClr val="646464"/>
                </a:solidFill>
                <a:latin typeface="Courier New"/>
                <a:ea typeface="Courier New"/>
                <a:cs typeface="Courier New"/>
                <a:sym typeface="Courier New"/>
              </a:rPr>
              <a:t>	</a:t>
            </a:r>
            <a:br>
              <a:rPr lang="en-US" sz="1200" b="0" i="0" u="none" strike="noStrike" cap="none" baseline="0">
                <a:solidFill>
                  <a:srgbClr val="646464"/>
                </a:solidFill>
                <a:latin typeface="Courier New"/>
                <a:ea typeface="Courier New"/>
                <a:cs typeface="Courier New"/>
                <a:sym typeface="Courier New"/>
              </a:rPr>
            </a:br>
            <a:r>
              <a:rPr lang="en-US" sz="1200" b="0" i="0" u="none" strike="noStrike" cap="none" baseline="0">
                <a:solidFill>
                  <a:srgbClr val="646464"/>
                </a:solidFill>
                <a:latin typeface="Courier New"/>
                <a:ea typeface="Courier New"/>
                <a:cs typeface="Courier New"/>
                <a:sym typeface="Courier New"/>
              </a:rPr>
              <a:t/>
            </a:r>
            <a:br>
              <a:rPr lang="en-US" sz="1200" b="0" i="0" u="none" strike="noStrike" cap="none" baseline="0">
                <a:solidFill>
                  <a:srgbClr val="646464"/>
                </a:solidFill>
                <a:latin typeface="Courier New"/>
                <a:ea typeface="Courier New"/>
                <a:cs typeface="Courier New"/>
                <a:sym typeface="Courier New"/>
              </a:rPr>
            </a:br>
            <a:r>
              <a:rPr lang="en-US" sz="1200" b="0" i="0" u="none" strike="noStrike" cap="none" baseline="0">
                <a:solidFill>
                  <a:srgbClr val="646464"/>
                </a:solidFill>
                <a:latin typeface="Courier New"/>
                <a:ea typeface="Courier New"/>
                <a:cs typeface="Courier New"/>
                <a:sym typeface="Courier New"/>
              </a:rPr>
              <a:t>@Version</a:t>
            </a:r>
          </a:p>
          <a:p>
            <a:pPr marL="342900" marR="0" lvl="0" indent="-34290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	protected</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Integer </a:t>
            </a:r>
            <a:r>
              <a:rPr lang="en-US" sz="1200" b="0" i="0" u="none" strike="noStrike" cap="none" baseline="0">
                <a:solidFill>
                  <a:srgbClr val="0000C0"/>
                </a:solidFill>
                <a:latin typeface="Courier New"/>
                <a:ea typeface="Courier New"/>
                <a:cs typeface="Courier New"/>
                <a:sym typeface="Courier New"/>
              </a:rPr>
              <a:t>version</a:t>
            </a:r>
            <a:r>
              <a:rPr lang="en-US" sz="1200" b="0" i="0" u="none" strike="noStrike" cap="none" baseline="0">
                <a:solidFill>
                  <a:srgbClr val="000000"/>
                </a:solidFill>
                <a:latin typeface="Courier New"/>
                <a:ea typeface="Courier New"/>
                <a:cs typeface="Courier New"/>
                <a:sym typeface="Courier New"/>
              </a:rPr>
              <a:t>;</a:t>
            </a:r>
          </a:p>
          <a:p>
            <a:pPr marL="457200" marR="0" lvl="1" indent="0" algn="l" rtl="0">
              <a:lnSpc>
                <a:spcPct val="100000"/>
              </a:lnSpc>
              <a:spcBef>
                <a:spcPts val="320"/>
              </a:spcBef>
              <a:spcAft>
                <a:spcPts val="0"/>
              </a:spcAft>
              <a:buClr>
                <a:schemeClr val="dk1"/>
              </a:buClr>
              <a:buFont typeface="Calibri"/>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457200" marR="0" lvl="1" indent="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75"/>
        <p:cNvGrpSpPr/>
        <p:nvPr/>
      </p:nvGrpSpPr>
      <p:grpSpPr>
        <a:xfrm>
          <a:off x="0" y="0"/>
          <a:ext cx="0" cy="0"/>
          <a:chOff x="0" y="0"/>
          <a:chExt cx="0" cy="0"/>
        </a:xfrm>
      </p:grpSpPr>
      <p:sp>
        <p:nvSpPr>
          <p:cNvPr id="376" name="Shape 37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377" name="Shape 37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78" name="Shape 378"/>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When an entity has a property annotated as @Version, Hibernate will automatically verify that the persisted entity’s version is not higher than the detached entity’s.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If the version in the DB is higher it means that the current transaction’s data is outdated.</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Hibernate accepts </a:t>
            </a:r>
            <a:r>
              <a:rPr lang="en-US" sz="2000">
                <a:latin typeface="Open Sans"/>
                <a:ea typeface="Open Sans"/>
                <a:cs typeface="Open Sans"/>
                <a:sym typeface="Open Sans"/>
              </a:rPr>
              <a:t>3</a:t>
            </a:r>
            <a:r>
              <a:rPr lang="en-US" sz="2000" b="0" i="0" u="none" strike="noStrike" cap="none" baseline="0">
                <a:solidFill>
                  <a:srgbClr val="000000"/>
                </a:solidFill>
                <a:latin typeface="Open Sans"/>
                <a:ea typeface="Open Sans"/>
                <a:cs typeface="Open Sans"/>
                <a:sym typeface="Open Sans"/>
              </a:rPr>
              <a:t> kinds of version fields: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Integer</a:t>
            </a: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Long</a:t>
            </a: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TimeStamp</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82"/>
        <p:cNvGrpSpPr/>
        <p:nvPr/>
      </p:nvGrpSpPr>
      <p:grpSpPr>
        <a:xfrm>
          <a:off x="0" y="0"/>
          <a:ext cx="0" cy="0"/>
          <a:chOff x="0" y="0"/>
          <a:chExt cx="0" cy="0"/>
        </a:xfrm>
      </p:grpSpPr>
      <p:sp>
        <p:nvSpPr>
          <p:cNvPr id="383" name="Shape 38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Caching</a:t>
            </a:r>
          </a:p>
        </p:txBody>
      </p:sp>
      <p:pic>
        <p:nvPicPr>
          <p:cNvPr id="384" name="Shape 384"/>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85" name="Shape 385"/>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Using an ORM framework for persistency might cause some performance issues.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Hibernate offers some caching solution in order to optimize performance.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Cache sits between the application and the DB.</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idea is to go all the way to the DB as less as possible, and get the data from the cache instead.</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Hibernate has 3 caching types: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1</a:t>
            </a:r>
            <a:r>
              <a:rPr lang="en-US" sz="2000" b="0" i="0" u="none" strike="noStrike" cap="none" baseline="30000">
                <a:solidFill>
                  <a:srgbClr val="000000"/>
                </a:solidFill>
                <a:latin typeface="Open Sans"/>
                <a:ea typeface="Open Sans"/>
                <a:cs typeface="Open Sans"/>
                <a:sym typeface="Open Sans"/>
              </a:rPr>
              <a:t>st</a:t>
            </a:r>
            <a:r>
              <a:rPr lang="en-US" sz="2000" b="0" i="0" u="none" strike="noStrike" cap="none" baseline="0">
                <a:solidFill>
                  <a:srgbClr val="000000"/>
                </a:solidFill>
                <a:latin typeface="Open Sans"/>
                <a:ea typeface="Open Sans"/>
                <a:cs typeface="Open Sans"/>
                <a:sym typeface="Open Sans"/>
              </a:rPr>
              <a:t> level cache, 2</a:t>
            </a:r>
            <a:r>
              <a:rPr lang="en-US" sz="2000" b="0" i="0" u="none" strike="noStrike" cap="none" baseline="30000">
                <a:solidFill>
                  <a:srgbClr val="000000"/>
                </a:solidFill>
                <a:latin typeface="Open Sans"/>
                <a:ea typeface="Open Sans"/>
                <a:cs typeface="Open Sans"/>
                <a:sym typeface="Open Sans"/>
              </a:rPr>
              <a:t>nd</a:t>
            </a:r>
            <a:r>
              <a:rPr lang="en-US" sz="2000" b="0" i="0" u="none" strike="noStrike" cap="none" baseline="0">
                <a:solidFill>
                  <a:srgbClr val="000000"/>
                </a:solidFill>
                <a:latin typeface="Open Sans"/>
                <a:ea typeface="Open Sans"/>
                <a:cs typeface="Open Sans"/>
                <a:sym typeface="Open Sans"/>
              </a:rPr>
              <a:t> Level cache and query cache.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89"/>
        <p:cNvGrpSpPr/>
        <p:nvPr/>
      </p:nvGrpSpPr>
      <p:grpSpPr>
        <a:xfrm>
          <a:off x="0" y="0"/>
          <a:ext cx="0" cy="0"/>
          <a:chOff x="0" y="0"/>
          <a:chExt cx="0" cy="0"/>
        </a:xfrm>
      </p:grpSpPr>
      <p:sp>
        <p:nvSpPr>
          <p:cNvPr id="390" name="Shape 39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Caching</a:t>
            </a:r>
          </a:p>
        </p:txBody>
      </p:sp>
      <p:pic>
        <p:nvPicPr>
          <p:cNvPr id="391" name="Shape 39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92" name="Shape 392"/>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Hibernate caching scheme: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t>
            </a:r>
          </a:p>
          <a:p>
            <a:pPr marL="457200" marR="0" lvl="1" indent="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r>
              <a:rPr lang="en-US" sz="1600" b="0" i="0" u="none" strike="noStrike" cap="none" baseline="0">
                <a:solidFill>
                  <a:srgbClr val="000000"/>
                </a:solidFill>
                <a:latin typeface="Open Sans"/>
                <a:ea typeface="Open Sans"/>
                <a:cs typeface="Open Sans"/>
                <a:sym typeface="Open Sans"/>
              </a:rPr>
              <a:t>				</a:t>
            </a:r>
          </a:p>
        </p:txBody>
      </p:sp>
      <p:grpSp>
        <p:nvGrpSpPr>
          <p:cNvPr id="393" name="Shape 393"/>
          <p:cNvGrpSpPr/>
          <p:nvPr/>
        </p:nvGrpSpPr>
        <p:grpSpPr>
          <a:xfrm>
            <a:off x="279400" y="2349500"/>
            <a:ext cx="8180387" cy="3527424"/>
            <a:chOff x="0" y="0"/>
            <a:chExt cx="2147483647" cy="2147483646"/>
          </a:xfrm>
        </p:grpSpPr>
        <p:sp>
          <p:nvSpPr>
            <p:cNvPr id="394" name="Shape 394"/>
            <p:cNvSpPr/>
            <p:nvPr/>
          </p:nvSpPr>
          <p:spPr>
            <a:xfrm>
              <a:off x="825570646" y="1757032048"/>
              <a:ext cx="675125913" cy="390451598"/>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395" name="Shape 395"/>
            <p:cNvSpPr/>
            <p:nvPr/>
          </p:nvSpPr>
          <p:spPr>
            <a:xfrm>
              <a:off x="825570646" y="195225802"/>
              <a:ext cx="675125913" cy="488064498"/>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Session</a:t>
              </a:r>
            </a:p>
          </p:txBody>
        </p:sp>
        <p:sp>
          <p:nvSpPr>
            <p:cNvPr id="396" name="Shape 396"/>
            <p:cNvSpPr/>
            <p:nvPr/>
          </p:nvSpPr>
          <p:spPr>
            <a:xfrm>
              <a:off x="825570646" y="878516195"/>
              <a:ext cx="675125913" cy="48709798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1</a:t>
              </a:r>
              <a:r>
                <a:rPr lang="en-US" sz="1800" b="0" i="0" u="none" strike="noStrike" cap="none" baseline="30000">
                  <a:solidFill>
                    <a:srgbClr val="FFFFFF"/>
                  </a:solidFill>
                  <a:latin typeface="Calibri"/>
                  <a:ea typeface="Calibri"/>
                  <a:cs typeface="Calibri"/>
                  <a:sym typeface="Calibri"/>
                </a:rPr>
                <a:t>st</a:t>
              </a:r>
              <a:r>
                <a:rPr lang="en-US" sz="1800" b="0" i="0" u="none" strike="noStrike" cap="none" baseline="0">
                  <a:solidFill>
                    <a:srgbClr val="FFFFFF"/>
                  </a:solidFill>
                  <a:latin typeface="Calibri"/>
                  <a:ea typeface="Calibri"/>
                  <a:cs typeface="Calibri"/>
                  <a:sym typeface="Calibri"/>
                </a:rPr>
                <a:t> Level cache</a:t>
              </a:r>
            </a:p>
          </p:txBody>
        </p:sp>
        <p:sp>
          <p:nvSpPr>
            <p:cNvPr id="397" name="Shape 397"/>
            <p:cNvSpPr txBox="1"/>
            <p:nvPr/>
          </p:nvSpPr>
          <p:spPr>
            <a:xfrm>
              <a:off x="712632775" y="0"/>
              <a:ext cx="1434850871" cy="1561806394"/>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cxnSp>
          <p:nvCxnSpPr>
            <p:cNvPr id="398" name="Shape 398"/>
            <p:cNvCxnSpPr/>
            <p:nvPr/>
          </p:nvCxnSpPr>
          <p:spPr>
            <a:xfrm>
              <a:off x="1163133560" y="683290222"/>
              <a:ext cx="0" cy="195225799"/>
            </a:xfrm>
            <a:prstGeom prst="straightConnector1">
              <a:avLst/>
            </a:prstGeom>
            <a:noFill/>
            <a:ln w="9525" cap="flat" cmpd="sng">
              <a:solidFill>
                <a:srgbClr val="552438"/>
              </a:solidFill>
              <a:prstDash val="solid"/>
              <a:miter/>
              <a:headEnd type="stealth" w="lg" len="lg"/>
              <a:tailEnd type="stealth" w="lg" len="lg"/>
            </a:ln>
          </p:spPr>
        </p:cxnSp>
        <p:cxnSp>
          <p:nvCxnSpPr>
            <p:cNvPr id="399" name="Shape 399"/>
            <p:cNvCxnSpPr/>
            <p:nvPr/>
          </p:nvCxnSpPr>
          <p:spPr>
            <a:xfrm>
              <a:off x="1163133560" y="1365614841"/>
              <a:ext cx="0" cy="391417447"/>
            </a:xfrm>
            <a:prstGeom prst="straightConnector1">
              <a:avLst/>
            </a:prstGeom>
            <a:noFill/>
            <a:ln w="9525" cap="flat" cmpd="sng">
              <a:solidFill>
                <a:srgbClr val="552438"/>
              </a:solidFill>
              <a:prstDash val="solid"/>
              <a:miter/>
              <a:headEnd type="stealth" w="lg" len="lg"/>
              <a:tailEnd type="stealth" w="lg" len="lg"/>
            </a:ln>
          </p:spPr>
        </p:cxnSp>
        <p:sp>
          <p:nvSpPr>
            <p:cNvPr id="400" name="Shape 400"/>
            <p:cNvSpPr txBox="1"/>
            <p:nvPr/>
          </p:nvSpPr>
          <p:spPr>
            <a:xfrm>
              <a:off x="1783326553" y="7002"/>
              <a:ext cx="364156870" cy="250318026"/>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Hibernate</a:t>
              </a:r>
            </a:p>
          </p:txBody>
        </p:sp>
        <p:sp>
          <p:nvSpPr>
            <p:cNvPr id="401" name="Shape 401"/>
            <p:cNvSpPr/>
            <p:nvPr/>
          </p:nvSpPr>
          <p:spPr>
            <a:xfrm>
              <a:off x="0" y="202957456"/>
              <a:ext cx="581358542" cy="46100364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2</a:t>
              </a:r>
              <a:r>
                <a:rPr lang="en-US" sz="1800" b="0" i="0" u="none" strike="noStrike" cap="none" baseline="30000">
                  <a:solidFill>
                    <a:srgbClr val="FFFFFF"/>
                  </a:solidFill>
                  <a:latin typeface="Calibri"/>
                  <a:ea typeface="Calibri"/>
                  <a:cs typeface="Calibri"/>
                  <a:sym typeface="Calibri"/>
                </a:rPr>
                <a:t>nd</a:t>
              </a:r>
              <a:r>
                <a:rPr lang="en-US" sz="1800" b="0" i="0" u="none" strike="noStrike" cap="none" baseline="0">
                  <a:solidFill>
                    <a:srgbClr val="FFFFFF"/>
                  </a:solidFill>
                  <a:latin typeface="Calibri"/>
                  <a:ea typeface="Calibri"/>
                  <a:cs typeface="Calibri"/>
                  <a:sym typeface="Calibri"/>
                </a:rPr>
                <a:t> Level cache</a:t>
              </a:r>
            </a:p>
          </p:txBody>
        </p:sp>
        <p:cxnSp>
          <p:nvCxnSpPr>
            <p:cNvPr id="402" name="Shape 402"/>
            <p:cNvCxnSpPr/>
            <p:nvPr/>
          </p:nvCxnSpPr>
          <p:spPr>
            <a:xfrm>
              <a:off x="581358513" y="432976214"/>
              <a:ext cx="244212118" cy="5798510"/>
            </a:xfrm>
            <a:prstGeom prst="straightConnector1">
              <a:avLst/>
            </a:prstGeom>
            <a:noFill/>
            <a:ln w="9525" cap="flat" cmpd="sng">
              <a:solidFill>
                <a:srgbClr val="552438"/>
              </a:solidFill>
              <a:prstDash val="solid"/>
              <a:miter/>
              <a:headEnd type="stealth" w="lg" len="lg"/>
              <a:tailEnd type="stealth" w="lg" len="lg"/>
            </a:ln>
          </p:spPr>
        </p:cxnSp>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06"/>
        <p:cNvGrpSpPr/>
        <p:nvPr/>
      </p:nvGrpSpPr>
      <p:grpSpPr>
        <a:xfrm>
          <a:off x="0" y="0"/>
          <a:ext cx="0" cy="0"/>
          <a:chOff x="0" y="0"/>
          <a:chExt cx="0" cy="0"/>
        </a:xfrm>
      </p:grpSpPr>
      <p:sp>
        <p:nvSpPr>
          <p:cNvPr id="407" name="Shape 407"/>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Caching</a:t>
            </a:r>
          </a:p>
        </p:txBody>
      </p:sp>
      <p:pic>
        <p:nvPicPr>
          <p:cNvPr id="408" name="Shape 408"/>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09" name="Shape 409"/>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1</a:t>
            </a:r>
            <a:r>
              <a:rPr lang="en-US" sz="2000" b="0" i="0" u="none" strike="noStrike" cap="none" baseline="30000">
                <a:solidFill>
                  <a:srgbClr val="000000"/>
                </a:solidFill>
                <a:latin typeface="Open Sans"/>
                <a:ea typeface="Open Sans"/>
                <a:cs typeface="Open Sans"/>
                <a:sym typeface="Open Sans"/>
              </a:rPr>
              <a:t>st</a:t>
            </a:r>
            <a:r>
              <a:rPr lang="en-US" sz="2000" b="0" i="0" u="none" strike="noStrike" cap="none" baseline="0">
                <a:solidFill>
                  <a:srgbClr val="000000"/>
                </a:solidFill>
                <a:latin typeface="Open Sans"/>
                <a:ea typeface="Open Sans"/>
                <a:cs typeface="Open Sans"/>
                <a:sym typeface="Open Sans"/>
              </a:rPr>
              <a:t> level cache: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t>
            </a: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The Session cache.</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Mandatory.</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All requests passes through it.</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It holds the states of all the persistent objects.</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Hibernate might update the cache several times before actual flush to the DB.</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On session close, the cache data is flushed to the DB.</a:t>
            </a:r>
            <a:br>
              <a:rPr lang="en-US" sz="1600" b="0" i="0" u="none" strike="noStrike" cap="none" baseline="0">
                <a:solidFill>
                  <a:srgbClr val="000000"/>
                </a:solidFill>
                <a:latin typeface="Open Sans"/>
                <a:ea typeface="Open Sans"/>
                <a:cs typeface="Open Sans"/>
                <a:sym typeface="Open Sans"/>
              </a:rPr>
            </a:br>
            <a:r>
              <a:rPr lang="en-US" sz="1600" b="0" i="0" u="none" strike="noStrike" cap="none" baseline="0">
                <a:solidFill>
                  <a:srgbClr val="000000"/>
                </a:solidFill>
                <a:latin typeface="Open Sans"/>
                <a:ea typeface="Open Sans"/>
                <a:cs typeface="Open Sans"/>
                <a:sym typeface="Open Sans"/>
              </a:rPr>
              <a:t>				</a:t>
            </a:r>
          </a:p>
        </p:txBody>
      </p:sp>
      <p:grpSp>
        <p:nvGrpSpPr>
          <p:cNvPr id="410" name="Shape 410"/>
          <p:cNvGrpSpPr/>
          <p:nvPr/>
        </p:nvGrpSpPr>
        <p:grpSpPr>
          <a:xfrm>
            <a:off x="479424" y="5186358"/>
            <a:ext cx="7983536" cy="1385890"/>
            <a:chOff x="0" y="0"/>
            <a:chExt cx="2147483646" cy="2147483647"/>
          </a:xfrm>
        </p:grpSpPr>
        <p:sp>
          <p:nvSpPr>
            <p:cNvPr id="411" name="Shape 411"/>
            <p:cNvSpPr/>
            <p:nvPr/>
          </p:nvSpPr>
          <p:spPr>
            <a:xfrm>
              <a:off x="825429725" y="1756362617"/>
              <a:ext cx="675118347" cy="39112102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412" name="Shape 412"/>
            <p:cNvSpPr/>
            <p:nvPr/>
          </p:nvSpPr>
          <p:spPr>
            <a:xfrm>
              <a:off x="825429725" y="122999312"/>
              <a:ext cx="675118347" cy="48705753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Session</a:t>
              </a:r>
            </a:p>
          </p:txBody>
        </p:sp>
        <p:sp>
          <p:nvSpPr>
            <p:cNvPr id="413" name="Shape 413"/>
            <p:cNvSpPr/>
            <p:nvPr/>
          </p:nvSpPr>
          <p:spPr>
            <a:xfrm>
              <a:off x="825429725" y="932300200"/>
              <a:ext cx="675118347" cy="48705753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1</a:t>
              </a:r>
              <a:r>
                <a:rPr lang="en-US" sz="1800" b="0" i="0" u="none" strike="noStrike" cap="none" baseline="30000">
                  <a:solidFill>
                    <a:srgbClr val="FFFFFF"/>
                  </a:solidFill>
                  <a:latin typeface="Calibri"/>
                  <a:ea typeface="Calibri"/>
                  <a:cs typeface="Calibri"/>
                  <a:sym typeface="Calibri"/>
                </a:rPr>
                <a:t>st</a:t>
              </a:r>
              <a:r>
                <a:rPr lang="en-US" sz="1800" b="0" i="0" u="none" strike="noStrike" cap="none" baseline="0">
                  <a:solidFill>
                    <a:srgbClr val="FFFFFF"/>
                  </a:solidFill>
                  <a:latin typeface="Calibri"/>
                  <a:ea typeface="Calibri"/>
                  <a:cs typeface="Calibri"/>
                  <a:sym typeface="Calibri"/>
                </a:rPr>
                <a:t> Level cache</a:t>
              </a:r>
            </a:p>
          </p:txBody>
        </p:sp>
        <p:sp>
          <p:nvSpPr>
            <p:cNvPr id="414" name="Shape 414"/>
            <p:cNvSpPr txBox="1"/>
            <p:nvPr/>
          </p:nvSpPr>
          <p:spPr>
            <a:xfrm>
              <a:off x="712696584" y="4781"/>
              <a:ext cx="1434787062" cy="1562026525"/>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cxnSp>
          <p:nvCxnSpPr>
            <p:cNvPr id="415" name="Shape 415"/>
            <p:cNvCxnSpPr/>
            <p:nvPr/>
          </p:nvCxnSpPr>
          <p:spPr>
            <a:xfrm>
              <a:off x="1163202361" y="610056356"/>
              <a:ext cx="0" cy="322243968"/>
            </a:xfrm>
            <a:prstGeom prst="straightConnector1">
              <a:avLst/>
            </a:prstGeom>
            <a:noFill/>
            <a:ln w="9525" cap="flat" cmpd="sng">
              <a:solidFill>
                <a:srgbClr val="552438"/>
              </a:solidFill>
              <a:prstDash val="solid"/>
              <a:miter/>
              <a:headEnd type="stealth" w="lg" len="lg"/>
              <a:tailEnd type="stealth" w="lg" len="lg"/>
            </a:ln>
          </p:spPr>
        </p:cxnSp>
        <p:cxnSp>
          <p:nvCxnSpPr>
            <p:cNvPr id="416" name="Shape 416"/>
            <p:cNvCxnSpPr/>
            <p:nvPr/>
          </p:nvCxnSpPr>
          <p:spPr>
            <a:xfrm>
              <a:off x="1163202361" y="1419357756"/>
              <a:ext cx="0" cy="337004881"/>
            </a:xfrm>
            <a:prstGeom prst="straightConnector1">
              <a:avLst/>
            </a:prstGeom>
            <a:noFill/>
            <a:ln w="9525" cap="flat" cmpd="sng">
              <a:solidFill>
                <a:srgbClr val="552438"/>
              </a:solidFill>
              <a:prstDash val="solid"/>
              <a:miter/>
              <a:headEnd type="stealth" w="lg" len="lg"/>
              <a:tailEnd type="stealth" w="lg" len="lg"/>
            </a:ln>
          </p:spPr>
        </p:cxnSp>
        <p:sp>
          <p:nvSpPr>
            <p:cNvPr id="417" name="Shape 417"/>
            <p:cNvSpPr txBox="1"/>
            <p:nvPr/>
          </p:nvSpPr>
          <p:spPr>
            <a:xfrm>
              <a:off x="1760523328" y="0"/>
              <a:ext cx="386959847" cy="250337675"/>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Hibernate</a:t>
              </a:r>
            </a:p>
          </p:txBody>
        </p:sp>
        <p:sp>
          <p:nvSpPr>
            <p:cNvPr id="418" name="Shape 418"/>
            <p:cNvSpPr/>
            <p:nvPr/>
          </p:nvSpPr>
          <p:spPr>
            <a:xfrm>
              <a:off x="0" y="204174319"/>
              <a:ext cx="581601331" cy="45999947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2</a:t>
              </a:r>
              <a:r>
                <a:rPr lang="en-US" sz="1800" b="0" i="0" u="none" strike="noStrike" cap="none" baseline="30000">
                  <a:solidFill>
                    <a:srgbClr val="FFFFFF"/>
                  </a:solidFill>
                  <a:latin typeface="Calibri"/>
                  <a:ea typeface="Calibri"/>
                  <a:cs typeface="Calibri"/>
                  <a:sym typeface="Calibri"/>
                </a:rPr>
                <a:t>nd</a:t>
              </a:r>
              <a:r>
                <a:rPr lang="en-US" sz="1800" b="0" i="0" u="none" strike="noStrike" cap="none" baseline="0">
                  <a:solidFill>
                    <a:srgbClr val="FFFFFF"/>
                  </a:solidFill>
                  <a:latin typeface="Calibri"/>
                  <a:ea typeface="Calibri"/>
                  <a:cs typeface="Calibri"/>
                  <a:sym typeface="Calibri"/>
                </a:rPr>
                <a:t> Level cache</a:t>
              </a:r>
            </a:p>
          </p:txBody>
        </p:sp>
        <p:cxnSp>
          <p:nvCxnSpPr>
            <p:cNvPr id="419" name="Shape 419"/>
            <p:cNvCxnSpPr/>
            <p:nvPr/>
          </p:nvCxnSpPr>
          <p:spPr>
            <a:xfrm rot="10800000" flipH="1">
              <a:off x="581601320" y="366526763"/>
              <a:ext cx="243828655" cy="66417365"/>
            </a:xfrm>
            <a:prstGeom prst="straightConnector1">
              <a:avLst/>
            </a:prstGeom>
            <a:noFill/>
            <a:ln w="9525" cap="flat" cmpd="sng">
              <a:solidFill>
                <a:srgbClr val="552438"/>
              </a:solidFill>
              <a:prstDash val="solid"/>
              <a:miter/>
              <a:headEnd type="stealth" w="lg" len="lg"/>
              <a:tailEnd type="stealth" w="lg" len="lg"/>
            </a:ln>
          </p:spPr>
        </p:cxn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23"/>
        <p:cNvGrpSpPr/>
        <p:nvPr/>
      </p:nvGrpSpPr>
      <p:grpSpPr>
        <a:xfrm>
          <a:off x="0" y="0"/>
          <a:ext cx="0" cy="0"/>
          <a:chOff x="0" y="0"/>
          <a:chExt cx="0" cy="0"/>
        </a:xfrm>
      </p:grpSpPr>
      <p:sp>
        <p:nvSpPr>
          <p:cNvPr id="424" name="Shape 42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Caching</a:t>
            </a:r>
          </a:p>
        </p:txBody>
      </p:sp>
      <p:pic>
        <p:nvPicPr>
          <p:cNvPr id="425" name="Shape 42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26" name="Shape 426"/>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2</a:t>
            </a:r>
            <a:r>
              <a:rPr lang="en-US" sz="2000" b="0" i="0" u="none" strike="noStrike" cap="none" baseline="30000">
                <a:solidFill>
                  <a:srgbClr val="000000"/>
                </a:solidFill>
                <a:latin typeface="Open Sans"/>
                <a:ea typeface="Open Sans"/>
                <a:cs typeface="Open Sans"/>
                <a:sym typeface="Open Sans"/>
              </a:rPr>
              <a:t>nd</a:t>
            </a:r>
            <a:r>
              <a:rPr lang="en-US" sz="2000" b="0" i="0" u="none" strike="noStrike" cap="none" baseline="0">
                <a:solidFill>
                  <a:srgbClr val="000000"/>
                </a:solidFill>
                <a:latin typeface="Open Sans"/>
                <a:ea typeface="Open Sans"/>
                <a:cs typeface="Open Sans"/>
                <a:sym typeface="Open Sans"/>
              </a:rPr>
              <a:t> level cache: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t>
            </a: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Cache objects across all the sessions for a configured amount of time.</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Optional.</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Hibernate will always try to use the first level cache, then it will attempt to find the data in the second level cache.</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Caching can be configured per Class or per Collections.</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Hibernate has no Second level cache implementation of it own. It uses 3</a:t>
            </a:r>
            <a:r>
              <a:rPr lang="en-US" sz="1600" b="0" i="0" u="none" strike="noStrike" cap="none" baseline="30000">
                <a:solidFill>
                  <a:srgbClr val="000000"/>
                </a:solidFill>
                <a:latin typeface="Open Sans"/>
                <a:ea typeface="Open Sans"/>
                <a:cs typeface="Open Sans"/>
                <a:sym typeface="Open Sans"/>
              </a:rPr>
              <a:t>rd</a:t>
            </a:r>
            <a:r>
              <a:rPr lang="en-US" sz="1600" b="0" i="0" u="none" strike="noStrike" cap="none" baseline="0">
                <a:solidFill>
                  <a:srgbClr val="000000"/>
                </a:solidFill>
                <a:latin typeface="Open Sans"/>
                <a:ea typeface="Open Sans"/>
                <a:cs typeface="Open Sans"/>
                <a:sym typeface="Open Sans"/>
              </a:rPr>
              <a:t> party cache.	</a:t>
            </a:r>
          </a:p>
        </p:txBody>
      </p:sp>
      <p:grpSp>
        <p:nvGrpSpPr>
          <p:cNvPr id="427" name="Shape 427"/>
          <p:cNvGrpSpPr/>
          <p:nvPr/>
        </p:nvGrpSpPr>
        <p:grpSpPr>
          <a:xfrm>
            <a:off x="479424" y="5186361"/>
            <a:ext cx="7983537" cy="1385886"/>
            <a:chOff x="0" y="0"/>
            <a:chExt cx="2147483647" cy="2147483647"/>
          </a:xfrm>
        </p:grpSpPr>
        <p:sp>
          <p:nvSpPr>
            <p:cNvPr id="428" name="Shape 428"/>
            <p:cNvSpPr/>
            <p:nvPr/>
          </p:nvSpPr>
          <p:spPr>
            <a:xfrm>
              <a:off x="825429693" y="1756361746"/>
              <a:ext cx="675118321" cy="391121900"/>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429" name="Shape 429"/>
            <p:cNvSpPr/>
            <p:nvPr/>
          </p:nvSpPr>
          <p:spPr>
            <a:xfrm>
              <a:off x="825429693" y="122994804"/>
              <a:ext cx="675118321" cy="487058618"/>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Session</a:t>
              </a:r>
            </a:p>
          </p:txBody>
        </p:sp>
        <p:sp>
          <p:nvSpPr>
            <p:cNvPr id="430" name="Shape 430"/>
            <p:cNvSpPr/>
            <p:nvPr/>
          </p:nvSpPr>
          <p:spPr>
            <a:xfrm>
              <a:off x="825429693" y="932297494"/>
              <a:ext cx="675118321" cy="487058618"/>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1</a:t>
              </a:r>
              <a:r>
                <a:rPr lang="en-US" sz="1800" b="0" i="0" u="none" strike="noStrike" cap="none" baseline="30000">
                  <a:solidFill>
                    <a:srgbClr val="FFFFFF"/>
                  </a:solidFill>
                  <a:latin typeface="Calibri"/>
                  <a:ea typeface="Calibri"/>
                  <a:cs typeface="Calibri"/>
                  <a:sym typeface="Calibri"/>
                </a:rPr>
                <a:t>st</a:t>
              </a:r>
              <a:r>
                <a:rPr lang="en-US" sz="1800" b="0" i="0" u="none" strike="noStrike" cap="none" baseline="0">
                  <a:solidFill>
                    <a:srgbClr val="FFFFFF"/>
                  </a:solidFill>
                  <a:latin typeface="Calibri"/>
                  <a:ea typeface="Calibri"/>
                  <a:cs typeface="Calibri"/>
                  <a:sym typeface="Calibri"/>
                </a:rPr>
                <a:t> Level cache</a:t>
              </a:r>
            </a:p>
          </p:txBody>
        </p:sp>
        <p:sp>
          <p:nvSpPr>
            <p:cNvPr id="431" name="Shape 431"/>
            <p:cNvSpPr txBox="1"/>
            <p:nvPr/>
          </p:nvSpPr>
          <p:spPr>
            <a:xfrm>
              <a:off x="712696555" y="0"/>
              <a:ext cx="1434787006" cy="1562030003"/>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cxnSp>
          <p:nvCxnSpPr>
            <p:cNvPr id="432" name="Shape 432"/>
            <p:cNvCxnSpPr/>
            <p:nvPr/>
          </p:nvCxnSpPr>
          <p:spPr>
            <a:xfrm>
              <a:off x="1163202315" y="610052933"/>
              <a:ext cx="0" cy="322244685"/>
            </a:xfrm>
            <a:prstGeom prst="straightConnector1">
              <a:avLst/>
            </a:prstGeom>
            <a:noFill/>
            <a:ln w="9525" cap="flat" cmpd="sng">
              <a:solidFill>
                <a:srgbClr val="552438"/>
              </a:solidFill>
              <a:prstDash val="solid"/>
              <a:miter/>
              <a:headEnd type="stealth" w="lg" len="lg"/>
              <a:tailEnd type="stealth" w="lg" len="lg"/>
            </a:ln>
          </p:spPr>
        </p:cxnSp>
        <p:cxnSp>
          <p:nvCxnSpPr>
            <p:cNvPr id="433" name="Shape 433"/>
            <p:cNvCxnSpPr/>
            <p:nvPr/>
          </p:nvCxnSpPr>
          <p:spPr>
            <a:xfrm>
              <a:off x="1163202315" y="1419356135"/>
              <a:ext cx="0" cy="337005631"/>
            </a:xfrm>
            <a:prstGeom prst="straightConnector1">
              <a:avLst/>
            </a:prstGeom>
            <a:noFill/>
            <a:ln w="9525" cap="flat" cmpd="sng">
              <a:solidFill>
                <a:srgbClr val="552438"/>
              </a:solidFill>
              <a:prstDash val="solid"/>
              <a:miter/>
              <a:headEnd type="stealth" w="lg" len="lg"/>
              <a:tailEnd type="stealth" w="lg" len="lg"/>
            </a:ln>
          </p:spPr>
        </p:cxnSp>
        <p:sp>
          <p:nvSpPr>
            <p:cNvPr id="434" name="Shape 434"/>
            <p:cNvSpPr txBox="1"/>
            <p:nvPr/>
          </p:nvSpPr>
          <p:spPr>
            <a:xfrm>
              <a:off x="1857104889" y="0"/>
              <a:ext cx="290378757" cy="250330278"/>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Hibernate</a:t>
              </a:r>
            </a:p>
          </p:txBody>
        </p:sp>
        <p:sp>
          <p:nvSpPr>
            <p:cNvPr id="435" name="Shape 435"/>
            <p:cNvSpPr/>
            <p:nvPr/>
          </p:nvSpPr>
          <p:spPr>
            <a:xfrm>
              <a:off x="0" y="204169992"/>
              <a:ext cx="581601308" cy="460000503"/>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2</a:t>
              </a:r>
              <a:r>
                <a:rPr lang="en-US" sz="1800" b="0" i="0" u="none" strike="noStrike" cap="none" baseline="30000">
                  <a:solidFill>
                    <a:srgbClr val="FFFFFF"/>
                  </a:solidFill>
                  <a:latin typeface="Calibri"/>
                  <a:ea typeface="Calibri"/>
                  <a:cs typeface="Calibri"/>
                  <a:sym typeface="Calibri"/>
                </a:rPr>
                <a:t>nd</a:t>
              </a:r>
              <a:r>
                <a:rPr lang="en-US" sz="1800" b="0" i="0" u="none" strike="noStrike" cap="none" baseline="0">
                  <a:solidFill>
                    <a:srgbClr val="FFFFFF"/>
                  </a:solidFill>
                  <a:latin typeface="Calibri"/>
                  <a:ea typeface="Calibri"/>
                  <a:cs typeface="Calibri"/>
                  <a:sym typeface="Calibri"/>
                </a:rPr>
                <a:t> Level cache</a:t>
              </a:r>
            </a:p>
          </p:txBody>
        </p:sp>
        <p:cxnSp>
          <p:nvCxnSpPr>
            <p:cNvPr id="436" name="Shape 436"/>
            <p:cNvCxnSpPr/>
            <p:nvPr/>
          </p:nvCxnSpPr>
          <p:spPr>
            <a:xfrm rot="10800000" flipH="1">
              <a:off x="581601297" y="366522798"/>
              <a:ext cx="243828645" cy="66417513"/>
            </a:xfrm>
            <a:prstGeom prst="straightConnector1">
              <a:avLst/>
            </a:prstGeom>
            <a:noFill/>
            <a:ln w="9525" cap="flat" cmpd="sng">
              <a:solidFill>
                <a:srgbClr val="552438"/>
              </a:solidFill>
              <a:prstDash val="solid"/>
              <a:miter/>
              <a:headEnd type="stealth" w="lg" len="lg"/>
              <a:tailEnd type="stealth" w="lg" len="lg"/>
            </a:ln>
          </p:spPr>
        </p:cxn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40"/>
        <p:cNvGrpSpPr/>
        <p:nvPr/>
      </p:nvGrpSpPr>
      <p:grpSpPr>
        <a:xfrm>
          <a:off x="0" y="0"/>
          <a:ext cx="0" cy="0"/>
          <a:chOff x="0" y="0"/>
          <a:chExt cx="0" cy="0"/>
        </a:xfrm>
      </p:grpSpPr>
      <p:sp>
        <p:nvSpPr>
          <p:cNvPr id="441" name="Shape 44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Caching</a:t>
            </a:r>
          </a:p>
        </p:txBody>
      </p:sp>
      <p:pic>
        <p:nvPicPr>
          <p:cNvPr id="442" name="Shape 44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43" name="Shape 443"/>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Query cache: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t>
            </a: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Hibernate also caches query results.</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It saves a results for a specific query with specific parameters values.</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The idea is to prevent next hit to the DB for the same query with the same parameters.</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This is only useful for queries that are run frequently with exactly the same parameters set.</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Optional.</a:t>
            </a:r>
            <a:br>
              <a:rPr lang="en-US" sz="1600" b="0" i="0" u="none" strike="noStrike" cap="none" baseline="0">
                <a:solidFill>
                  <a:srgbClr val="000000"/>
                </a:solidFill>
                <a:latin typeface="Open Sans"/>
                <a:ea typeface="Open Sans"/>
                <a:cs typeface="Open Sans"/>
                <a:sym typeface="Open Sans"/>
              </a:rPr>
            </a:br>
            <a:r>
              <a:rPr lang="en-US" sz="16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6"/>
        <p:cNvGrpSpPr/>
        <p:nvPr/>
      </p:nvGrpSpPr>
      <p:grpSpPr>
        <a:xfrm>
          <a:off x="0" y="0"/>
          <a:ext cx="0" cy="0"/>
          <a:chOff x="0" y="0"/>
          <a:chExt cx="0" cy="0"/>
        </a:xfrm>
      </p:grpSpPr>
      <p:pic>
        <p:nvPicPr>
          <p:cNvPr id="167" name="Shape 167"/>
          <p:cNvPicPr preferRelativeResize="0"/>
          <p:nvPr/>
        </p:nvPicPr>
        <p:blipFill rotWithShape="1">
          <a:blip r:embed="rId4">
            <a:alphaModFix/>
          </a:blip>
          <a:srcRect/>
          <a:stretch/>
        </p:blipFill>
        <p:spPr>
          <a:xfrm>
            <a:off x="0" y="0"/>
            <a:ext cx="9144000" cy="2284412"/>
          </a:xfrm>
          <a:prstGeom prst="rect">
            <a:avLst/>
          </a:prstGeom>
          <a:noFill/>
          <a:ln>
            <a:noFill/>
          </a:ln>
        </p:spPr>
      </p:pic>
      <p:sp>
        <p:nvSpPr>
          <p:cNvPr id="168" name="Shape 168"/>
          <p:cNvSpPr txBox="1"/>
          <p:nvPr/>
        </p:nvSpPr>
        <p:spPr>
          <a:xfrm>
            <a:off x="468312" y="2565400"/>
            <a:ext cx="8135936" cy="431799"/>
          </a:xfrm>
          <a:prstGeom prst="rect">
            <a:avLst/>
          </a:prstGeom>
          <a:noFill/>
          <a:ln>
            <a:noFill/>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169" name="Shape 169"/>
          <p:cNvSpPr txBox="1"/>
          <p:nvPr/>
        </p:nvSpPr>
        <p:spPr>
          <a:xfrm>
            <a:off x="503237" y="2565400"/>
            <a:ext cx="8135936" cy="1295400"/>
          </a:xfrm>
          <a:prstGeom prst="rect">
            <a:avLst/>
          </a:prstGeom>
          <a:noFill/>
          <a:ln>
            <a:noFill/>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170" name="Shape 170"/>
          <p:cNvSpPr txBox="1">
            <a:spLocks noGrp="1"/>
          </p:cNvSpPr>
          <p:nvPr>
            <p:ph type="ctrTitle"/>
          </p:nvPr>
        </p:nvSpPr>
        <p:spPr>
          <a:xfrm>
            <a:off x="503237" y="1341437"/>
            <a:ext cx="8137525" cy="1150936"/>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Open Sans"/>
              <a:buNone/>
            </a:pPr>
            <a:r>
              <a:rPr lang="en-US" sz="4000" b="0" i="0" u="none" strike="noStrike" cap="none" baseline="0">
                <a:solidFill>
                  <a:schemeClr val="lt1"/>
                </a:solidFill>
                <a:latin typeface="Open Sans"/>
                <a:ea typeface="Open Sans"/>
                <a:cs typeface="Open Sans"/>
                <a:sym typeface="Open Sans"/>
              </a:rPr>
              <a:t>Locking and configurations</a:t>
            </a:r>
          </a:p>
        </p:txBody>
      </p:sp>
      <p:sp>
        <p:nvSpPr>
          <p:cNvPr id="171" name="Shape 171"/>
          <p:cNvSpPr txBox="1"/>
          <p:nvPr/>
        </p:nvSpPr>
        <p:spPr>
          <a:xfrm>
            <a:off x="395287" y="2493961"/>
            <a:ext cx="8135936" cy="2590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552438"/>
              </a:buClr>
              <a:buSzPct val="100000"/>
              <a:buFont typeface="Arial"/>
              <a:buChar char="•"/>
            </a:pPr>
            <a:r>
              <a:rPr lang="en-US" sz="2000" b="0" i="0" u="none" strike="noStrike" cap="none" baseline="0">
                <a:solidFill>
                  <a:srgbClr val="000000"/>
                </a:solidFill>
                <a:latin typeface="Open Sans"/>
                <a:ea typeface="Open Sans"/>
                <a:cs typeface="Open Sans"/>
                <a:sym typeface="Open Sans"/>
              </a:rPr>
              <a:t>Locking with hibernate</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rgbClr val="000000"/>
                </a:solidFill>
                <a:latin typeface="Open Sans"/>
                <a:ea typeface="Open Sans"/>
                <a:cs typeface="Open Sans"/>
                <a:sym typeface="Open Sans"/>
              </a:rPr>
              <a:t>Caching</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rgbClr val="000000"/>
                </a:solidFill>
                <a:latin typeface="Open Sans"/>
                <a:ea typeface="Open Sans"/>
                <a:cs typeface="Open Sans"/>
                <a:sym typeface="Open Sans"/>
              </a:rPr>
              <a:t>Hibernate configurations.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50000"/>
              </a:lnSpc>
              <a:spcBef>
                <a:spcPts val="12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50000"/>
              </a:lnSpc>
              <a:spcBef>
                <a:spcPts val="1200"/>
              </a:spcBef>
              <a:spcAft>
                <a:spcPts val="0"/>
              </a:spcAft>
              <a:buClr>
                <a:srgbClr val="552438"/>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50000"/>
              </a:lnSpc>
              <a:spcBef>
                <a:spcPts val="1200"/>
              </a:spcBef>
              <a:spcAft>
                <a:spcPts val="0"/>
              </a:spcAft>
              <a:buClr>
                <a:srgbClr val="552438"/>
              </a:buClr>
              <a:buFont typeface="Arial"/>
              <a:buNone/>
            </a:pPr>
            <a:endParaRPr sz="2000" b="0" i="0" u="none" strike="noStrike" cap="none" baseline="0">
              <a:solidFill>
                <a:srgbClr val="000000"/>
              </a:solidFill>
              <a:latin typeface="Open Sans"/>
              <a:ea typeface="Open Sans"/>
              <a:cs typeface="Open Sans"/>
              <a:sym typeface="Open Sans"/>
            </a:endParaRPr>
          </a:p>
          <a:p>
            <a:pPr marL="0" marR="0" lvl="0" indent="0" algn="r" rtl="1">
              <a:lnSpc>
                <a:spcPct val="100000"/>
              </a:lnSpc>
              <a:spcBef>
                <a:spcPts val="1200"/>
              </a:spcBef>
              <a:spcAft>
                <a:spcPts val="0"/>
              </a:spcAft>
              <a:buNone/>
            </a:pPr>
            <a:endParaRPr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47"/>
        <p:cNvGrpSpPr/>
        <p:nvPr/>
      </p:nvGrpSpPr>
      <p:grpSpPr>
        <a:xfrm>
          <a:off x="0" y="0"/>
          <a:ext cx="0" cy="0"/>
          <a:chOff x="0" y="0"/>
          <a:chExt cx="0" cy="0"/>
        </a:xfrm>
      </p:grpSpPr>
      <p:sp>
        <p:nvSpPr>
          <p:cNvPr id="448" name="Shape 44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449" name="Shape 44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50" name="Shape 450"/>
          <p:cNvSpPr txBox="1"/>
          <p:nvPr/>
        </p:nvSpPr>
        <p:spPr>
          <a:xfrm>
            <a:off x="385762" y="1341437"/>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Hibernate can be configured as persistency framework in several ways: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With or without Spring.</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Transactions management by annotations or AOP</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No transactions management at all.</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DAO design pattern</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Using the session directly</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With or without 2</a:t>
            </a:r>
            <a:r>
              <a:rPr lang="en-US" sz="2000" b="0" i="0" u="none" strike="noStrike" cap="none" baseline="30000">
                <a:solidFill>
                  <a:srgbClr val="000000"/>
                </a:solidFill>
                <a:latin typeface="Open Sans"/>
                <a:ea typeface="Open Sans"/>
                <a:cs typeface="Open Sans"/>
                <a:sym typeface="Open Sans"/>
              </a:rPr>
              <a:t>nd</a:t>
            </a:r>
            <a:r>
              <a:rPr lang="en-US" sz="2000" b="0" i="0" u="none" strike="noStrike" cap="none" baseline="0">
                <a:solidFill>
                  <a:srgbClr val="000000"/>
                </a:solidFill>
                <a:latin typeface="Open Sans"/>
                <a:ea typeface="Open Sans"/>
                <a:cs typeface="Open Sans"/>
                <a:sym typeface="Open Sans"/>
              </a:rPr>
              <a:t> level cache.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Etc..</a:t>
            </a:r>
            <a:r>
              <a:rPr lang="en-US" sz="1200" b="0" i="0" u="none" strike="noStrike" cap="none" baseline="0">
                <a:solidFill>
                  <a:srgbClr val="000000"/>
                </a:solidFill>
                <a:latin typeface="Open Sans"/>
                <a:ea typeface="Open Sans"/>
                <a:cs typeface="Open Sans"/>
                <a:sym typeface="Open Sans"/>
              </a:rPr>
              <a:t/>
            </a:r>
            <a:br>
              <a:rPr lang="en-US" sz="12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54"/>
        <p:cNvGrpSpPr/>
        <p:nvPr/>
      </p:nvGrpSpPr>
      <p:grpSpPr>
        <a:xfrm>
          <a:off x="0" y="0"/>
          <a:ext cx="0" cy="0"/>
          <a:chOff x="0" y="0"/>
          <a:chExt cx="0" cy="0"/>
        </a:xfrm>
      </p:grpSpPr>
      <p:sp>
        <p:nvSpPr>
          <p:cNvPr id="455" name="Shape 455"/>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456" name="Shape 456"/>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57" name="Shape 457"/>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In the following example, we will configure Hibernate in the following way:</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Web app</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With Spring</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no 2</a:t>
            </a:r>
            <a:r>
              <a:rPr lang="en-US" sz="1600" b="0" i="0" u="none" strike="noStrike" cap="none" baseline="30000">
                <a:solidFill>
                  <a:srgbClr val="000000"/>
                </a:solidFill>
                <a:latin typeface="Open Sans"/>
                <a:ea typeface="Open Sans"/>
                <a:cs typeface="Open Sans"/>
                <a:sym typeface="Open Sans"/>
              </a:rPr>
              <a:t>nd</a:t>
            </a:r>
            <a:r>
              <a:rPr lang="en-US" sz="1600" b="0" i="0" u="none" strike="noStrike" cap="none" baseline="0">
                <a:solidFill>
                  <a:srgbClr val="000000"/>
                </a:solidFill>
                <a:latin typeface="Open Sans"/>
                <a:ea typeface="Open Sans"/>
                <a:cs typeface="Open Sans"/>
                <a:sym typeface="Open Sans"/>
              </a:rPr>
              <a:t> level cache</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No query cache.</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Annotations transaction management.</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MS SQL server</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61"/>
        <p:cNvGrpSpPr/>
        <p:nvPr/>
      </p:nvGrpSpPr>
      <p:grpSpPr>
        <a:xfrm>
          <a:off x="0" y="0"/>
          <a:ext cx="0" cy="0"/>
          <a:chOff x="0" y="0"/>
          <a:chExt cx="0" cy="0"/>
        </a:xfrm>
      </p:grpSpPr>
      <p:sp>
        <p:nvSpPr>
          <p:cNvPr id="462" name="Shape 462"/>
          <p:cNvSpPr txBox="1"/>
          <p:nvPr/>
        </p:nvSpPr>
        <p:spPr>
          <a:xfrm>
            <a:off x="34925" y="2133600"/>
            <a:ext cx="9037636" cy="4535487"/>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63" name="Shape 46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464" name="Shape 464"/>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65" name="Shape 465"/>
          <p:cNvSpPr txBox="1"/>
          <p:nvPr/>
        </p:nvSpPr>
        <p:spPr>
          <a:xfrm>
            <a:off x="250825"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  Add spring dependencies to the POM xml file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org.springframework</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spring-context</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3.2.6.RELEASE</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org.springframework</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spring-context</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3.2.6.RELEASE</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org.springframework</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spring-</a:t>
            </a:r>
            <a:r>
              <a:rPr lang="en-US" sz="1100" b="0" i="0" u="sng" strike="noStrike" cap="none" baseline="0">
                <a:solidFill>
                  <a:srgbClr val="000000"/>
                </a:solidFill>
                <a:latin typeface="Courier New"/>
                <a:ea typeface="Courier New"/>
                <a:cs typeface="Courier New"/>
                <a:sym typeface="Courier New"/>
              </a:rPr>
              <a:t>jdbc</a:t>
            </a:r>
            <a:r>
              <a:rPr lang="en-US" sz="1100" b="0" i="0" u="sng" strike="noStrike" cap="none" baseline="0">
                <a:solidFill>
                  <a:srgbClr val="008080"/>
                </a:solidFill>
                <a:latin typeface="Courier New"/>
                <a:ea typeface="Courier New"/>
                <a:cs typeface="Courier New"/>
                <a:sym typeface="Courier New"/>
              </a:rPr>
              <a:t>&lt;/</a:t>
            </a:r>
            <a:r>
              <a:rPr lang="en-US" sz="1100" b="0" i="0" u="sng" strike="noStrike" cap="none" baseline="0">
                <a:solidFill>
                  <a:srgbClr val="3F7F7F"/>
                </a:solidFill>
                <a:latin typeface="Courier New"/>
                <a:ea typeface="Courier New"/>
                <a:cs typeface="Courier New"/>
                <a:sym typeface="Courier New"/>
              </a:rPr>
              <a:t>artifactId</a:t>
            </a:r>
            <a:r>
              <a:rPr lang="en-US" sz="1100" b="0" i="0" u="sng"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3.2.6.RELEASE</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org.springframework</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spring-</a:t>
            </a:r>
            <a:r>
              <a:rPr lang="en-US" sz="1100" b="0" i="0" u="sng" strike="noStrike" cap="none" baseline="0">
                <a:solidFill>
                  <a:srgbClr val="000000"/>
                </a:solidFill>
                <a:latin typeface="Courier New"/>
                <a:ea typeface="Courier New"/>
                <a:cs typeface="Courier New"/>
                <a:sym typeface="Courier New"/>
              </a:rPr>
              <a:t>tx</a:t>
            </a:r>
            <a:r>
              <a:rPr lang="en-US" sz="1100" b="0" i="0" u="sng" strike="noStrike" cap="none" baseline="0">
                <a:solidFill>
                  <a:srgbClr val="008080"/>
                </a:solidFill>
                <a:latin typeface="Courier New"/>
                <a:ea typeface="Courier New"/>
                <a:cs typeface="Courier New"/>
                <a:sym typeface="Courier New"/>
              </a:rPr>
              <a:t>&lt;/</a:t>
            </a:r>
            <a:r>
              <a:rPr lang="en-US" sz="1100" b="0" i="0" u="sng" strike="noStrike" cap="none" baseline="0">
                <a:solidFill>
                  <a:srgbClr val="3F7F7F"/>
                </a:solidFill>
                <a:latin typeface="Courier New"/>
                <a:ea typeface="Courier New"/>
                <a:cs typeface="Courier New"/>
                <a:sym typeface="Courier New"/>
              </a:rPr>
              <a:t>artifactId</a:t>
            </a:r>
            <a:r>
              <a:rPr lang="en-US" sz="1100" b="0" i="0" u="sng"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3.2.6.RELEASE</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320"/>
              </a:spcBef>
              <a:spcAft>
                <a:spcPts val="0"/>
              </a:spcAft>
              <a:buClr>
                <a:schemeClr val="dk1"/>
              </a:buClr>
              <a:buFont typeface="Calibri"/>
              <a:buNone/>
            </a:pPr>
            <a:endParaRPr sz="16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466" name="Shape 466"/>
          <p:cNvSpPr txBox="1"/>
          <p:nvPr/>
        </p:nvSpPr>
        <p:spPr>
          <a:xfrm>
            <a:off x="4787900" y="2205036"/>
            <a:ext cx="4378324" cy="21240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org.springframework</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spring-web</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3.2.6.RELEASE</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br>
              <a:rPr lang="en-US" sz="1100" b="0" i="0" u="none" strike="noStrike" cap="none" baseline="0">
                <a:solidFill>
                  <a:srgbClr val="008080"/>
                </a:solidFill>
                <a:latin typeface="Courier New"/>
                <a:ea typeface="Courier New"/>
                <a:cs typeface="Courier New"/>
                <a:sym typeface="Courier New"/>
              </a:rPr>
            </a:b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org.springframework</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spring-</a:t>
            </a:r>
            <a:r>
              <a:rPr lang="en-US" sz="1100" b="0" i="0" u="sng" strike="noStrike" cap="none" baseline="0">
                <a:solidFill>
                  <a:srgbClr val="000000"/>
                </a:solidFill>
                <a:latin typeface="Courier New"/>
                <a:ea typeface="Courier New"/>
                <a:cs typeface="Courier New"/>
                <a:sym typeface="Courier New"/>
              </a:rPr>
              <a:t>orm</a:t>
            </a:r>
            <a:r>
              <a:rPr lang="en-US" sz="1100" b="0" i="0" u="sng" strike="noStrike" cap="none" baseline="0">
                <a:solidFill>
                  <a:srgbClr val="008080"/>
                </a:solidFill>
                <a:latin typeface="Courier New"/>
                <a:ea typeface="Courier New"/>
                <a:cs typeface="Courier New"/>
                <a:sym typeface="Courier New"/>
              </a:rPr>
              <a:t>&lt;/</a:t>
            </a:r>
            <a:r>
              <a:rPr lang="en-US" sz="1100" b="0" i="0" u="sng" strike="noStrike" cap="none" baseline="0">
                <a:solidFill>
                  <a:srgbClr val="3F7F7F"/>
                </a:solidFill>
                <a:latin typeface="Courier New"/>
                <a:ea typeface="Courier New"/>
                <a:cs typeface="Courier New"/>
                <a:sym typeface="Courier New"/>
              </a:rPr>
              <a:t>artifactId</a:t>
            </a:r>
            <a:r>
              <a:rPr lang="en-US" sz="1100" b="0" i="0" u="sng"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3.2.6.RELEASE</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dk1"/>
              </a:buClr>
              <a:buFont typeface="Calibri"/>
              <a:buNone/>
            </a:pPr>
            <a:endParaRPr sz="1100" b="0" i="0" u="none" strike="noStrike" cap="none" baseline="0">
              <a:solidFill>
                <a:srgbClr val="008080"/>
              </a:solidFill>
              <a:latin typeface="Courier New"/>
              <a:ea typeface="Courier New"/>
              <a:cs typeface="Courier New"/>
              <a:sym typeface="Courier New"/>
            </a:endParaRPr>
          </a:p>
          <a:p>
            <a:pPr marL="0" marR="0" lvl="0" indent="0" algn="r" rtl="1">
              <a:lnSpc>
                <a:spcPct val="100000"/>
              </a:lnSpc>
              <a:spcBef>
                <a:spcPts val="0"/>
              </a:spcBef>
              <a:spcAft>
                <a:spcPts val="0"/>
              </a:spcAft>
              <a:buNone/>
            </a:pPr>
            <a:endParaRPr sz="1100" b="0" i="0" u="none" strike="noStrike" cap="none" baseline="0">
              <a:solidFill>
                <a:srgbClr val="008080"/>
              </a:solidFill>
              <a:latin typeface="Courier New"/>
              <a:ea typeface="Courier New"/>
              <a:cs typeface="Courier New"/>
              <a:sym typeface="Courier New"/>
            </a:endParaRPr>
          </a:p>
        </p:txBody>
      </p:sp>
      <p:cxnSp>
        <p:nvCxnSpPr>
          <p:cNvPr id="467" name="Shape 467"/>
          <p:cNvCxnSpPr/>
          <p:nvPr/>
        </p:nvCxnSpPr>
        <p:spPr>
          <a:xfrm>
            <a:off x="4554537" y="2133600"/>
            <a:ext cx="0" cy="4535487"/>
          </a:xfrm>
          <a:prstGeom prst="straightConnector1">
            <a:avLst/>
          </a:prstGeom>
          <a:noFill/>
          <a:ln w="9525" cap="flat" cmpd="sng">
            <a:solidFill>
              <a:srgbClr val="552438"/>
            </a:solidFill>
            <a:prstDash val="solid"/>
            <a:miter/>
            <a:headEnd type="none" w="med" len="med"/>
            <a:tailEnd type="none" w="med" len="med"/>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71"/>
        <p:cNvGrpSpPr/>
        <p:nvPr/>
      </p:nvGrpSpPr>
      <p:grpSpPr>
        <a:xfrm>
          <a:off x="0" y="0"/>
          <a:ext cx="0" cy="0"/>
          <a:chOff x="0" y="0"/>
          <a:chExt cx="0" cy="0"/>
        </a:xfrm>
      </p:grpSpPr>
      <p:sp>
        <p:nvSpPr>
          <p:cNvPr id="472" name="Shape 472"/>
          <p:cNvSpPr txBox="1"/>
          <p:nvPr/>
        </p:nvSpPr>
        <p:spPr>
          <a:xfrm>
            <a:off x="34925" y="3500437"/>
            <a:ext cx="9037636" cy="2376487"/>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73" name="Shape 47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474" name="Shape 474"/>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75" name="Shape 475"/>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Create a properties file containing the JDBC connection data:</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Put it under the WEB-INF folder</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320"/>
              </a:spcBef>
              <a:spcAft>
                <a:spcPts val="0"/>
              </a:spcAft>
              <a:buClr>
                <a:srgbClr val="000000"/>
              </a:buClr>
              <a:buSzPct val="25000"/>
              <a:buFont typeface="Courier New"/>
              <a:buNone/>
            </a:pPr>
            <a:r>
              <a:rPr lang="en-US" sz="1600" b="0" i="0" u="none" strike="noStrike" cap="none" baseline="0">
                <a:solidFill>
                  <a:srgbClr val="000000"/>
                </a:solidFill>
                <a:latin typeface="Courier New"/>
                <a:ea typeface="Courier New"/>
                <a:cs typeface="Courier New"/>
                <a:sym typeface="Courier New"/>
              </a:rPr>
              <a:t>jdbc.url=</a:t>
            </a:r>
            <a:r>
              <a:rPr lang="en-US" sz="1600" b="0" i="0" u="none" strike="noStrike" cap="none" baseline="0">
                <a:solidFill>
                  <a:srgbClr val="2A00FF"/>
                </a:solidFill>
                <a:latin typeface="Courier New"/>
                <a:ea typeface="Courier New"/>
                <a:cs typeface="Courier New"/>
                <a:sym typeface="Courier New"/>
              </a:rPr>
              <a:t>jdbc:jtds:sqlserver://localhost;databaseName=example1</a:t>
            </a:r>
          </a:p>
          <a:p>
            <a:pPr marL="342900" marR="0" lvl="0" indent="-342900" algn="l" rtl="0">
              <a:lnSpc>
                <a:spcPct val="100000"/>
              </a:lnSpc>
              <a:spcBef>
                <a:spcPts val="320"/>
              </a:spcBef>
              <a:spcAft>
                <a:spcPts val="0"/>
              </a:spcAft>
              <a:buClr>
                <a:srgbClr val="000000"/>
              </a:buClr>
              <a:buSzPct val="25000"/>
              <a:buFont typeface="Courier New"/>
              <a:buNone/>
            </a:pPr>
            <a:r>
              <a:rPr lang="en-US" sz="1600" b="0" i="0" u="none" strike="noStrike" cap="none" baseline="0">
                <a:solidFill>
                  <a:srgbClr val="000000"/>
                </a:solidFill>
                <a:latin typeface="Courier New"/>
                <a:ea typeface="Courier New"/>
                <a:cs typeface="Courier New"/>
                <a:sym typeface="Courier New"/>
              </a:rPr>
              <a:t>jdbc.driverClass=</a:t>
            </a:r>
            <a:r>
              <a:rPr lang="en-US" sz="1600" b="0" i="0" u="none" strike="noStrike" cap="none" baseline="0">
                <a:solidFill>
                  <a:srgbClr val="2A00FF"/>
                </a:solidFill>
                <a:latin typeface="Courier New"/>
                <a:ea typeface="Courier New"/>
                <a:cs typeface="Courier New"/>
                <a:sym typeface="Courier New"/>
              </a:rPr>
              <a:t>net.sourceforge.jtds.jdbc.Driver</a:t>
            </a:r>
          </a:p>
          <a:p>
            <a:pPr marL="342900" marR="0" lvl="0" indent="-342900" algn="l" rtl="0">
              <a:lnSpc>
                <a:spcPct val="100000"/>
              </a:lnSpc>
              <a:spcBef>
                <a:spcPts val="320"/>
              </a:spcBef>
              <a:spcAft>
                <a:spcPts val="0"/>
              </a:spcAft>
              <a:buClr>
                <a:srgbClr val="000000"/>
              </a:buClr>
              <a:buSzPct val="25000"/>
              <a:buFont typeface="Courier New"/>
              <a:buNone/>
            </a:pPr>
            <a:r>
              <a:rPr lang="en-US" sz="1600" b="0" i="0" u="none" strike="noStrike" cap="none" baseline="0">
                <a:solidFill>
                  <a:srgbClr val="000000"/>
                </a:solidFill>
                <a:latin typeface="Courier New"/>
                <a:ea typeface="Courier New"/>
                <a:cs typeface="Courier New"/>
                <a:sym typeface="Courier New"/>
              </a:rPr>
              <a:t>jdbc.user=</a:t>
            </a:r>
            <a:r>
              <a:rPr lang="en-US" sz="1600" b="0" i="0" u="none" strike="noStrike" cap="none" baseline="0">
                <a:solidFill>
                  <a:srgbClr val="2A00FF"/>
                </a:solidFill>
                <a:latin typeface="Courier New"/>
                <a:ea typeface="Courier New"/>
                <a:cs typeface="Courier New"/>
                <a:sym typeface="Courier New"/>
              </a:rPr>
              <a:t>sa</a:t>
            </a:r>
          </a:p>
          <a:p>
            <a:pPr marL="342900" marR="0" lvl="0" indent="-342900" algn="l" rtl="0">
              <a:lnSpc>
                <a:spcPct val="100000"/>
              </a:lnSpc>
              <a:spcBef>
                <a:spcPts val="320"/>
              </a:spcBef>
              <a:spcAft>
                <a:spcPts val="0"/>
              </a:spcAft>
              <a:buClr>
                <a:srgbClr val="000000"/>
              </a:buClr>
              <a:buSzPct val="25000"/>
              <a:buFont typeface="Courier New"/>
              <a:buNone/>
            </a:pPr>
            <a:r>
              <a:rPr lang="en-US" sz="1600" b="0" i="0" u="none" strike="noStrike" cap="none" baseline="0">
                <a:solidFill>
                  <a:srgbClr val="000000"/>
                </a:solidFill>
                <a:latin typeface="Courier New"/>
                <a:ea typeface="Courier New"/>
                <a:cs typeface="Courier New"/>
                <a:sym typeface="Courier New"/>
              </a:rPr>
              <a:t>jdbc.pwd=</a:t>
            </a:r>
            <a:r>
              <a:rPr lang="en-US" sz="1600" b="0" i="0" u="none" strike="noStrike" cap="none" baseline="0">
                <a:solidFill>
                  <a:srgbClr val="2A00FF"/>
                </a:solidFill>
                <a:latin typeface="Courier New"/>
                <a:ea typeface="Courier New"/>
                <a:cs typeface="Courier New"/>
                <a:sym typeface="Courier New"/>
              </a:rPr>
              <a:t>it12345*</a:t>
            </a:r>
          </a:p>
          <a:p>
            <a:pPr marL="342900" marR="0" lvl="0" indent="-342900" algn="l" rtl="0">
              <a:lnSpc>
                <a:spcPct val="100000"/>
              </a:lnSpc>
              <a:spcBef>
                <a:spcPts val="320"/>
              </a:spcBef>
              <a:spcAft>
                <a:spcPts val="0"/>
              </a:spcAft>
              <a:buClr>
                <a:srgbClr val="000000"/>
              </a:buClr>
              <a:buSzPct val="25000"/>
              <a:buFont typeface="Courier New"/>
              <a:buNone/>
            </a:pPr>
            <a:r>
              <a:rPr lang="en-US" sz="1600" b="0" i="0" u="none" strike="noStrike" cap="none" baseline="0">
                <a:solidFill>
                  <a:srgbClr val="000000"/>
                </a:solidFill>
                <a:latin typeface="Courier New"/>
                <a:ea typeface="Courier New"/>
                <a:cs typeface="Courier New"/>
                <a:sym typeface="Courier New"/>
              </a:rPr>
              <a:t>jdbc.port=</a:t>
            </a:r>
            <a:r>
              <a:rPr lang="en-US" sz="1600" b="0" i="0" u="none" strike="noStrike" cap="none" baseline="0">
                <a:solidFill>
                  <a:srgbClr val="2A00FF"/>
                </a:solidFill>
                <a:latin typeface="Courier New"/>
                <a:ea typeface="Courier New"/>
                <a:cs typeface="Courier New"/>
                <a:sym typeface="Courier New"/>
              </a:rPr>
              <a:t>1433</a:t>
            </a:r>
          </a:p>
          <a:p>
            <a:pPr marL="342900" marR="0" lvl="0" indent="-342900" algn="l" rtl="0">
              <a:lnSpc>
                <a:spcPct val="100000"/>
              </a:lnSpc>
              <a:spcBef>
                <a:spcPts val="320"/>
              </a:spcBef>
              <a:spcAft>
                <a:spcPts val="0"/>
              </a:spcAft>
              <a:buClr>
                <a:srgbClr val="000000"/>
              </a:buClr>
              <a:buSzPct val="25000"/>
              <a:buFont typeface="Courier New"/>
              <a:buNone/>
            </a:pPr>
            <a:r>
              <a:rPr lang="en-US" sz="1600" b="0" i="0" u="none" strike="noStrike" cap="none" baseline="0">
                <a:solidFill>
                  <a:srgbClr val="000000"/>
                </a:solidFill>
                <a:latin typeface="Courier New"/>
                <a:ea typeface="Courier New"/>
                <a:cs typeface="Courier New"/>
                <a:sym typeface="Courier New"/>
              </a:rPr>
              <a:t>jdbc.db.instance=</a:t>
            </a:r>
            <a:r>
              <a:rPr lang="en-US" sz="1600" b="0" i="0" u="none" strike="noStrike" cap="none" baseline="0">
                <a:solidFill>
                  <a:srgbClr val="2A00FF"/>
                </a:solidFill>
                <a:latin typeface="Courier New"/>
                <a:ea typeface="Courier New"/>
                <a:cs typeface="Courier New"/>
                <a:sym typeface="Courier New"/>
              </a:rPr>
              <a:t>SQLEXPRESS</a:t>
            </a: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79"/>
        <p:cNvGrpSpPr/>
        <p:nvPr/>
      </p:nvGrpSpPr>
      <p:grpSpPr>
        <a:xfrm>
          <a:off x="0" y="0"/>
          <a:ext cx="0" cy="0"/>
          <a:chOff x="0" y="0"/>
          <a:chExt cx="0" cy="0"/>
        </a:xfrm>
      </p:grpSpPr>
      <p:sp>
        <p:nvSpPr>
          <p:cNvPr id="480" name="Shape 480"/>
          <p:cNvSpPr txBox="1"/>
          <p:nvPr/>
        </p:nvSpPr>
        <p:spPr>
          <a:xfrm>
            <a:off x="34925" y="2349500"/>
            <a:ext cx="9037636" cy="43926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81" name="Shape 48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482" name="Shape 48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83" name="Shape 483"/>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In the web.xml we will initiate the system using spring:</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xml </a:t>
            </a:r>
            <a:r>
              <a:rPr lang="en-US" sz="1100" b="0" i="0" u="none" strike="noStrike" cap="none" baseline="0">
                <a:solidFill>
                  <a:srgbClr val="7F007F"/>
                </a:solidFill>
                <a:latin typeface="Courier New"/>
                <a:ea typeface="Courier New"/>
                <a:cs typeface="Courier New"/>
                <a:sym typeface="Courier New"/>
              </a:rPr>
              <a:t>version</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"1.0" </a:t>
            </a:r>
            <a:r>
              <a:rPr lang="en-US" sz="1100" b="0" i="1" u="none" strike="noStrike" cap="none" baseline="0">
                <a:solidFill>
                  <a:srgbClr val="7F007F"/>
                </a:solidFill>
                <a:latin typeface="Courier New"/>
                <a:ea typeface="Courier New"/>
                <a:cs typeface="Courier New"/>
                <a:sym typeface="Courier New"/>
              </a:rPr>
              <a:t>encoding</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"UTF-8"</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web-app </a:t>
            </a:r>
            <a:r>
              <a:rPr lang="en-US" sz="1100" b="0" i="0" u="none" strike="noStrike" cap="none" baseline="0">
                <a:solidFill>
                  <a:srgbClr val="7F007F"/>
                </a:solidFill>
                <a:latin typeface="Courier New"/>
                <a:ea typeface="Courier New"/>
                <a:cs typeface="Courier New"/>
                <a:sym typeface="Courier New"/>
              </a:rPr>
              <a:t>xmlns:xsi</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"http://www.w3.org/2001/XMLSchema-instance"</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xmlns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"http://java.sun.com/xml/ns/javaee"</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xmlns:web</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"http://java.sun.com/xml/ns/javaee/web-app_2_5.xsd"</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xsi:schemaLocation</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"http://java.sun.com/xml/ns/javaee http://java.sun.com/xml/ns/javaee/web-app_2_5.xsd"</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"WebApp_ID" </a:t>
            </a:r>
            <a:r>
              <a:rPr lang="en-US" sz="1100" b="0" i="1" u="none" strike="noStrike" cap="none" baseline="0">
                <a:solidFill>
                  <a:srgbClr val="7F007F"/>
                </a:solidFill>
                <a:latin typeface="Courier New"/>
                <a:ea typeface="Courier New"/>
                <a:cs typeface="Courier New"/>
                <a:sym typeface="Courier New"/>
              </a:rPr>
              <a:t>version</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"2.5"</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display-name</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Spring and Hibernate</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display-name</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context-param</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param-name</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contextConfigLocation</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param-name</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param-value</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WEB-INF/applicationContext.xml</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param-value</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context-param</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listener</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listener-class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org.springframework.web.context.ContextLoaderListener</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listener-class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listener</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40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web-app</a:t>
            </a:r>
            <a:r>
              <a:rPr lang="en-US" sz="1100" b="0" i="0" u="none" strike="noStrike" cap="none" baseline="0">
                <a:solidFill>
                  <a:srgbClr val="008080"/>
                </a:solidFill>
                <a:latin typeface="Courier New"/>
                <a:ea typeface="Courier New"/>
                <a:cs typeface="Courier New"/>
                <a:sym typeface="Courier New"/>
              </a:rPr>
              <a:t>&gt;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87"/>
        <p:cNvGrpSpPr/>
        <p:nvPr/>
      </p:nvGrpSpPr>
      <p:grpSpPr>
        <a:xfrm>
          <a:off x="0" y="0"/>
          <a:ext cx="0" cy="0"/>
          <a:chOff x="0" y="0"/>
          <a:chExt cx="0" cy="0"/>
        </a:xfrm>
      </p:grpSpPr>
      <p:sp>
        <p:nvSpPr>
          <p:cNvPr id="488" name="Shape 48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489" name="Shape 48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90" name="Shape 490"/>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We need to:</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Create data source bean</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Create session factory bean that works with the data source.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Create Transaction Manager that works with the session factory.</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94"/>
        <p:cNvGrpSpPr/>
        <p:nvPr/>
      </p:nvGrpSpPr>
      <p:grpSpPr>
        <a:xfrm>
          <a:off x="0" y="0"/>
          <a:ext cx="0" cy="0"/>
          <a:chOff x="0" y="0"/>
          <a:chExt cx="0" cy="0"/>
        </a:xfrm>
      </p:grpSpPr>
      <p:sp>
        <p:nvSpPr>
          <p:cNvPr id="495" name="Shape 495"/>
          <p:cNvSpPr txBox="1"/>
          <p:nvPr/>
        </p:nvSpPr>
        <p:spPr>
          <a:xfrm>
            <a:off x="71436" y="3067050"/>
            <a:ext cx="8964612" cy="20177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96" name="Shape 49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497" name="Shape 49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98" name="Shape 498"/>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data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context:property-placeholder </a:t>
            </a:r>
            <a:r>
              <a:rPr lang="en-US" sz="1100" b="0" i="0" u="none" strike="noStrike" cap="none" baseline="0">
                <a:solidFill>
                  <a:srgbClr val="7F007F"/>
                </a:solidFill>
                <a:latin typeface="Courier New"/>
                <a:ea typeface="Courier New"/>
                <a:cs typeface="Courier New"/>
                <a:sym typeface="Courier New"/>
              </a:rPr>
              <a:t>location</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"WEB-INF/jdbc.properties"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"org.springframework.jdbc.datasource.DriverManagerDataSource"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"driverClassName"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"${jdbc.driverClass}"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"url"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"${jdbc.url}"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"username"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"${jdbc.user}"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"password"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"${jdbc.pwd}"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40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02"/>
        <p:cNvGrpSpPr/>
        <p:nvPr/>
      </p:nvGrpSpPr>
      <p:grpSpPr>
        <a:xfrm>
          <a:off x="0" y="0"/>
          <a:ext cx="0" cy="0"/>
          <a:chOff x="0" y="0"/>
          <a:chExt cx="0" cy="0"/>
        </a:xfrm>
      </p:grpSpPr>
      <p:sp>
        <p:nvSpPr>
          <p:cNvPr id="503" name="Shape 503"/>
          <p:cNvSpPr txBox="1"/>
          <p:nvPr/>
        </p:nvSpPr>
        <p:spPr>
          <a:xfrm>
            <a:off x="71436" y="3067050"/>
            <a:ext cx="8964612" cy="20177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04" name="Shape 50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05" name="Shape 50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06" name="Shape 506"/>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data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context:property-placeholder </a:t>
            </a:r>
            <a:r>
              <a:rPr lang="en-US" sz="1100" b="0" i="0" u="none" strike="noStrike" cap="none" baseline="0">
                <a:solidFill>
                  <a:srgbClr val="7F007F"/>
                </a:solidFill>
                <a:latin typeface="Courier New"/>
                <a:ea typeface="Courier New"/>
                <a:cs typeface="Courier New"/>
                <a:sym typeface="Courier New"/>
              </a:rPr>
              <a:t>location</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"WEB-INF/jdbc.properties"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"org.springframework.jdbc.datasource.DriverManagerDataSource"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"driverClassName"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"${jdbc.driverClass}"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"url"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"${jdbc.url}"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"username"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"${jdbc.user}"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"password"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"${jdbc.pwd}"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40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507" name="Shape 507"/>
          <p:cNvSpPr txBox="1"/>
          <p:nvPr/>
        </p:nvSpPr>
        <p:spPr>
          <a:xfrm>
            <a:off x="4787900" y="5476875"/>
            <a:ext cx="3121024" cy="368299"/>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JDBC connection properties file</a:t>
            </a:r>
          </a:p>
        </p:txBody>
      </p:sp>
      <p:cxnSp>
        <p:nvCxnSpPr>
          <p:cNvPr id="508" name="Shape 508"/>
          <p:cNvCxnSpPr/>
          <p:nvPr/>
        </p:nvCxnSpPr>
        <p:spPr>
          <a:xfrm rot="10800000">
            <a:off x="2987675" y="3429000"/>
            <a:ext cx="3360737" cy="204787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12"/>
        <p:cNvGrpSpPr/>
        <p:nvPr/>
      </p:nvGrpSpPr>
      <p:grpSpPr>
        <a:xfrm>
          <a:off x="0" y="0"/>
          <a:ext cx="0" cy="0"/>
          <a:chOff x="0" y="0"/>
          <a:chExt cx="0" cy="0"/>
        </a:xfrm>
      </p:grpSpPr>
      <p:sp>
        <p:nvSpPr>
          <p:cNvPr id="513" name="Shape 513"/>
          <p:cNvSpPr txBox="1"/>
          <p:nvPr/>
        </p:nvSpPr>
        <p:spPr>
          <a:xfrm>
            <a:off x="71436" y="3067050"/>
            <a:ext cx="8964612" cy="20177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14" name="Shape 51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15" name="Shape 51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16" name="Shape 516"/>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data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context:property-placeholder </a:t>
            </a:r>
            <a:r>
              <a:rPr lang="en-US" sz="1100" b="0" i="0" u="none" strike="noStrike" cap="none" baseline="0">
                <a:solidFill>
                  <a:srgbClr val="7F007F"/>
                </a:solidFill>
                <a:latin typeface="Courier New"/>
                <a:ea typeface="Courier New"/>
                <a:cs typeface="Courier New"/>
                <a:sym typeface="Courier New"/>
              </a:rPr>
              <a:t>location</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"WEB-INF/jdbc.properties"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"org.springframework.jdbc.datasource.DriverManagerDataSource"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"driverClassName"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"${jdbc.driverClass}"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"url"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"${jdbc.url}"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"username"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"${jdbc.user}"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"password"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"${jdbc.pwd}"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40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517" name="Shape 517"/>
          <p:cNvSpPr txBox="1"/>
          <p:nvPr/>
        </p:nvSpPr>
        <p:spPr>
          <a:xfrm>
            <a:off x="211137" y="5580062"/>
            <a:ext cx="8537575" cy="369886"/>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Data source properties are taken from the properties file by using the ${&lt;propertyName&gt;}</a:t>
            </a:r>
          </a:p>
        </p:txBody>
      </p:sp>
      <p:cxnSp>
        <p:nvCxnSpPr>
          <p:cNvPr id="518" name="Shape 518"/>
          <p:cNvCxnSpPr/>
          <p:nvPr/>
        </p:nvCxnSpPr>
        <p:spPr>
          <a:xfrm rot="10800000">
            <a:off x="4284661" y="4581525"/>
            <a:ext cx="1582737" cy="998536"/>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22"/>
        <p:cNvGrpSpPr/>
        <p:nvPr/>
      </p:nvGrpSpPr>
      <p:grpSpPr>
        <a:xfrm>
          <a:off x="0" y="0"/>
          <a:ext cx="0" cy="0"/>
          <a:chOff x="0" y="0"/>
          <a:chExt cx="0" cy="0"/>
        </a:xfrm>
      </p:grpSpPr>
      <p:sp>
        <p:nvSpPr>
          <p:cNvPr id="523" name="Shape 523"/>
          <p:cNvSpPr txBox="1"/>
          <p:nvPr/>
        </p:nvSpPr>
        <p:spPr>
          <a:xfrm>
            <a:off x="71436" y="3067050"/>
            <a:ext cx="8964612" cy="20177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24" name="Shape 52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25" name="Shape 52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26" name="Shape 526"/>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data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context:property-placeholder </a:t>
            </a:r>
            <a:r>
              <a:rPr lang="en-US" sz="1100" b="0" i="0" u="none" strike="noStrike" cap="none" baseline="0">
                <a:solidFill>
                  <a:srgbClr val="7F007F"/>
                </a:solidFill>
                <a:latin typeface="Courier New"/>
                <a:ea typeface="Courier New"/>
                <a:cs typeface="Courier New"/>
                <a:sym typeface="Courier New"/>
              </a:rPr>
              <a:t>location</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"WEB-INF/jdbc.properties"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"org.springframework.jdbc.datasource.DriverManagerDataSource"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"driverClassName"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"${jdbc.driverClass}"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"url"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"${jdbc.url}"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"username"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"${jdbc.user}"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"password"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"${jdbc.pwd}"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40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527" name="Shape 527"/>
          <p:cNvSpPr txBox="1"/>
          <p:nvPr/>
        </p:nvSpPr>
        <p:spPr>
          <a:xfrm>
            <a:off x="3254375" y="5580062"/>
            <a:ext cx="5494337" cy="369886"/>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Why do we put the driver to the DB in the property file ?</a:t>
            </a:r>
          </a:p>
        </p:txBody>
      </p:sp>
      <p:cxnSp>
        <p:nvCxnSpPr>
          <p:cNvPr id="528" name="Shape 528"/>
          <p:cNvCxnSpPr/>
          <p:nvPr/>
        </p:nvCxnSpPr>
        <p:spPr>
          <a:xfrm rot="10800000">
            <a:off x="5838825" y="4076700"/>
            <a:ext cx="0" cy="150812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Shape 25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252" name="Shape 25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53" name="Shape 253"/>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Let’s imagine the following scenario:</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32"/>
        <p:cNvGrpSpPr/>
        <p:nvPr/>
      </p:nvGrpSpPr>
      <p:grpSpPr>
        <a:xfrm>
          <a:off x="0" y="0"/>
          <a:ext cx="0" cy="0"/>
          <a:chOff x="0" y="0"/>
          <a:chExt cx="0" cy="0"/>
        </a:xfrm>
      </p:grpSpPr>
      <p:sp>
        <p:nvSpPr>
          <p:cNvPr id="533" name="Shape 533"/>
          <p:cNvSpPr txBox="1"/>
          <p:nvPr/>
        </p:nvSpPr>
        <p:spPr>
          <a:xfrm>
            <a:off x="71436" y="3067050"/>
            <a:ext cx="8964612" cy="20177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34" name="Shape 53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35" name="Shape 53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36" name="Shape 536"/>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data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context:property-placeholder </a:t>
            </a:r>
            <a:r>
              <a:rPr lang="en-US" sz="1100" b="0" i="0" u="none" strike="noStrike" cap="none" baseline="0">
                <a:solidFill>
                  <a:srgbClr val="7F007F"/>
                </a:solidFill>
                <a:latin typeface="Courier New"/>
                <a:ea typeface="Courier New"/>
                <a:cs typeface="Courier New"/>
                <a:sym typeface="Courier New"/>
              </a:rPr>
              <a:t>location</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"WEB-INF/jdbc.properties"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"org.springframework.jdbc.datasource.DriverManagerDataSource"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"driverClassName"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"${jdbc.driverClass}"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"url"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"${jdbc.url}"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"username"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"${jdbc.user}"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"password"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"${jdbc.pwd}"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40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537" name="Shape 537"/>
          <p:cNvSpPr txBox="1"/>
          <p:nvPr/>
        </p:nvSpPr>
        <p:spPr>
          <a:xfrm>
            <a:off x="2854325" y="5580062"/>
            <a:ext cx="5894387" cy="923924"/>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Why do we put the driver to the DB in the property file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So we can easily use different DBs (ORACLE, MS SQL, MySQL)</a:t>
            </a:r>
          </a:p>
        </p:txBody>
      </p:sp>
      <p:cxnSp>
        <p:nvCxnSpPr>
          <p:cNvPr id="538" name="Shape 538"/>
          <p:cNvCxnSpPr/>
          <p:nvPr/>
        </p:nvCxnSpPr>
        <p:spPr>
          <a:xfrm rot="10800000">
            <a:off x="5838825" y="4076700"/>
            <a:ext cx="0" cy="150812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42"/>
        <p:cNvGrpSpPr/>
        <p:nvPr/>
      </p:nvGrpSpPr>
      <p:grpSpPr>
        <a:xfrm>
          <a:off x="0" y="0"/>
          <a:ext cx="0" cy="0"/>
          <a:chOff x="0" y="0"/>
          <a:chExt cx="0" cy="0"/>
        </a:xfrm>
      </p:grpSpPr>
      <p:sp>
        <p:nvSpPr>
          <p:cNvPr id="543" name="Shape 543"/>
          <p:cNvSpPr txBox="1"/>
          <p:nvPr/>
        </p:nvSpPr>
        <p:spPr>
          <a:xfrm>
            <a:off x="71436" y="3067050"/>
            <a:ext cx="8964612" cy="26654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44" name="Shape 54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45" name="Shape 54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46" name="Shape 546"/>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Session factory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"sessionFactory“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"org.springframework.orm.hibernate4.LocalSessionFactoryBean"</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	p:dataSource-ref</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"packagesToScan"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"com.training.model.**"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"hibernateProperties"</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"hibernate.dialect"</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org.hibernate.dialect.SQLServerDialect</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"hibernate.hbm2ddl.auto"</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drop-create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"hibernate.show_sql"</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true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50"/>
        <p:cNvGrpSpPr/>
        <p:nvPr/>
      </p:nvGrpSpPr>
      <p:grpSpPr>
        <a:xfrm>
          <a:off x="0" y="0"/>
          <a:ext cx="0" cy="0"/>
          <a:chOff x="0" y="0"/>
          <a:chExt cx="0" cy="0"/>
        </a:xfrm>
      </p:grpSpPr>
      <p:sp>
        <p:nvSpPr>
          <p:cNvPr id="551" name="Shape 551"/>
          <p:cNvSpPr txBox="1"/>
          <p:nvPr/>
        </p:nvSpPr>
        <p:spPr>
          <a:xfrm>
            <a:off x="71436" y="3067050"/>
            <a:ext cx="8964612" cy="26654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52" name="Shape 55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53" name="Shape 55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54" name="Shape 554"/>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Session factory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"sessionFactory“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"org.springframework.orm.hibernate4.LocalSessionFactoryBean"</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	p:dataSource-ref</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"packagesToScan"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"com.training.model.**"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"hibernateProperties"</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"hibernate.dialect"</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org.hibernate.dialect.SQLServerDialect</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"hibernate.hbm2ddl.auto"</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drop-create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"hibernate.show_sql"</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true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555" name="Shape 555"/>
          <p:cNvSpPr txBox="1"/>
          <p:nvPr/>
        </p:nvSpPr>
        <p:spPr>
          <a:xfrm>
            <a:off x="2282825" y="5940425"/>
            <a:ext cx="4270375" cy="368299"/>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The data-source bean we configured earlier</a:t>
            </a:r>
          </a:p>
        </p:txBody>
      </p:sp>
      <p:cxnSp>
        <p:nvCxnSpPr>
          <p:cNvPr id="556" name="Shape 556"/>
          <p:cNvCxnSpPr/>
          <p:nvPr/>
        </p:nvCxnSpPr>
        <p:spPr>
          <a:xfrm rot="10800000">
            <a:off x="3419474" y="3644900"/>
            <a:ext cx="1584325" cy="229552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60"/>
        <p:cNvGrpSpPr/>
        <p:nvPr/>
      </p:nvGrpSpPr>
      <p:grpSpPr>
        <a:xfrm>
          <a:off x="0" y="0"/>
          <a:ext cx="0" cy="0"/>
          <a:chOff x="0" y="0"/>
          <a:chExt cx="0" cy="0"/>
        </a:xfrm>
      </p:grpSpPr>
      <p:sp>
        <p:nvSpPr>
          <p:cNvPr id="561" name="Shape 561"/>
          <p:cNvSpPr txBox="1"/>
          <p:nvPr/>
        </p:nvSpPr>
        <p:spPr>
          <a:xfrm>
            <a:off x="71436" y="3067050"/>
            <a:ext cx="8964612" cy="26654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62" name="Shape 56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63" name="Shape 56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64" name="Shape 564"/>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Session factory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"sessionFactory“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"org.springframework.orm.hibernate4.LocalSessionFactoryBean"</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	p:dataSource-ref</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"packagesToScan"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"com.training.model.**"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"hibernateProperties"</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"hibernate.dialect"</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org.hibernate.dialect.SQLServerDialect</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"hibernate.hbm2ddl.auto"</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drop-create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"hibernate.show_sql"</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true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565" name="Shape 565"/>
          <p:cNvSpPr txBox="1"/>
          <p:nvPr/>
        </p:nvSpPr>
        <p:spPr>
          <a:xfrm>
            <a:off x="1403350" y="5949950"/>
            <a:ext cx="6543675" cy="368299"/>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Which packages Hibernate should scan in order to find entity classes</a:t>
            </a:r>
          </a:p>
        </p:txBody>
      </p:sp>
      <p:cxnSp>
        <p:nvCxnSpPr>
          <p:cNvPr id="566" name="Shape 566"/>
          <p:cNvCxnSpPr/>
          <p:nvPr/>
        </p:nvCxnSpPr>
        <p:spPr>
          <a:xfrm rot="10800000" flipH="1">
            <a:off x="5003800" y="4005261"/>
            <a:ext cx="431799" cy="1935161"/>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70"/>
        <p:cNvGrpSpPr/>
        <p:nvPr/>
      </p:nvGrpSpPr>
      <p:grpSpPr>
        <a:xfrm>
          <a:off x="0" y="0"/>
          <a:ext cx="0" cy="0"/>
          <a:chOff x="0" y="0"/>
          <a:chExt cx="0" cy="0"/>
        </a:xfrm>
      </p:grpSpPr>
      <p:sp>
        <p:nvSpPr>
          <p:cNvPr id="571" name="Shape 571"/>
          <p:cNvSpPr txBox="1"/>
          <p:nvPr/>
        </p:nvSpPr>
        <p:spPr>
          <a:xfrm>
            <a:off x="71436" y="3067050"/>
            <a:ext cx="8964599" cy="266549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72" name="Shape 572"/>
          <p:cNvSpPr txBox="1">
            <a:spLocks noGrp="1"/>
          </p:cNvSpPr>
          <p:nvPr>
            <p:ph type="ctrTitle"/>
          </p:nvPr>
        </p:nvSpPr>
        <p:spPr>
          <a:xfrm>
            <a:off x="1547812" y="460375"/>
            <a:ext cx="8137500" cy="11507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73" name="Shape 573"/>
          <p:cNvPicPr preferRelativeResize="0"/>
          <p:nvPr/>
        </p:nvPicPr>
        <p:blipFill rotWithShape="1">
          <a:blip r:embed="rId4">
            <a:alphaModFix/>
          </a:blip>
          <a:srcRect/>
          <a:stretch/>
        </p:blipFill>
        <p:spPr>
          <a:xfrm>
            <a:off x="584200" y="260350"/>
            <a:ext cx="603300" cy="955799"/>
          </a:xfrm>
          <a:prstGeom prst="rect">
            <a:avLst/>
          </a:prstGeom>
          <a:noFill/>
          <a:ln>
            <a:noFill/>
          </a:ln>
        </p:spPr>
      </p:pic>
      <p:sp>
        <p:nvSpPr>
          <p:cNvPr id="574" name="Shape 574"/>
          <p:cNvSpPr txBox="1"/>
          <p:nvPr/>
        </p:nvSpPr>
        <p:spPr>
          <a:xfrm>
            <a:off x="385762" y="1700211"/>
            <a:ext cx="8135999"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Session factory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"sessionFactory“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"org.springframework.orm.hibernate4.LocalSessionFactoryBean"</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	p:dataSource-ref</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"packagesToScan"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"com.training.model.**"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"hibernateProperties"</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"hibernate.dialect"</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org.hibernate.dialect.SQLServerDialect</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"hibernate.hbm2ddl.auto"</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drop-create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"hibernate.show_sql"</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true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575" name="Shape 575"/>
          <p:cNvSpPr txBox="1"/>
          <p:nvPr/>
        </p:nvSpPr>
        <p:spPr>
          <a:xfrm>
            <a:off x="835050" y="5949950"/>
            <a:ext cx="7111799" cy="368400"/>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A class that know how to "talk" with the specific DB - in this case: MS SQL</a:t>
            </a:r>
          </a:p>
        </p:txBody>
      </p:sp>
      <p:cxnSp>
        <p:nvCxnSpPr>
          <p:cNvPr id="576" name="Shape 576"/>
          <p:cNvCxnSpPr/>
          <p:nvPr/>
        </p:nvCxnSpPr>
        <p:spPr>
          <a:xfrm rot="10800000" flipH="1">
            <a:off x="5003800" y="4592823"/>
            <a:ext cx="797100" cy="1347600"/>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80"/>
        <p:cNvGrpSpPr/>
        <p:nvPr/>
      </p:nvGrpSpPr>
      <p:grpSpPr>
        <a:xfrm>
          <a:off x="0" y="0"/>
          <a:ext cx="0" cy="0"/>
          <a:chOff x="0" y="0"/>
          <a:chExt cx="0" cy="0"/>
        </a:xfrm>
      </p:grpSpPr>
      <p:sp>
        <p:nvSpPr>
          <p:cNvPr id="581" name="Shape 581"/>
          <p:cNvSpPr txBox="1"/>
          <p:nvPr/>
        </p:nvSpPr>
        <p:spPr>
          <a:xfrm>
            <a:off x="71436" y="3067050"/>
            <a:ext cx="8964612" cy="26654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82" name="Shape 58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83" name="Shape 58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84" name="Shape 584"/>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Session factory source:</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 </a:t>
            </a:r>
            <a:r>
              <a:rPr lang="en-US" sz="1100" b="0" i="0" u="none" strike="noStrike" cap="none" baseline="0">
                <a:solidFill>
                  <a:srgbClr val="7F007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"sessionFactory“ </a:t>
            </a:r>
            <a:r>
              <a:rPr lang="en-US" sz="1100" b="0" i="0" u="none" strike="noStrike" cap="none" baseline="0">
                <a:solidFill>
                  <a:srgbClr val="7F007F"/>
                </a:solidFill>
                <a:latin typeface="Courier New"/>
                <a:ea typeface="Courier New"/>
                <a:cs typeface="Courier New"/>
                <a:sym typeface="Courier New"/>
              </a:rPr>
              <a:t>class</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"org.springframework.orm.hibernate4.LocalSessionFactoryBean"</a:t>
            </a:r>
          </a:p>
          <a:p>
            <a:pPr marL="342900" marR="0" lvl="0" indent="-342900" algn="l" rtl="0">
              <a:lnSpc>
                <a:spcPct val="100000"/>
              </a:lnSpc>
              <a:spcBef>
                <a:spcPts val="220"/>
              </a:spcBef>
              <a:spcAft>
                <a:spcPts val="0"/>
              </a:spcAft>
              <a:buClr>
                <a:srgbClr val="7F007F"/>
              </a:buClr>
              <a:buSzPct val="25000"/>
              <a:buFont typeface="Courier New"/>
              <a:buNone/>
            </a:pPr>
            <a:r>
              <a:rPr lang="en-US" sz="1100" b="0" i="0" u="none" strike="noStrike" cap="none" baseline="0">
                <a:solidFill>
                  <a:srgbClr val="7F007F"/>
                </a:solidFill>
                <a:latin typeface="Courier New"/>
                <a:ea typeface="Courier New"/>
                <a:cs typeface="Courier New"/>
                <a:sym typeface="Courier New"/>
              </a:rPr>
              <a:t>	p:dataSource-ref</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"dataSource"</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"packagesToScan" </a:t>
            </a:r>
            <a:r>
              <a:rPr lang="en-US" sz="1100" b="0" i="1" u="none" strike="noStrike" cap="none" baseline="0">
                <a:solidFill>
                  <a:srgbClr val="7F007F"/>
                </a:solidFill>
                <a:latin typeface="Courier New"/>
                <a:ea typeface="Courier New"/>
                <a:cs typeface="Courier New"/>
                <a:sym typeface="Courier New"/>
              </a:rPr>
              <a:t>value</a:t>
            </a:r>
            <a:r>
              <a:rPr lang="en-US" sz="1100" b="0" i="1"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"com.training.model.**" </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 </a:t>
            </a:r>
            <a:r>
              <a:rPr lang="en-US" sz="1100" b="0" i="0" u="none" strike="noStrike" cap="none" baseline="0">
                <a:solidFill>
                  <a:srgbClr val="7F007F"/>
                </a:solidFill>
                <a:latin typeface="Courier New"/>
                <a:ea typeface="Courier New"/>
                <a:cs typeface="Courier New"/>
                <a:sym typeface="Courier New"/>
              </a:rPr>
              <a:t>name</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"hibernateProperties"</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"hibernate.dialect"</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org.hibernate.dialect.SQLServerDialect</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"hibernate.hbm2ddl.auto"</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drop-create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 </a:t>
            </a:r>
            <a:r>
              <a:rPr lang="en-US" sz="1100" b="0" i="0" u="none" strike="noStrike" cap="none" baseline="0">
                <a:solidFill>
                  <a:srgbClr val="7F007F"/>
                </a:solidFill>
                <a:latin typeface="Courier New"/>
                <a:ea typeface="Courier New"/>
                <a:cs typeface="Courier New"/>
                <a:sym typeface="Courier New"/>
              </a:rPr>
              <a:t>key</a:t>
            </a:r>
            <a:r>
              <a:rPr lang="en-US" sz="1100" b="0" i="0" u="none" strike="noStrike" cap="none" baseline="0">
                <a:solidFill>
                  <a:srgbClr val="000000"/>
                </a:solidFill>
                <a:latin typeface="Courier New"/>
                <a:ea typeface="Courier New"/>
                <a:cs typeface="Courier New"/>
                <a:sym typeface="Courier New"/>
              </a:rPr>
              <a:t>=</a:t>
            </a:r>
            <a:r>
              <a:rPr lang="en-US" sz="1100" b="0" i="1" u="none" strike="noStrike" cap="none" baseline="0">
                <a:solidFill>
                  <a:srgbClr val="2A00FF"/>
                </a:solidFill>
                <a:latin typeface="Courier New"/>
                <a:ea typeface="Courier New"/>
                <a:cs typeface="Courier New"/>
                <a:sym typeface="Courier New"/>
              </a:rPr>
              <a:t>"hibernate.show_sql"</a:t>
            </a:r>
            <a:r>
              <a:rPr lang="en-US" sz="1100" b="0" i="1" u="none" strike="noStrike" cap="none" baseline="0">
                <a:solidFill>
                  <a:srgbClr val="008080"/>
                </a:solidFill>
                <a:latin typeface="Courier New"/>
                <a:ea typeface="Courier New"/>
                <a:cs typeface="Courier New"/>
                <a:sym typeface="Courier New"/>
              </a:rPr>
              <a:t>&gt;</a:t>
            </a:r>
            <a:r>
              <a:rPr lang="en-US" sz="1100" b="0" i="1" u="none" strike="noStrike" cap="none" baseline="0">
                <a:solidFill>
                  <a:srgbClr val="000000"/>
                </a:solidFill>
                <a:latin typeface="Courier New"/>
                <a:ea typeface="Courier New"/>
                <a:cs typeface="Courier New"/>
                <a:sym typeface="Courier New"/>
              </a:rPr>
              <a:t>true</a:t>
            </a:r>
            <a:r>
              <a:rPr lang="en-US" sz="1100" b="0" i="1" u="none" strike="noStrike" cap="none" baseline="0">
                <a:solidFill>
                  <a:srgbClr val="008080"/>
                </a:solidFill>
                <a:latin typeface="Courier New"/>
                <a:ea typeface="Courier New"/>
                <a:cs typeface="Courier New"/>
                <a:sym typeface="Courier New"/>
              </a:rPr>
              <a:t>&lt;/</a:t>
            </a:r>
            <a:r>
              <a:rPr lang="en-US" sz="1100" b="0" i="1" u="none" strike="noStrike" cap="none" baseline="0">
                <a:solidFill>
                  <a:srgbClr val="3F7F7F"/>
                </a:solidFill>
                <a:latin typeface="Courier New"/>
                <a:ea typeface="Courier New"/>
                <a:cs typeface="Courier New"/>
                <a:sym typeface="Courier New"/>
              </a:rPr>
              <a:t>prop</a:t>
            </a:r>
            <a:r>
              <a:rPr lang="en-US" sz="11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props</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property</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bean</a:t>
            </a:r>
            <a:r>
              <a:rPr lang="en-US" sz="1100" b="0" i="0"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585" name="Shape 585"/>
          <p:cNvSpPr txBox="1"/>
          <p:nvPr/>
        </p:nvSpPr>
        <p:spPr>
          <a:xfrm>
            <a:off x="395287" y="5876925"/>
            <a:ext cx="8447087" cy="646112"/>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Hbm2ddl:   	defines Hibernate DDL startergy (UPDATE scheme, VALIDATE scheme</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DROP scheme and RECREATE it, etc…) </a:t>
            </a:r>
          </a:p>
        </p:txBody>
      </p:sp>
      <p:cxnSp>
        <p:nvCxnSpPr>
          <p:cNvPr id="586" name="Shape 586"/>
          <p:cNvCxnSpPr/>
          <p:nvPr/>
        </p:nvCxnSpPr>
        <p:spPr>
          <a:xfrm rot="10800000">
            <a:off x="5435600" y="4797425"/>
            <a:ext cx="576262" cy="1079499"/>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90"/>
        <p:cNvGrpSpPr/>
        <p:nvPr/>
      </p:nvGrpSpPr>
      <p:grpSpPr>
        <a:xfrm>
          <a:off x="0" y="0"/>
          <a:ext cx="0" cy="0"/>
          <a:chOff x="0" y="0"/>
          <a:chExt cx="0" cy="0"/>
        </a:xfrm>
      </p:grpSpPr>
      <p:sp>
        <p:nvSpPr>
          <p:cNvPr id="591" name="Shape 591"/>
          <p:cNvSpPr txBox="1"/>
          <p:nvPr/>
        </p:nvSpPr>
        <p:spPr>
          <a:xfrm>
            <a:off x="71436" y="3357562"/>
            <a:ext cx="8964612" cy="1871662"/>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92" name="Shape 59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593" name="Shape 59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94" name="Shape 594"/>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Transactions Manager:</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bean </a:t>
            </a:r>
            <a:r>
              <a:rPr lang="en-US" sz="1200" b="0" i="0" u="none" strike="noStrike" cap="none" baseline="0">
                <a:solidFill>
                  <a:srgbClr val="7F007F"/>
                </a:solidFill>
                <a:latin typeface="Courier New"/>
                <a:ea typeface="Courier New"/>
                <a:cs typeface="Courier New"/>
                <a:sym typeface="Courier New"/>
              </a:rPr>
              <a:t>id</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"transactionManager"</a:t>
            </a:r>
          </a:p>
          <a:p>
            <a:pPr marL="342900" marR="0" lvl="0" indent="-342900" algn="l" rtl="0">
              <a:lnSpc>
                <a:spcPct val="100000"/>
              </a:lnSpc>
              <a:spcBef>
                <a:spcPts val="240"/>
              </a:spcBef>
              <a:spcAft>
                <a:spcPts val="0"/>
              </a:spcAft>
              <a:buClr>
                <a:srgbClr val="7F007F"/>
              </a:buClr>
              <a:buSzPct val="25000"/>
              <a:buFont typeface="Courier New"/>
              <a:buNone/>
            </a:pPr>
            <a:r>
              <a:rPr lang="en-US" sz="1200" b="0" i="0" u="none" strike="noStrike" cap="none" baseline="0">
                <a:solidFill>
                  <a:srgbClr val="7F007F"/>
                </a:solidFill>
                <a:latin typeface="Courier New"/>
                <a:ea typeface="Courier New"/>
                <a:cs typeface="Courier New"/>
                <a:sym typeface="Courier New"/>
              </a:rPr>
              <a:t>	class</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"org.springframework.orm.hibernate4.HibernateTransactionManager"</a:t>
            </a:r>
            <a:r>
              <a:rPr lang="en-US" sz="12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
            </a:r>
            <a:br>
              <a:rPr lang="en-US" sz="1200" b="0" i="0" u="none" strike="noStrike" cap="none" baseline="0">
                <a:solidFill>
                  <a:srgbClr val="008080"/>
                </a:solidFill>
                <a:latin typeface="Courier New"/>
                <a:ea typeface="Courier New"/>
                <a:cs typeface="Courier New"/>
                <a:sym typeface="Courier New"/>
              </a:rPr>
            </a:br>
            <a:r>
              <a:rPr lang="en-US" sz="1200" b="0" i="0" u="none" strike="noStrike" cap="none" baseline="0">
                <a:solidFill>
                  <a:srgbClr val="008080"/>
                </a:solidFill>
                <a:latin typeface="Courier New"/>
                <a:ea typeface="Courier New"/>
                <a:cs typeface="Courier New"/>
                <a:sym typeface="Courier New"/>
              </a:rPr>
              <a:t>	&lt;</a:t>
            </a:r>
            <a:r>
              <a:rPr lang="en-US" sz="1200" b="0" i="0" u="none" strike="noStrike" cap="none" baseline="0">
                <a:solidFill>
                  <a:srgbClr val="3F7F7F"/>
                </a:solidFill>
                <a:latin typeface="Courier New"/>
                <a:ea typeface="Courier New"/>
                <a:cs typeface="Courier New"/>
                <a:sym typeface="Courier New"/>
              </a:rPr>
              <a:t>property </a:t>
            </a:r>
            <a:r>
              <a:rPr lang="en-US" sz="1200" b="0" i="0" u="none" strike="noStrike" cap="none" baseline="0">
                <a:solidFill>
                  <a:srgbClr val="7F007F"/>
                </a:solidFill>
                <a:latin typeface="Courier New"/>
                <a:ea typeface="Courier New"/>
                <a:cs typeface="Courier New"/>
                <a:sym typeface="Courier New"/>
              </a:rPr>
              <a:t>name</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"sessionFactory" </a:t>
            </a:r>
            <a:r>
              <a:rPr lang="en-US" sz="1200" b="0" i="1" u="none" strike="noStrike" cap="none" baseline="0">
                <a:solidFill>
                  <a:srgbClr val="7F007F"/>
                </a:solidFill>
                <a:latin typeface="Courier New"/>
                <a:ea typeface="Courier New"/>
                <a:cs typeface="Courier New"/>
                <a:sym typeface="Courier New"/>
              </a:rPr>
              <a:t>ref</a:t>
            </a:r>
            <a:r>
              <a:rPr lang="en-US" sz="1200" b="0" i="1"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"sessionFactory" </a:t>
            </a:r>
            <a:r>
              <a:rPr lang="en-US" sz="12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bean</a:t>
            </a:r>
            <a:r>
              <a:rPr lang="en-US" sz="12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tx:annotation-driven </a:t>
            </a:r>
            <a:r>
              <a:rPr lang="en-US" sz="1200" b="0" i="0" u="none" strike="noStrike" cap="none" baseline="0">
                <a:solidFill>
                  <a:srgbClr val="7F007F"/>
                </a:solidFill>
                <a:latin typeface="Courier New"/>
                <a:ea typeface="Courier New"/>
                <a:cs typeface="Courier New"/>
                <a:sym typeface="Courier New"/>
              </a:rPr>
              <a:t>transaction-manager</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"transactionManager" </a:t>
            </a:r>
            <a:r>
              <a:rPr lang="en-US" sz="1200" b="0" i="1"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98"/>
        <p:cNvGrpSpPr/>
        <p:nvPr/>
      </p:nvGrpSpPr>
      <p:grpSpPr>
        <a:xfrm>
          <a:off x="0" y="0"/>
          <a:ext cx="0" cy="0"/>
          <a:chOff x="0" y="0"/>
          <a:chExt cx="0" cy="0"/>
        </a:xfrm>
      </p:grpSpPr>
      <p:sp>
        <p:nvSpPr>
          <p:cNvPr id="599" name="Shape 599"/>
          <p:cNvSpPr txBox="1"/>
          <p:nvPr/>
        </p:nvSpPr>
        <p:spPr>
          <a:xfrm>
            <a:off x="71436" y="3357562"/>
            <a:ext cx="8964612" cy="1871662"/>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00" name="Shape 60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601" name="Shape 60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02" name="Shape 602"/>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Transactions Manager:</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bean </a:t>
            </a:r>
            <a:r>
              <a:rPr lang="en-US" sz="1200" b="0" i="0" u="none" strike="noStrike" cap="none" baseline="0">
                <a:solidFill>
                  <a:srgbClr val="7F007F"/>
                </a:solidFill>
                <a:latin typeface="Courier New"/>
                <a:ea typeface="Courier New"/>
                <a:cs typeface="Courier New"/>
                <a:sym typeface="Courier New"/>
              </a:rPr>
              <a:t>id</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"transactionManager"</a:t>
            </a:r>
          </a:p>
          <a:p>
            <a:pPr marL="342900" marR="0" lvl="0" indent="-342900" algn="l" rtl="0">
              <a:lnSpc>
                <a:spcPct val="100000"/>
              </a:lnSpc>
              <a:spcBef>
                <a:spcPts val="240"/>
              </a:spcBef>
              <a:spcAft>
                <a:spcPts val="0"/>
              </a:spcAft>
              <a:buClr>
                <a:srgbClr val="7F007F"/>
              </a:buClr>
              <a:buSzPct val="25000"/>
              <a:buFont typeface="Courier New"/>
              <a:buNone/>
            </a:pPr>
            <a:r>
              <a:rPr lang="en-US" sz="1200" b="0" i="0" u="none" strike="noStrike" cap="none" baseline="0">
                <a:solidFill>
                  <a:srgbClr val="7F007F"/>
                </a:solidFill>
                <a:latin typeface="Courier New"/>
                <a:ea typeface="Courier New"/>
                <a:cs typeface="Courier New"/>
                <a:sym typeface="Courier New"/>
              </a:rPr>
              <a:t>	class</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"org.springframework.orm.hibernate4.HibernateTransactionManager"</a:t>
            </a:r>
            <a:r>
              <a:rPr lang="en-US" sz="12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
            </a:r>
            <a:br>
              <a:rPr lang="en-US" sz="1200" b="0" i="0" u="none" strike="noStrike" cap="none" baseline="0">
                <a:solidFill>
                  <a:srgbClr val="008080"/>
                </a:solidFill>
                <a:latin typeface="Courier New"/>
                <a:ea typeface="Courier New"/>
                <a:cs typeface="Courier New"/>
                <a:sym typeface="Courier New"/>
              </a:rPr>
            </a:br>
            <a:r>
              <a:rPr lang="en-US" sz="1200" b="0" i="0" u="none" strike="noStrike" cap="none" baseline="0">
                <a:solidFill>
                  <a:srgbClr val="008080"/>
                </a:solidFill>
                <a:latin typeface="Courier New"/>
                <a:ea typeface="Courier New"/>
                <a:cs typeface="Courier New"/>
                <a:sym typeface="Courier New"/>
              </a:rPr>
              <a:t>	&lt;</a:t>
            </a:r>
            <a:r>
              <a:rPr lang="en-US" sz="1200" b="0" i="0" u="none" strike="noStrike" cap="none" baseline="0">
                <a:solidFill>
                  <a:srgbClr val="3F7F7F"/>
                </a:solidFill>
                <a:latin typeface="Courier New"/>
                <a:ea typeface="Courier New"/>
                <a:cs typeface="Courier New"/>
                <a:sym typeface="Courier New"/>
              </a:rPr>
              <a:t>property </a:t>
            </a:r>
            <a:r>
              <a:rPr lang="en-US" sz="1200" b="0" i="0" u="none" strike="noStrike" cap="none" baseline="0">
                <a:solidFill>
                  <a:srgbClr val="7F007F"/>
                </a:solidFill>
                <a:latin typeface="Courier New"/>
                <a:ea typeface="Courier New"/>
                <a:cs typeface="Courier New"/>
                <a:sym typeface="Courier New"/>
              </a:rPr>
              <a:t>name</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"sessionFactory" </a:t>
            </a:r>
            <a:r>
              <a:rPr lang="en-US" sz="1200" b="0" i="1" u="none" strike="noStrike" cap="none" baseline="0">
                <a:solidFill>
                  <a:srgbClr val="7F007F"/>
                </a:solidFill>
                <a:latin typeface="Courier New"/>
                <a:ea typeface="Courier New"/>
                <a:cs typeface="Courier New"/>
                <a:sym typeface="Courier New"/>
              </a:rPr>
              <a:t>ref</a:t>
            </a:r>
            <a:r>
              <a:rPr lang="en-US" sz="1200" b="0" i="1"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"sessionFactory" </a:t>
            </a:r>
            <a:r>
              <a:rPr lang="en-US" sz="12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bean</a:t>
            </a:r>
            <a:r>
              <a:rPr lang="en-US" sz="12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tx:annotation-driven </a:t>
            </a:r>
            <a:r>
              <a:rPr lang="en-US" sz="1200" b="0" i="0" u="none" strike="noStrike" cap="none" baseline="0">
                <a:solidFill>
                  <a:srgbClr val="7F007F"/>
                </a:solidFill>
                <a:latin typeface="Courier New"/>
                <a:ea typeface="Courier New"/>
                <a:cs typeface="Courier New"/>
                <a:sym typeface="Courier New"/>
              </a:rPr>
              <a:t>transaction-manager</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"transactionManager" </a:t>
            </a:r>
            <a:r>
              <a:rPr lang="en-US" sz="1200" b="0" i="1"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603" name="Shape 603"/>
          <p:cNvSpPr txBox="1"/>
          <p:nvPr/>
        </p:nvSpPr>
        <p:spPr>
          <a:xfrm>
            <a:off x="1331912" y="5764212"/>
            <a:ext cx="5434012" cy="369886"/>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Use springs hibernate compatible transaction manager</a:t>
            </a:r>
          </a:p>
        </p:txBody>
      </p:sp>
      <p:cxnSp>
        <p:nvCxnSpPr>
          <p:cNvPr id="604" name="Shape 604"/>
          <p:cNvCxnSpPr/>
          <p:nvPr/>
        </p:nvCxnSpPr>
        <p:spPr>
          <a:xfrm rot="10800000" flipH="1">
            <a:off x="4049712" y="3933825"/>
            <a:ext cx="403225" cy="1830386"/>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08"/>
        <p:cNvGrpSpPr/>
        <p:nvPr/>
      </p:nvGrpSpPr>
      <p:grpSpPr>
        <a:xfrm>
          <a:off x="0" y="0"/>
          <a:ext cx="0" cy="0"/>
          <a:chOff x="0" y="0"/>
          <a:chExt cx="0" cy="0"/>
        </a:xfrm>
      </p:grpSpPr>
      <p:sp>
        <p:nvSpPr>
          <p:cNvPr id="609" name="Shape 609"/>
          <p:cNvSpPr txBox="1"/>
          <p:nvPr/>
        </p:nvSpPr>
        <p:spPr>
          <a:xfrm>
            <a:off x="71436" y="3357562"/>
            <a:ext cx="8964612" cy="1871662"/>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10" name="Shape 61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611" name="Shape 61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12" name="Shape 612"/>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Transactions Manager:</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bean </a:t>
            </a:r>
            <a:r>
              <a:rPr lang="en-US" sz="1200" b="0" i="0" u="none" strike="noStrike" cap="none" baseline="0">
                <a:solidFill>
                  <a:srgbClr val="7F007F"/>
                </a:solidFill>
                <a:latin typeface="Courier New"/>
                <a:ea typeface="Courier New"/>
                <a:cs typeface="Courier New"/>
                <a:sym typeface="Courier New"/>
              </a:rPr>
              <a:t>id</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"transactionManager"</a:t>
            </a:r>
          </a:p>
          <a:p>
            <a:pPr marL="342900" marR="0" lvl="0" indent="-342900" algn="l" rtl="0">
              <a:lnSpc>
                <a:spcPct val="100000"/>
              </a:lnSpc>
              <a:spcBef>
                <a:spcPts val="240"/>
              </a:spcBef>
              <a:spcAft>
                <a:spcPts val="0"/>
              </a:spcAft>
              <a:buClr>
                <a:srgbClr val="7F007F"/>
              </a:buClr>
              <a:buSzPct val="25000"/>
              <a:buFont typeface="Courier New"/>
              <a:buNone/>
            </a:pPr>
            <a:r>
              <a:rPr lang="en-US" sz="1200" b="0" i="0" u="none" strike="noStrike" cap="none" baseline="0">
                <a:solidFill>
                  <a:srgbClr val="7F007F"/>
                </a:solidFill>
                <a:latin typeface="Courier New"/>
                <a:ea typeface="Courier New"/>
                <a:cs typeface="Courier New"/>
                <a:sym typeface="Courier New"/>
              </a:rPr>
              <a:t>	class</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"org.springframework.orm.hibernate4.HibernateTransactionManager"</a:t>
            </a:r>
            <a:r>
              <a:rPr lang="en-US" sz="12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
            </a:r>
            <a:br>
              <a:rPr lang="en-US" sz="1200" b="0" i="0" u="none" strike="noStrike" cap="none" baseline="0">
                <a:solidFill>
                  <a:srgbClr val="008080"/>
                </a:solidFill>
                <a:latin typeface="Courier New"/>
                <a:ea typeface="Courier New"/>
                <a:cs typeface="Courier New"/>
                <a:sym typeface="Courier New"/>
              </a:rPr>
            </a:br>
            <a:r>
              <a:rPr lang="en-US" sz="1200" b="0" i="0" u="none" strike="noStrike" cap="none" baseline="0">
                <a:solidFill>
                  <a:srgbClr val="008080"/>
                </a:solidFill>
                <a:latin typeface="Courier New"/>
                <a:ea typeface="Courier New"/>
                <a:cs typeface="Courier New"/>
                <a:sym typeface="Courier New"/>
              </a:rPr>
              <a:t>	&lt;</a:t>
            </a:r>
            <a:r>
              <a:rPr lang="en-US" sz="1200" b="0" i="0" u="none" strike="noStrike" cap="none" baseline="0">
                <a:solidFill>
                  <a:srgbClr val="3F7F7F"/>
                </a:solidFill>
                <a:latin typeface="Courier New"/>
                <a:ea typeface="Courier New"/>
                <a:cs typeface="Courier New"/>
                <a:sym typeface="Courier New"/>
              </a:rPr>
              <a:t>property </a:t>
            </a:r>
            <a:r>
              <a:rPr lang="en-US" sz="1200" b="0" i="0" u="none" strike="noStrike" cap="none" baseline="0">
                <a:solidFill>
                  <a:srgbClr val="7F007F"/>
                </a:solidFill>
                <a:latin typeface="Courier New"/>
                <a:ea typeface="Courier New"/>
                <a:cs typeface="Courier New"/>
                <a:sym typeface="Courier New"/>
              </a:rPr>
              <a:t>name</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"sessionFactory" </a:t>
            </a:r>
            <a:r>
              <a:rPr lang="en-US" sz="1200" b="0" i="1" u="none" strike="noStrike" cap="none" baseline="0">
                <a:solidFill>
                  <a:srgbClr val="7F007F"/>
                </a:solidFill>
                <a:latin typeface="Courier New"/>
                <a:ea typeface="Courier New"/>
                <a:cs typeface="Courier New"/>
                <a:sym typeface="Courier New"/>
              </a:rPr>
              <a:t>ref</a:t>
            </a:r>
            <a:r>
              <a:rPr lang="en-US" sz="1200" b="0" i="1"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"sessionFactory" </a:t>
            </a:r>
            <a:r>
              <a:rPr lang="en-US" sz="12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bean</a:t>
            </a:r>
            <a:r>
              <a:rPr lang="en-US" sz="12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tx:annotation-driven </a:t>
            </a:r>
            <a:r>
              <a:rPr lang="en-US" sz="1200" b="0" i="0" u="none" strike="noStrike" cap="none" baseline="0">
                <a:solidFill>
                  <a:srgbClr val="7F007F"/>
                </a:solidFill>
                <a:latin typeface="Courier New"/>
                <a:ea typeface="Courier New"/>
                <a:cs typeface="Courier New"/>
                <a:sym typeface="Courier New"/>
              </a:rPr>
              <a:t>transaction-manager</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"transactionManager" </a:t>
            </a:r>
            <a:r>
              <a:rPr lang="en-US" sz="1200" b="0" i="1"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613" name="Shape 613"/>
          <p:cNvSpPr txBox="1"/>
          <p:nvPr/>
        </p:nvSpPr>
        <p:spPr>
          <a:xfrm>
            <a:off x="1673225" y="5764212"/>
            <a:ext cx="5092699" cy="369886"/>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Inject the session factory that was configured earlier</a:t>
            </a:r>
          </a:p>
        </p:txBody>
      </p:sp>
      <p:cxnSp>
        <p:nvCxnSpPr>
          <p:cNvPr id="614" name="Shape 614"/>
          <p:cNvCxnSpPr/>
          <p:nvPr/>
        </p:nvCxnSpPr>
        <p:spPr>
          <a:xfrm rot="10800000" flipH="1">
            <a:off x="4219575" y="4437062"/>
            <a:ext cx="333374" cy="1327149"/>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18"/>
        <p:cNvGrpSpPr/>
        <p:nvPr/>
      </p:nvGrpSpPr>
      <p:grpSpPr>
        <a:xfrm>
          <a:off x="0" y="0"/>
          <a:ext cx="0" cy="0"/>
          <a:chOff x="0" y="0"/>
          <a:chExt cx="0" cy="0"/>
        </a:xfrm>
      </p:grpSpPr>
      <p:sp>
        <p:nvSpPr>
          <p:cNvPr id="619" name="Shape 619"/>
          <p:cNvSpPr txBox="1"/>
          <p:nvPr/>
        </p:nvSpPr>
        <p:spPr>
          <a:xfrm>
            <a:off x="71436" y="3357562"/>
            <a:ext cx="8964612" cy="1871662"/>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20" name="Shape 62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configuration</a:t>
            </a:r>
          </a:p>
        </p:txBody>
      </p:sp>
      <p:pic>
        <p:nvPicPr>
          <p:cNvPr id="621" name="Shape 62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22" name="Shape 622"/>
          <p:cNvSpPr txBox="1"/>
          <p:nvPr/>
        </p:nvSpPr>
        <p:spPr>
          <a:xfrm>
            <a:off x="385762" y="1700211"/>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Spring application context is a beat more complicated: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Transactions Manager:</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bean </a:t>
            </a:r>
            <a:r>
              <a:rPr lang="en-US" sz="1200" b="0" i="0" u="none" strike="noStrike" cap="none" baseline="0">
                <a:solidFill>
                  <a:srgbClr val="7F007F"/>
                </a:solidFill>
                <a:latin typeface="Courier New"/>
                <a:ea typeface="Courier New"/>
                <a:cs typeface="Courier New"/>
                <a:sym typeface="Courier New"/>
              </a:rPr>
              <a:t>id</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"transactionManager"</a:t>
            </a:r>
          </a:p>
          <a:p>
            <a:pPr marL="342900" marR="0" lvl="0" indent="-342900" algn="l" rtl="0">
              <a:lnSpc>
                <a:spcPct val="100000"/>
              </a:lnSpc>
              <a:spcBef>
                <a:spcPts val="240"/>
              </a:spcBef>
              <a:spcAft>
                <a:spcPts val="0"/>
              </a:spcAft>
              <a:buClr>
                <a:srgbClr val="7F007F"/>
              </a:buClr>
              <a:buSzPct val="25000"/>
              <a:buFont typeface="Courier New"/>
              <a:buNone/>
            </a:pPr>
            <a:r>
              <a:rPr lang="en-US" sz="1200" b="0" i="0" u="none" strike="noStrike" cap="none" baseline="0">
                <a:solidFill>
                  <a:srgbClr val="7F007F"/>
                </a:solidFill>
                <a:latin typeface="Courier New"/>
                <a:ea typeface="Courier New"/>
                <a:cs typeface="Courier New"/>
                <a:sym typeface="Courier New"/>
              </a:rPr>
              <a:t>	class</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"org.springframework.orm.hibernate4.HibernateTransactionManager"</a:t>
            </a:r>
            <a:r>
              <a:rPr lang="en-US" sz="12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
            </a:r>
            <a:br>
              <a:rPr lang="en-US" sz="1200" b="0" i="0" u="none" strike="noStrike" cap="none" baseline="0">
                <a:solidFill>
                  <a:srgbClr val="008080"/>
                </a:solidFill>
                <a:latin typeface="Courier New"/>
                <a:ea typeface="Courier New"/>
                <a:cs typeface="Courier New"/>
                <a:sym typeface="Courier New"/>
              </a:rPr>
            </a:br>
            <a:r>
              <a:rPr lang="en-US" sz="1200" b="0" i="0" u="none" strike="noStrike" cap="none" baseline="0">
                <a:solidFill>
                  <a:srgbClr val="008080"/>
                </a:solidFill>
                <a:latin typeface="Courier New"/>
                <a:ea typeface="Courier New"/>
                <a:cs typeface="Courier New"/>
                <a:sym typeface="Courier New"/>
              </a:rPr>
              <a:t>	&lt;</a:t>
            </a:r>
            <a:r>
              <a:rPr lang="en-US" sz="1200" b="0" i="0" u="none" strike="noStrike" cap="none" baseline="0">
                <a:solidFill>
                  <a:srgbClr val="3F7F7F"/>
                </a:solidFill>
                <a:latin typeface="Courier New"/>
                <a:ea typeface="Courier New"/>
                <a:cs typeface="Courier New"/>
                <a:sym typeface="Courier New"/>
              </a:rPr>
              <a:t>property </a:t>
            </a:r>
            <a:r>
              <a:rPr lang="en-US" sz="1200" b="0" i="0" u="none" strike="noStrike" cap="none" baseline="0">
                <a:solidFill>
                  <a:srgbClr val="7F007F"/>
                </a:solidFill>
                <a:latin typeface="Courier New"/>
                <a:ea typeface="Courier New"/>
                <a:cs typeface="Courier New"/>
                <a:sym typeface="Courier New"/>
              </a:rPr>
              <a:t>name</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"sessionFactory" </a:t>
            </a:r>
            <a:r>
              <a:rPr lang="en-US" sz="1200" b="0" i="1" u="none" strike="noStrike" cap="none" baseline="0">
                <a:solidFill>
                  <a:srgbClr val="7F007F"/>
                </a:solidFill>
                <a:latin typeface="Courier New"/>
                <a:ea typeface="Courier New"/>
                <a:cs typeface="Courier New"/>
                <a:sym typeface="Courier New"/>
              </a:rPr>
              <a:t>ref</a:t>
            </a:r>
            <a:r>
              <a:rPr lang="en-US" sz="1200" b="0" i="1"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"sessionFactory" </a:t>
            </a:r>
            <a:r>
              <a:rPr lang="en-US" sz="1200" b="0" i="1"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bean</a:t>
            </a:r>
            <a:r>
              <a:rPr lang="en-US" sz="12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40"/>
              </a:spcBef>
              <a:spcAft>
                <a:spcPts val="0"/>
              </a:spcAft>
              <a:buClr>
                <a:srgbClr val="008080"/>
              </a:buClr>
              <a:buSzPct val="25000"/>
              <a:buFont typeface="Courier New"/>
              <a:buNone/>
            </a:pPr>
            <a:r>
              <a:rPr lang="en-US" sz="1200" b="0" i="0" u="none" strike="noStrike" cap="none" baseline="0">
                <a:solidFill>
                  <a:srgbClr val="008080"/>
                </a:solidFill>
                <a:latin typeface="Courier New"/>
                <a:ea typeface="Courier New"/>
                <a:cs typeface="Courier New"/>
                <a:sym typeface="Courier New"/>
              </a:rPr>
              <a:t>&lt;</a:t>
            </a:r>
            <a:r>
              <a:rPr lang="en-US" sz="1200" b="0" i="0" u="none" strike="noStrike" cap="none" baseline="0">
                <a:solidFill>
                  <a:srgbClr val="3F7F7F"/>
                </a:solidFill>
                <a:latin typeface="Courier New"/>
                <a:ea typeface="Courier New"/>
                <a:cs typeface="Courier New"/>
                <a:sym typeface="Courier New"/>
              </a:rPr>
              <a:t>tx:annotation-driven </a:t>
            </a:r>
            <a:r>
              <a:rPr lang="en-US" sz="1200" b="0" i="0" u="none" strike="noStrike" cap="none" baseline="0">
                <a:solidFill>
                  <a:srgbClr val="7F007F"/>
                </a:solidFill>
                <a:latin typeface="Courier New"/>
                <a:ea typeface="Courier New"/>
                <a:cs typeface="Courier New"/>
                <a:sym typeface="Courier New"/>
              </a:rPr>
              <a:t>transaction-manager</a:t>
            </a:r>
            <a:r>
              <a:rPr lang="en-US" sz="1200" b="0" i="0" u="none" strike="noStrike" cap="none" baseline="0">
                <a:solidFill>
                  <a:srgbClr val="000000"/>
                </a:solidFill>
                <a:latin typeface="Courier New"/>
                <a:ea typeface="Courier New"/>
                <a:cs typeface="Courier New"/>
                <a:sym typeface="Courier New"/>
              </a:rPr>
              <a:t>=</a:t>
            </a:r>
            <a:r>
              <a:rPr lang="en-US" sz="1200" b="0" i="1" u="none" strike="noStrike" cap="none" baseline="0">
                <a:solidFill>
                  <a:srgbClr val="2A00FF"/>
                </a:solidFill>
                <a:latin typeface="Courier New"/>
                <a:ea typeface="Courier New"/>
                <a:cs typeface="Courier New"/>
                <a:sym typeface="Courier New"/>
              </a:rPr>
              <a:t>"transactionManager" </a:t>
            </a:r>
            <a:r>
              <a:rPr lang="en-US" sz="1200" b="0" i="1" u="none" strike="noStrike" cap="none" baseline="0">
                <a:solidFill>
                  <a:srgbClr val="008080"/>
                </a:solidFill>
                <a:latin typeface="Courier New"/>
                <a:ea typeface="Courier New"/>
                <a:cs typeface="Courier New"/>
                <a:sym typeface="Courier New"/>
              </a:rPr>
              <a:t>/&gt;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000000"/>
                </a:solidFill>
                <a:latin typeface="Open Sans"/>
                <a:ea typeface="Open Sans"/>
                <a:cs typeface="Open Sans"/>
                <a:sym typeface="Open Sans"/>
              </a:rPr>
              <a:t>	</a:t>
            </a:r>
          </a:p>
        </p:txBody>
      </p:sp>
      <p:sp>
        <p:nvSpPr>
          <p:cNvPr id="623" name="Shape 623"/>
          <p:cNvSpPr txBox="1"/>
          <p:nvPr/>
        </p:nvSpPr>
        <p:spPr>
          <a:xfrm>
            <a:off x="1116012" y="5661025"/>
            <a:ext cx="6162674" cy="646112"/>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Use spring transaction advice method for handling transactions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on method with @Transaction annotations</a:t>
            </a:r>
          </a:p>
        </p:txBody>
      </p:sp>
      <p:cxnSp>
        <p:nvCxnSpPr>
          <p:cNvPr id="624" name="Shape 624"/>
          <p:cNvCxnSpPr/>
          <p:nvPr/>
        </p:nvCxnSpPr>
        <p:spPr>
          <a:xfrm rot="10800000">
            <a:off x="3708400" y="4997450"/>
            <a:ext cx="488949" cy="66357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Shape 25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259" name="Shape 25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60" name="Shape 260"/>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Let’s imagine the following scenario:</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261" name="Shape 261"/>
          <p:cNvSpPr/>
          <p:nvPr/>
        </p:nvSpPr>
        <p:spPr>
          <a:xfrm>
            <a:off x="1773236" y="4724400"/>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SERVER</a:t>
            </a:r>
          </a:p>
        </p:txBody>
      </p:sp>
      <p:sp>
        <p:nvSpPr>
          <p:cNvPr id="262" name="Shape 262"/>
          <p:cNvSpPr/>
          <p:nvPr/>
        </p:nvSpPr>
        <p:spPr>
          <a:xfrm>
            <a:off x="1763711" y="5805487"/>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cxnSp>
        <p:nvCxnSpPr>
          <p:cNvPr id="263" name="Shape 263"/>
          <p:cNvCxnSpPr/>
          <p:nvPr/>
        </p:nvCxnSpPr>
        <p:spPr>
          <a:xfrm>
            <a:off x="4114800" y="5300662"/>
            <a:ext cx="0" cy="504824"/>
          </a:xfrm>
          <a:prstGeom prst="straightConnector1">
            <a:avLst/>
          </a:prstGeom>
          <a:noFill/>
          <a:ln w="9525" cap="flat" cmpd="sng">
            <a:solidFill>
              <a:srgbClr val="552438"/>
            </a:solidFill>
            <a:prstDash val="solid"/>
            <a:miter/>
            <a:headEnd type="stealth" w="lg" len="lg"/>
            <a:tailEnd type="stealth" w="lg" len="lg"/>
          </a:ln>
        </p:spPr>
      </p:cxnSp>
      <p:sp>
        <p:nvSpPr>
          <p:cNvPr id="264" name="Shape 264"/>
          <p:cNvSpPr/>
          <p:nvPr/>
        </p:nvSpPr>
        <p:spPr>
          <a:xfrm>
            <a:off x="1773236" y="340995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1</a:t>
            </a:r>
          </a:p>
        </p:txBody>
      </p:sp>
      <p:sp>
        <p:nvSpPr>
          <p:cNvPr id="265" name="Shape 265"/>
          <p:cNvSpPr/>
          <p:nvPr/>
        </p:nvSpPr>
        <p:spPr>
          <a:xfrm>
            <a:off x="4725987" y="342900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2</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28"/>
        <p:cNvGrpSpPr/>
        <p:nvPr/>
      </p:nvGrpSpPr>
      <p:grpSpPr>
        <a:xfrm>
          <a:off x="0" y="0"/>
          <a:ext cx="0" cy="0"/>
          <a:chOff x="0" y="0"/>
          <a:chExt cx="0" cy="0"/>
        </a:xfrm>
      </p:grpSpPr>
      <p:pic>
        <p:nvPicPr>
          <p:cNvPr id="629" name="Shape 629"/>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630" name="Shape 630"/>
          <p:cNvSpPr txBox="1"/>
          <p:nvPr/>
        </p:nvSpPr>
        <p:spPr>
          <a:xfrm>
            <a:off x="685800" y="765175"/>
            <a:ext cx="7772400" cy="14700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Open Sans"/>
              <a:buNone/>
            </a:pPr>
            <a:r>
              <a:rPr lang="en-US" sz="5500" b="0" i="0" u="none" strike="noStrike" cap="none" baseline="0">
                <a:solidFill>
                  <a:schemeClr val="dk1"/>
                </a:solidFill>
                <a:latin typeface="Open Sans"/>
                <a:ea typeface="Open Sans"/>
                <a:cs typeface="Open Sans"/>
                <a:sym typeface="Open Sans"/>
              </a:rPr>
              <a:t>THANK YOU</a:t>
            </a:r>
          </a:p>
        </p:txBody>
      </p:sp>
      <p:sp>
        <p:nvSpPr>
          <p:cNvPr id="631" name="Shape 631"/>
          <p:cNvSpPr txBox="1"/>
          <p:nvPr/>
        </p:nvSpPr>
        <p:spPr>
          <a:xfrm>
            <a:off x="2771775" y="2924175"/>
            <a:ext cx="3529012" cy="1728787"/>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2000" b="0" i="0" u="none" strike="noStrike" cap="none" baseline="0">
                <a:solidFill>
                  <a:schemeClr val="dk1"/>
                </a:solidFill>
                <a:latin typeface="Open Sans"/>
                <a:ea typeface="Open Sans"/>
                <a:cs typeface="Open Sans"/>
                <a:sym typeface="Open Sans"/>
              </a:rPr>
              <a:t>Ido Barash</a:t>
            </a:r>
          </a:p>
          <a:p>
            <a:pPr marL="0" marR="0" lvl="0" indent="0" algn="l" rtl="0">
              <a:lnSpc>
                <a:spcPct val="100000"/>
              </a:lnSpc>
              <a:spcBef>
                <a:spcPts val="0"/>
              </a:spcBef>
              <a:spcAft>
                <a:spcPts val="0"/>
              </a:spcAft>
              <a:buClr>
                <a:schemeClr val="dk1"/>
              </a:buClr>
              <a:buSzPct val="25000"/>
              <a:buFont typeface="Open Sans"/>
              <a:buNone/>
            </a:pPr>
            <a:r>
              <a:rPr lang="en-US" sz="2000" b="0" i="0" u="none" strike="noStrike" cap="none" baseline="0">
                <a:solidFill>
                  <a:schemeClr val="dk1"/>
                </a:solidFill>
                <a:latin typeface="Open Sans"/>
                <a:ea typeface="Open Sans"/>
                <a:cs typeface="Open Sans"/>
                <a:sym typeface="Open Sans"/>
              </a:rPr>
              <a:t>Email: ido.barash@tikalk.com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69"/>
        <p:cNvGrpSpPr/>
        <p:nvPr/>
      </p:nvGrpSpPr>
      <p:grpSpPr>
        <a:xfrm>
          <a:off x="0" y="0"/>
          <a:ext cx="0" cy="0"/>
          <a:chOff x="0" y="0"/>
          <a:chExt cx="0" cy="0"/>
        </a:xfrm>
      </p:grpSpPr>
      <p:sp>
        <p:nvSpPr>
          <p:cNvPr id="270" name="Shape 27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271" name="Shape 27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72" name="Shape 272"/>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Let’s imagine the following scenario:</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User 1 requests client with id = 5</a:t>
            </a: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273" name="Shape 273"/>
          <p:cNvSpPr/>
          <p:nvPr/>
        </p:nvSpPr>
        <p:spPr>
          <a:xfrm>
            <a:off x="1773236" y="4724400"/>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SERVER</a:t>
            </a:r>
          </a:p>
        </p:txBody>
      </p:sp>
      <p:sp>
        <p:nvSpPr>
          <p:cNvPr id="274" name="Shape 274"/>
          <p:cNvSpPr/>
          <p:nvPr/>
        </p:nvSpPr>
        <p:spPr>
          <a:xfrm>
            <a:off x="1763711" y="5805487"/>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cxnSp>
        <p:nvCxnSpPr>
          <p:cNvPr id="275" name="Shape 275"/>
          <p:cNvCxnSpPr/>
          <p:nvPr/>
        </p:nvCxnSpPr>
        <p:spPr>
          <a:xfrm>
            <a:off x="4114800" y="5300662"/>
            <a:ext cx="0" cy="504824"/>
          </a:xfrm>
          <a:prstGeom prst="straightConnector1">
            <a:avLst/>
          </a:prstGeom>
          <a:noFill/>
          <a:ln w="9525" cap="flat" cmpd="sng">
            <a:solidFill>
              <a:srgbClr val="552438"/>
            </a:solidFill>
            <a:prstDash val="solid"/>
            <a:miter/>
            <a:headEnd type="stealth" w="lg" len="lg"/>
            <a:tailEnd type="stealth" w="lg" len="lg"/>
          </a:ln>
        </p:spPr>
      </p:cxnSp>
      <p:sp>
        <p:nvSpPr>
          <p:cNvPr id="276" name="Shape 276"/>
          <p:cNvSpPr/>
          <p:nvPr/>
        </p:nvSpPr>
        <p:spPr>
          <a:xfrm>
            <a:off x="1773236" y="340995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1</a:t>
            </a:r>
          </a:p>
        </p:txBody>
      </p:sp>
      <p:sp>
        <p:nvSpPr>
          <p:cNvPr id="277" name="Shape 277"/>
          <p:cNvSpPr/>
          <p:nvPr/>
        </p:nvSpPr>
        <p:spPr>
          <a:xfrm>
            <a:off x="4725987" y="342900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2</a:t>
            </a:r>
          </a:p>
        </p:txBody>
      </p:sp>
      <p:cxnSp>
        <p:nvCxnSpPr>
          <p:cNvPr id="278" name="Shape 278"/>
          <p:cNvCxnSpPr/>
          <p:nvPr/>
        </p:nvCxnSpPr>
        <p:spPr>
          <a:xfrm>
            <a:off x="2673350" y="3986212"/>
            <a:ext cx="0" cy="738187"/>
          </a:xfrm>
          <a:prstGeom prst="straightConnector1">
            <a:avLst/>
          </a:prstGeom>
          <a:noFill/>
          <a:ln w="9525" cap="flat" cmpd="sng">
            <a:solidFill>
              <a:srgbClr val="953735"/>
            </a:solidFill>
            <a:prstDash val="solid"/>
            <a:miter/>
            <a:headEnd type="none" w="med" len="med"/>
            <a:tailEnd type="stealth" w="lg" len="lg"/>
          </a:ln>
        </p:spPr>
      </p:cxnSp>
      <p:sp>
        <p:nvSpPr>
          <p:cNvPr id="279" name="Shape 279"/>
          <p:cNvSpPr txBox="1"/>
          <p:nvPr/>
        </p:nvSpPr>
        <p:spPr>
          <a:xfrm>
            <a:off x="1193800" y="4162425"/>
            <a:ext cx="1446211" cy="369886"/>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GET:   client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83"/>
        <p:cNvGrpSpPr/>
        <p:nvPr/>
      </p:nvGrpSpPr>
      <p:grpSpPr>
        <a:xfrm>
          <a:off x="0" y="0"/>
          <a:ext cx="0" cy="0"/>
          <a:chOff x="0" y="0"/>
          <a:chExt cx="0" cy="0"/>
        </a:xfrm>
      </p:grpSpPr>
      <p:sp>
        <p:nvSpPr>
          <p:cNvPr id="284" name="Shape 28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285" name="Shape 28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86" name="Shape 286"/>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Let’s imagine the following scenario:</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Server returns client 5 to user 1</a:t>
            </a: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287" name="Shape 287"/>
          <p:cNvSpPr/>
          <p:nvPr/>
        </p:nvSpPr>
        <p:spPr>
          <a:xfrm>
            <a:off x="1773236" y="4724400"/>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SERVER</a:t>
            </a:r>
          </a:p>
        </p:txBody>
      </p:sp>
      <p:sp>
        <p:nvSpPr>
          <p:cNvPr id="288" name="Shape 288"/>
          <p:cNvSpPr/>
          <p:nvPr/>
        </p:nvSpPr>
        <p:spPr>
          <a:xfrm>
            <a:off x="1763711" y="5805487"/>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cxnSp>
        <p:nvCxnSpPr>
          <p:cNvPr id="289" name="Shape 289"/>
          <p:cNvCxnSpPr/>
          <p:nvPr/>
        </p:nvCxnSpPr>
        <p:spPr>
          <a:xfrm>
            <a:off x="4114800" y="5300662"/>
            <a:ext cx="0" cy="504824"/>
          </a:xfrm>
          <a:prstGeom prst="straightConnector1">
            <a:avLst/>
          </a:prstGeom>
          <a:noFill/>
          <a:ln w="9525" cap="flat" cmpd="sng">
            <a:solidFill>
              <a:srgbClr val="552438"/>
            </a:solidFill>
            <a:prstDash val="solid"/>
            <a:miter/>
            <a:headEnd type="stealth" w="lg" len="lg"/>
            <a:tailEnd type="stealth" w="lg" len="lg"/>
          </a:ln>
        </p:spPr>
      </p:cxnSp>
      <p:sp>
        <p:nvSpPr>
          <p:cNvPr id="290" name="Shape 290"/>
          <p:cNvSpPr/>
          <p:nvPr/>
        </p:nvSpPr>
        <p:spPr>
          <a:xfrm>
            <a:off x="1773236" y="340995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1</a:t>
            </a:r>
          </a:p>
        </p:txBody>
      </p:sp>
      <p:sp>
        <p:nvSpPr>
          <p:cNvPr id="291" name="Shape 291"/>
          <p:cNvSpPr/>
          <p:nvPr/>
        </p:nvSpPr>
        <p:spPr>
          <a:xfrm>
            <a:off x="4725987" y="342900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2</a:t>
            </a:r>
          </a:p>
        </p:txBody>
      </p:sp>
      <p:cxnSp>
        <p:nvCxnSpPr>
          <p:cNvPr id="292" name="Shape 292"/>
          <p:cNvCxnSpPr/>
          <p:nvPr/>
        </p:nvCxnSpPr>
        <p:spPr>
          <a:xfrm rot="10800000">
            <a:off x="2673350" y="3986211"/>
            <a:ext cx="12699" cy="741361"/>
          </a:xfrm>
          <a:prstGeom prst="straightConnector1">
            <a:avLst/>
          </a:prstGeom>
          <a:noFill/>
          <a:ln w="9525" cap="flat" cmpd="sng">
            <a:solidFill>
              <a:srgbClr val="953735"/>
            </a:solidFill>
            <a:prstDash val="solid"/>
            <a:miter/>
            <a:headEnd type="none" w="med" len="med"/>
            <a:tailEnd type="stealth" w="lg" len="lg"/>
          </a:ln>
        </p:spPr>
      </p:cxnSp>
      <p:sp>
        <p:nvSpPr>
          <p:cNvPr id="293" name="Shape 293"/>
          <p:cNvSpPr txBox="1"/>
          <p:nvPr/>
        </p:nvSpPr>
        <p:spPr>
          <a:xfrm>
            <a:off x="1611312" y="4162425"/>
            <a:ext cx="1028700" cy="369886"/>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   client 5</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97"/>
        <p:cNvGrpSpPr/>
        <p:nvPr/>
      </p:nvGrpSpPr>
      <p:grpSpPr>
        <a:xfrm>
          <a:off x="0" y="0"/>
          <a:ext cx="0" cy="0"/>
          <a:chOff x="0" y="0"/>
          <a:chExt cx="0" cy="0"/>
        </a:xfrm>
      </p:grpSpPr>
      <p:sp>
        <p:nvSpPr>
          <p:cNvPr id="298" name="Shape 29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299" name="Shape 29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00" name="Shape 300"/>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Let’s imagine the following scenario:</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User 2 asks for client 5</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User 1 manipulates client 5 data</a:t>
            </a: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301" name="Shape 301"/>
          <p:cNvSpPr/>
          <p:nvPr/>
        </p:nvSpPr>
        <p:spPr>
          <a:xfrm>
            <a:off x="1773236" y="4724400"/>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SERVER</a:t>
            </a:r>
          </a:p>
        </p:txBody>
      </p:sp>
      <p:sp>
        <p:nvSpPr>
          <p:cNvPr id="302" name="Shape 302"/>
          <p:cNvSpPr/>
          <p:nvPr/>
        </p:nvSpPr>
        <p:spPr>
          <a:xfrm>
            <a:off x="1763711" y="5805487"/>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cxnSp>
        <p:nvCxnSpPr>
          <p:cNvPr id="303" name="Shape 303"/>
          <p:cNvCxnSpPr/>
          <p:nvPr/>
        </p:nvCxnSpPr>
        <p:spPr>
          <a:xfrm>
            <a:off x="4114800" y="5300662"/>
            <a:ext cx="0" cy="504824"/>
          </a:xfrm>
          <a:prstGeom prst="straightConnector1">
            <a:avLst/>
          </a:prstGeom>
          <a:noFill/>
          <a:ln w="9525" cap="flat" cmpd="sng">
            <a:solidFill>
              <a:srgbClr val="552438"/>
            </a:solidFill>
            <a:prstDash val="solid"/>
            <a:miter/>
            <a:headEnd type="stealth" w="lg" len="lg"/>
            <a:tailEnd type="stealth" w="lg" len="lg"/>
          </a:ln>
        </p:spPr>
      </p:cxnSp>
      <p:sp>
        <p:nvSpPr>
          <p:cNvPr id="304" name="Shape 304"/>
          <p:cNvSpPr/>
          <p:nvPr/>
        </p:nvSpPr>
        <p:spPr>
          <a:xfrm>
            <a:off x="1773236" y="340995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1</a:t>
            </a:r>
          </a:p>
        </p:txBody>
      </p:sp>
      <p:sp>
        <p:nvSpPr>
          <p:cNvPr id="305" name="Shape 305"/>
          <p:cNvSpPr/>
          <p:nvPr/>
        </p:nvSpPr>
        <p:spPr>
          <a:xfrm>
            <a:off x="4725987" y="342900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2</a:t>
            </a:r>
          </a:p>
        </p:txBody>
      </p:sp>
      <p:cxnSp>
        <p:nvCxnSpPr>
          <p:cNvPr id="306" name="Shape 306"/>
          <p:cNvCxnSpPr/>
          <p:nvPr/>
        </p:nvCxnSpPr>
        <p:spPr>
          <a:xfrm>
            <a:off x="5435600" y="4005262"/>
            <a:ext cx="0" cy="719136"/>
          </a:xfrm>
          <a:prstGeom prst="straightConnector1">
            <a:avLst/>
          </a:prstGeom>
          <a:noFill/>
          <a:ln w="9525" cap="flat" cmpd="sng">
            <a:solidFill>
              <a:srgbClr val="953735"/>
            </a:solidFill>
            <a:prstDash val="solid"/>
            <a:miter/>
            <a:headEnd type="none" w="med" len="med"/>
            <a:tailEnd type="stealth" w="lg" len="lg"/>
          </a:ln>
        </p:spPr>
      </p:cxnSp>
      <p:sp>
        <p:nvSpPr>
          <p:cNvPr id="307" name="Shape 307"/>
          <p:cNvSpPr txBox="1"/>
          <p:nvPr/>
        </p:nvSpPr>
        <p:spPr>
          <a:xfrm>
            <a:off x="5462587" y="4108450"/>
            <a:ext cx="1447800" cy="368299"/>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GET:   client 5</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Shape 31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313" name="Shape 31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14" name="Shape 314"/>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Let’s imagine the following scenario:</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Server returns client 5 to user 2</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User 1 manipulates client 5 data</a:t>
            </a: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315" name="Shape 315"/>
          <p:cNvSpPr/>
          <p:nvPr/>
        </p:nvSpPr>
        <p:spPr>
          <a:xfrm>
            <a:off x="1773236" y="4724400"/>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SERVER</a:t>
            </a:r>
          </a:p>
        </p:txBody>
      </p:sp>
      <p:sp>
        <p:nvSpPr>
          <p:cNvPr id="316" name="Shape 316"/>
          <p:cNvSpPr/>
          <p:nvPr/>
        </p:nvSpPr>
        <p:spPr>
          <a:xfrm>
            <a:off x="1763711" y="5805487"/>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cxnSp>
        <p:nvCxnSpPr>
          <p:cNvPr id="317" name="Shape 317"/>
          <p:cNvCxnSpPr/>
          <p:nvPr/>
        </p:nvCxnSpPr>
        <p:spPr>
          <a:xfrm>
            <a:off x="4114800" y="5300662"/>
            <a:ext cx="0" cy="504824"/>
          </a:xfrm>
          <a:prstGeom prst="straightConnector1">
            <a:avLst/>
          </a:prstGeom>
          <a:noFill/>
          <a:ln w="9525" cap="flat" cmpd="sng">
            <a:solidFill>
              <a:srgbClr val="552438"/>
            </a:solidFill>
            <a:prstDash val="solid"/>
            <a:miter/>
            <a:headEnd type="stealth" w="lg" len="lg"/>
            <a:tailEnd type="stealth" w="lg" len="lg"/>
          </a:ln>
        </p:spPr>
      </p:cxnSp>
      <p:sp>
        <p:nvSpPr>
          <p:cNvPr id="318" name="Shape 318"/>
          <p:cNvSpPr/>
          <p:nvPr/>
        </p:nvSpPr>
        <p:spPr>
          <a:xfrm>
            <a:off x="1773236" y="340995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1</a:t>
            </a:r>
          </a:p>
        </p:txBody>
      </p:sp>
      <p:sp>
        <p:nvSpPr>
          <p:cNvPr id="319" name="Shape 319"/>
          <p:cNvSpPr/>
          <p:nvPr/>
        </p:nvSpPr>
        <p:spPr>
          <a:xfrm>
            <a:off x="4725987" y="342900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2</a:t>
            </a:r>
          </a:p>
        </p:txBody>
      </p:sp>
      <p:cxnSp>
        <p:nvCxnSpPr>
          <p:cNvPr id="320" name="Shape 320"/>
          <p:cNvCxnSpPr/>
          <p:nvPr/>
        </p:nvCxnSpPr>
        <p:spPr>
          <a:xfrm rot="10800000">
            <a:off x="5435600" y="3986211"/>
            <a:ext cx="0" cy="738187"/>
          </a:xfrm>
          <a:prstGeom prst="straightConnector1">
            <a:avLst/>
          </a:prstGeom>
          <a:noFill/>
          <a:ln w="9525" cap="flat" cmpd="sng">
            <a:solidFill>
              <a:srgbClr val="953735"/>
            </a:solidFill>
            <a:prstDash val="solid"/>
            <a:miter/>
            <a:headEnd type="none" w="med" len="med"/>
            <a:tailEnd type="stealth" w="lg" len="lg"/>
          </a:ln>
        </p:spPr>
      </p:cxnSp>
      <p:sp>
        <p:nvSpPr>
          <p:cNvPr id="321" name="Shape 321"/>
          <p:cNvSpPr txBox="1"/>
          <p:nvPr/>
        </p:nvSpPr>
        <p:spPr>
          <a:xfrm>
            <a:off x="5435600" y="4108450"/>
            <a:ext cx="923924" cy="368299"/>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 client 5</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25"/>
        <p:cNvGrpSpPr/>
        <p:nvPr/>
      </p:nvGrpSpPr>
      <p:grpSpPr>
        <a:xfrm>
          <a:off x="0" y="0"/>
          <a:ext cx="0" cy="0"/>
          <a:chOff x="0" y="0"/>
          <a:chExt cx="0" cy="0"/>
        </a:xfrm>
      </p:grpSpPr>
      <p:sp>
        <p:nvSpPr>
          <p:cNvPr id="326" name="Shape 32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Locking introduction</a:t>
            </a:r>
          </a:p>
        </p:txBody>
      </p:sp>
      <p:pic>
        <p:nvPicPr>
          <p:cNvPr id="327" name="Shape 32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28" name="Shape 328"/>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Let’s imagine the following scenario:</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User 1 saves changes of client 5</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User 2 manipulates client 5 (without user1 changes)</a:t>
            </a:r>
          </a:p>
          <a:p>
            <a:pPr marL="800100" marR="0" lvl="1" indent="-241300" algn="l" rtl="0">
              <a:lnSpc>
                <a:spcPct val="100000"/>
              </a:lnSpc>
              <a:spcBef>
                <a:spcPts val="3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329" name="Shape 329"/>
          <p:cNvSpPr/>
          <p:nvPr/>
        </p:nvSpPr>
        <p:spPr>
          <a:xfrm>
            <a:off x="1773236" y="4724400"/>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SERVER</a:t>
            </a:r>
          </a:p>
        </p:txBody>
      </p:sp>
      <p:sp>
        <p:nvSpPr>
          <p:cNvPr id="330" name="Shape 330"/>
          <p:cNvSpPr/>
          <p:nvPr/>
        </p:nvSpPr>
        <p:spPr>
          <a:xfrm>
            <a:off x="1763711" y="5805487"/>
            <a:ext cx="4752974"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cxnSp>
        <p:nvCxnSpPr>
          <p:cNvPr id="331" name="Shape 331"/>
          <p:cNvCxnSpPr/>
          <p:nvPr/>
        </p:nvCxnSpPr>
        <p:spPr>
          <a:xfrm>
            <a:off x="4114800" y="5300662"/>
            <a:ext cx="0" cy="504824"/>
          </a:xfrm>
          <a:prstGeom prst="straightConnector1">
            <a:avLst/>
          </a:prstGeom>
          <a:noFill/>
          <a:ln w="9525" cap="flat" cmpd="sng">
            <a:solidFill>
              <a:srgbClr val="552438"/>
            </a:solidFill>
            <a:prstDash val="solid"/>
            <a:miter/>
            <a:headEnd type="stealth" w="lg" len="lg"/>
            <a:tailEnd type="stealth" w="lg" len="lg"/>
          </a:ln>
        </p:spPr>
      </p:cxnSp>
      <p:sp>
        <p:nvSpPr>
          <p:cNvPr id="332" name="Shape 332"/>
          <p:cNvSpPr/>
          <p:nvPr/>
        </p:nvSpPr>
        <p:spPr>
          <a:xfrm>
            <a:off x="1773236" y="340995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1</a:t>
            </a:r>
          </a:p>
        </p:txBody>
      </p:sp>
      <p:sp>
        <p:nvSpPr>
          <p:cNvPr id="333" name="Shape 333"/>
          <p:cNvSpPr/>
          <p:nvPr/>
        </p:nvSpPr>
        <p:spPr>
          <a:xfrm>
            <a:off x="4725987" y="3429000"/>
            <a:ext cx="1800225" cy="5762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User 2</a:t>
            </a:r>
          </a:p>
        </p:txBody>
      </p:sp>
      <p:cxnSp>
        <p:nvCxnSpPr>
          <p:cNvPr id="334" name="Shape 334"/>
          <p:cNvCxnSpPr/>
          <p:nvPr/>
        </p:nvCxnSpPr>
        <p:spPr>
          <a:xfrm>
            <a:off x="2673350" y="3986212"/>
            <a:ext cx="0" cy="738187"/>
          </a:xfrm>
          <a:prstGeom prst="straightConnector1">
            <a:avLst/>
          </a:prstGeom>
          <a:noFill/>
          <a:ln w="9525" cap="flat" cmpd="sng">
            <a:solidFill>
              <a:srgbClr val="953735"/>
            </a:solidFill>
            <a:prstDash val="solid"/>
            <a:miter/>
            <a:headEnd type="none" w="med" len="med"/>
            <a:tailEnd type="stealth" w="lg" len="lg"/>
          </a:ln>
        </p:spPr>
      </p:cxnSp>
      <p:sp>
        <p:nvSpPr>
          <p:cNvPr id="335" name="Shape 335"/>
          <p:cNvSpPr txBox="1"/>
          <p:nvPr/>
        </p:nvSpPr>
        <p:spPr>
          <a:xfrm>
            <a:off x="1314450" y="4108450"/>
            <a:ext cx="1354137" cy="368299"/>
          </a:xfrm>
          <a:prstGeom prst="rect">
            <a:avLst/>
          </a:prstGeom>
          <a:noFill/>
          <a:ln>
            <a:noFill/>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 PUT client 5</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728</Words>
  <Application>Microsoft Office PowerPoint</Application>
  <PresentationFormat>On-screen Show (4:3)</PresentationFormat>
  <Paragraphs>546</Paragraphs>
  <Slides>40</Slides>
  <Notes>40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40</vt:i4>
      </vt:variant>
    </vt:vector>
  </HeadingPairs>
  <TitlesOfParts>
    <vt:vector size="47" baseType="lpstr">
      <vt:lpstr>Arial</vt:lpstr>
      <vt:lpstr>Open Sans</vt:lpstr>
      <vt:lpstr>Calibri</vt:lpstr>
      <vt:lpstr>Courier New</vt:lpstr>
      <vt:lpstr>Office Theme</vt:lpstr>
      <vt:lpstr>1_Office Theme</vt:lpstr>
      <vt:lpstr>2_Office Theme</vt:lpstr>
      <vt:lpstr>Hibernate - extra</vt:lpstr>
      <vt:lpstr>Locking and configurations</vt:lpstr>
      <vt:lpstr>Locking introduction</vt:lpstr>
      <vt:lpstr>Locking introduction</vt:lpstr>
      <vt:lpstr>Locking introduction</vt:lpstr>
      <vt:lpstr>Locking introduction</vt:lpstr>
      <vt:lpstr>Locking introduction</vt:lpstr>
      <vt:lpstr>Locking introduction</vt:lpstr>
      <vt:lpstr>Locking introduction</vt:lpstr>
      <vt:lpstr>Locking introduction</vt:lpstr>
      <vt:lpstr>Locking introduction</vt:lpstr>
      <vt:lpstr>Locking introduction</vt:lpstr>
      <vt:lpstr>Locking introduction</vt:lpstr>
      <vt:lpstr>Locking introduction</vt:lpstr>
      <vt:lpstr>Caching</vt:lpstr>
      <vt:lpstr>Caching</vt:lpstr>
      <vt:lpstr>Caching</vt:lpstr>
      <vt:lpstr>Caching</vt:lpstr>
      <vt:lpstr>Caching</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configuration</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 extra</dc:title>
  <cp:lastModifiedBy>haim.turkel</cp:lastModifiedBy>
  <cp:revision>1</cp:revision>
  <dcterms:modified xsi:type="dcterms:W3CDTF">2015-09-18T07:27:07Z</dcterms:modified>
</cp:coreProperties>
</file>