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8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</p:sldIdLst>
  <p:sldSz cx="9144000" cy="6858000" type="screen4x3"/>
  <p:notesSz cx="6858000" cy="9144000"/>
  <p:embeddedFontLst>
    <p:embeddedFont>
      <p:font typeface="Open Sans" charset="0"/>
      <p:regular r:id="rId90"/>
      <p:bold r:id="rId91"/>
      <p:italic r:id="rId92"/>
      <p:boldItalic r:id="rId93"/>
    </p:embeddedFont>
    <p:embeddedFont>
      <p:font typeface="Calibri" pitchFamily="34" charset="0"/>
      <p:regular r:id="rId94"/>
      <p:bold r:id="rId95"/>
      <p:italic r:id="rId96"/>
      <p:boldItalic r:id="rId97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notesMaster" Target="notesMasters/notesMaster1.xml"/><Relationship Id="rId97" Type="http://schemas.openxmlformats.org/officeDocument/2006/relationships/font" Target="fonts/font8.fntdata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font" Target="fonts/font4.fntdata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font" Target="fonts/font5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8" name="Shape 6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4" name="Shape 7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2" name="Shape 7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7" name="Shape 7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5" name="Shape 8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1" name="Shape 8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6" name="Shape 8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4" name="Shape 8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2" name="Shape 8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0" name="Shape 8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4" name="Shape 9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2" name="Shape 9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9" name="Shape 9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Hibernate – Query API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59443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323850" y="5084762"/>
            <a:ext cx="8307387" cy="10810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323850" y="2898775"/>
            <a:ext cx="8307387" cy="1106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Phone p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p.type LIKE ‘HOME’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execute: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*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phones p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p.type LIKE ‘HOME’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323850" y="4713287"/>
            <a:ext cx="8307299" cy="647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323850" y="2273300"/>
            <a:ext cx="8307299" cy="863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HQL returns object/s: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SELECT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Phone p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we retrieve data from one table only, we can drop the SELECT statement.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FROM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Phone p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323850" y="2349500"/>
            <a:ext cx="8307387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what if we want to return only the  phone number 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SELECT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p.number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Phone p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still return an object.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Complicated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 of a specific developer (id 5):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323850" y="2852736"/>
            <a:ext cx="8307387" cy="3024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Complicated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 of a specific developer (id 5):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	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FROM	Phone 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323850" y="2852736"/>
            <a:ext cx="8307387" cy="3024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Complicated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 of a specific developer (id 5):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	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FROM	Phone 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WHERE	p….  ?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323850" y="2852736"/>
            <a:ext cx="8307387" cy="3024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Complicated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 of a specific developer (id 5):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	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FROM	Phone 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WHERE	p….  ?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4141787" y="3060700"/>
            <a:ext cx="3657600" cy="2632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(…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@Enumerated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(EnumType.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PhoneType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"phone_number"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371" name="Shape 371"/>
          <p:cNvCxnSpPr/>
          <p:nvPr/>
        </p:nvCxnSpPr>
        <p:spPr>
          <a:xfrm>
            <a:off x="4067175" y="2852736"/>
            <a:ext cx="0" cy="30241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323850" y="2852736"/>
            <a:ext cx="8307387" cy="3024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378" name="Shape 3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Complicated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 of a specific developer (id 5):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	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FROM	Phone 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WHERE	p….  ?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4141787" y="3060700"/>
            <a:ext cx="3657600" cy="2632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(…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@Enumerated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(EnumType.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PhoneType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"phone_number"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381" name="Shape 381"/>
          <p:cNvCxnSpPr/>
          <p:nvPr/>
        </p:nvCxnSpPr>
        <p:spPr>
          <a:xfrm>
            <a:off x="4067175" y="2852736"/>
            <a:ext cx="0" cy="30241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885825" y="4797425"/>
            <a:ext cx="2895600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join property in the class!</a:t>
            </a:r>
          </a:p>
        </p:txBody>
      </p:sp>
      <p:cxnSp>
        <p:nvCxnSpPr>
          <p:cNvPr id="383" name="Shape 383"/>
          <p:cNvCxnSpPr/>
          <p:nvPr/>
        </p:nvCxnSpPr>
        <p:spPr>
          <a:xfrm rot="10800000">
            <a:off x="2771775" y="3789361"/>
            <a:ext cx="431799" cy="10080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84" name="Shape 384"/>
          <p:cNvCxnSpPr/>
          <p:nvPr/>
        </p:nvCxnSpPr>
        <p:spPr>
          <a:xfrm>
            <a:off x="3781425" y="4981575"/>
            <a:ext cx="5032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/>
        </p:nvSpPr>
        <p:spPr>
          <a:xfrm>
            <a:off x="323850" y="2852736"/>
            <a:ext cx="8307387" cy="3024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Complicated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 of a specific developer (id 5):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	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FROM	Phone 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WHERE	p….  ?		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fact, the class has no reference to the containing developer…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4141787" y="3060700"/>
            <a:ext cx="3657600" cy="26320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(…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@Enumerated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(EnumType.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PhoneType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"phone_number"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394" name="Shape 394"/>
          <p:cNvCxnSpPr/>
          <p:nvPr/>
        </p:nvCxnSpPr>
        <p:spPr>
          <a:xfrm>
            <a:off x="4067175" y="2852736"/>
            <a:ext cx="0" cy="30241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5" name="Shape 395"/>
          <p:cNvSpPr txBox="1"/>
          <p:nvPr/>
        </p:nvSpPr>
        <p:spPr>
          <a:xfrm>
            <a:off x="885825" y="4797425"/>
            <a:ext cx="2895600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join property in the class!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2771775" y="3789361"/>
            <a:ext cx="431799" cy="10080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97" name="Shape 397"/>
          <p:cNvCxnSpPr/>
          <p:nvPr/>
        </p:nvCxnSpPr>
        <p:spPr>
          <a:xfrm>
            <a:off x="3781425" y="4981575"/>
            <a:ext cx="50323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Query API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 (HQL)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Run-time queries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Named queries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Criteria API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Locking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323850" y="3213100"/>
            <a:ext cx="8307387" cy="1079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Complicated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 of a specific developer (id 5):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SQL we would have done it like this: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*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PHONES p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p.employee = 5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323850" y="3213100"/>
            <a:ext cx="8307387" cy="1079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Complicated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 of a specific developer (id 5):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SQL we would have done it like this: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*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PHONES p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p.employee = 5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HQL we must go through the objects hierarchy and retrieve the phones through the containing developer: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323850" y="5508625"/>
            <a:ext cx="8307387" cy="1079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323850" y="3213100"/>
            <a:ext cx="8307387" cy="1079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Complicated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 of a specific developer (id 5):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SQL we would have done it like this: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*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PHONES p 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p.employee = 5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HQL we must go through the objects hierarchy and retrieve the phones through the containing developer: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dev.phones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AbstractDeveloper dev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dev.id = 5 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dev.phones.type 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LIKE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‘HOME’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/>
        </p:nvSpPr>
        <p:spPr>
          <a:xfrm>
            <a:off x="323850" y="3284537"/>
            <a:ext cx="8307387" cy="16573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Complicated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 of a specific developer (id 5):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review this HQL statement: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dev.phones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AbstractDeveloper dev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dev.id = 5 </a:t>
            </a:r>
            <a: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b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dev.phones.type </a:t>
            </a:r>
            <a: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LIKE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‘HOME’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23850" y="3284537"/>
            <a:ext cx="8307387" cy="16573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Complicated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 of a specific developer (id 5):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review this HQL statement: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dev.phones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AbstractDeveloper dev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dev.id = 5 </a:t>
            </a:r>
            <a: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b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dev.phones.type </a:t>
            </a:r>
            <a:r>
              <a:rPr lang="en-US" sz="2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LIKE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‘HOME’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retrieve the phones using the containing developer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323850" y="4149725"/>
            <a:ext cx="8307387" cy="11509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Complicated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home phones of a specific developer (id 5):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Another way to do this: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AbstractDeveloper dev 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 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dev.phones 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dev.id = 5 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 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p.type 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LIKE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‘HOME’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298450" y="5292725"/>
            <a:ext cx="8307299" cy="7922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Let's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recall what is Lazy loading: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are two ways to handle relations: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EAGER:	Hibernate will always retrieve the contained entity or collection.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LAZY:	Hibernate will not retrieve the contained entity or collection unless: 			</a:t>
            </a:r>
          </a:p>
          <a:p>
            <a:pPr marL="2400300" marR="0" lvl="4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was explicitly asked to do so in the query.</a:t>
            </a:r>
          </a:p>
          <a:p>
            <a:pPr marL="2400300" marR="0" lvl="4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property was accessed during the current transaction.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(fetch = FetchType.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LAZY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"OWNER_ID"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2400300" marR="0" lvl="4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400300" marR="0" lvl="4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400300" marR="0" lvl="4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/>
        </p:nvSpPr>
        <p:spPr>
          <a:xfrm>
            <a:off x="468312" y="5373687"/>
            <a:ext cx="8307387" cy="792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68312" y="2565400"/>
            <a:ext cx="8307387" cy="9350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462" name="Shape 4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Lazy loading: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developers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AbstractDeveloper dev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retrieve only developers (phones will be null).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we want to fetch lazy property: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AbstractDeveloper dev  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LEFT  JOIN  </a:t>
            </a:r>
            <a:r>
              <a:rPr lang="en-US" sz="16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FETCH 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dev.phones p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385762" y="3789362"/>
            <a:ext cx="8308974" cy="792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470" name="Shape 4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HQL also supports SQL aggregations: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Count()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Min() / Max()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Sum()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Avg()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SELECT	MIN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(a.balance), 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MAX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(a.balance), 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AVG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(a.balance)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Account a</a:t>
            </a: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HQL also supports SQL GROUP BY and  HAVING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HQL also supports UPDATE, DELETE and INSERT INTO statements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/>
        </p:nvSpPr>
        <p:spPr>
          <a:xfrm>
            <a:off x="457200" y="3992562"/>
            <a:ext cx="8309100" cy="2447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478" name="Shape 4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want to retrieve partial object: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need to create a new class which mirrors the returned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data.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must provide a parameters constructor for Hibernate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to invoke.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DeveloperDto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DeveloperDto(String firstName, String lastName)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	this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firstName;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	this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.lastName = lastName;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101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manages all our DB hits.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It’s Session exposes a very useful API for actions like persisting, merging and deleting.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a fundamental idea of working with a DB is retrieving the persisted data.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DB understands SQL for querying, which is a great language for tabular formed data.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using Hibernate, we work with objects (not tables), therefor we need an object-based query language.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385762" y="3571875"/>
            <a:ext cx="8308974" cy="10810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if we want to retrieve partial object: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Now we can tell Hibernate to create a new instance of the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mirror object: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com.training.model.DevelopersDto( dev.firstName,  dev.lastName)	</a:t>
            </a:r>
            <a:b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AbstractDeveloper dev</a:t>
            </a:r>
            <a:b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dev.id = 5 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dev.phones.type 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LIKE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‘HOME’</a:t>
            </a:r>
          </a:p>
          <a:p>
            <a:pPr marL="457200" marR="0" lvl="1" indent="101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queries: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use the Hibernate Session to generate and run a query in runtime: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/>
        </p:nvSpPr>
        <p:spPr>
          <a:xfrm>
            <a:off x="385762" y="2708275"/>
            <a:ext cx="8308974" cy="37449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queries:</a:t>
            </a: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use the Hibernate Session to generate and run a query in runtime: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String hql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	SELECT p 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“	FROM AbstractDeveloper dev 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“	LEFT JOIN FETCH dev.phones p 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“	WHERE p.type LIKE 'HOME'"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Query query = session.createQuery(hql);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List&lt;Phone&gt; phones = query.list();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String hql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	SELECT dev 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“	FROM AbstractDeveloper dev 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“	WHERE dev.id = 6 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Query query = session.createQuery(hql);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AbstractDeveloper dev = (AbstractDeveloper) query.uniqueResult();</a:t>
            </a:r>
          </a:p>
          <a:p>
            <a:pPr marL="342900" marR="0" lvl="0" indent="-2730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3" name="Shape 503"/>
          <p:cNvCxnSpPr/>
          <p:nvPr/>
        </p:nvCxnSpPr>
        <p:spPr>
          <a:xfrm>
            <a:off x="385762" y="4581525"/>
            <a:ext cx="8308974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/>
        </p:nvSpPr>
        <p:spPr>
          <a:xfrm>
            <a:off x="385762" y="3355975"/>
            <a:ext cx="8308974" cy="25209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queries:</a:t>
            </a:r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Queries support parameters: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Ordered parameters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hql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"SELECT dev 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"FROM AbstractDeveloper dev 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"WHERE dev.id = ? AND dev.firstName LIKE ?"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;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 query = session.createQuery(hql);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query.setParameter(0, 6);</a:t>
            </a:r>
          </a:p>
          <a:p>
            <a:pPr marL="8001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query.setParameter(1,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"Hezi"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AbstractDeveloper dev = (AbstractDeveloper) query.uniqueResult();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385762" y="3355975"/>
            <a:ext cx="8308974" cy="25209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queries:</a:t>
            </a:r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Queries support parameters: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Named parameters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hql =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"SELECT dev 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"FROM AbstractDeveloper dev 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"WHERE dev.id = :developerId AND dev.firstName LIKE :developerName"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;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 query = session.createQuery(hql);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query.setParameter(developerName,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"Hezi"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query.setParameter(developerId, 6);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AbstractDeveloper dev = (AbstractDeveloper) query.uniqueResult();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queries:</a:t>
            </a:r>
          </a:p>
        </p:txBody>
      </p:sp>
      <p:pic>
        <p:nvPicPr>
          <p:cNvPr id="525" name="Shape 5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0" marR="0" lvl="0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test class and inject SessionFactorty.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Generate on your own 5 developers (Java, JS, CPP)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 the developers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Java developers from the  DB</a:t>
            </a: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179386" y="1773236"/>
            <a:ext cx="8713786" cy="50403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queries:</a:t>
            </a:r>
          </a:p>
        </p:txBody>
      </p:sp>
      <p:pic>
        <p:nvPicPr>
          <p:cNvPr id="533" name="Shape 5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Exercise1: 	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testExercise1()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List&lt;AbstractDeveloper&gt; developers =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ArrayList&lt;AbstractDeveloper&gt;();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developers.add(DeveloperFactory.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getDeveloper(JavaDeveloper.</a:t>
            </a:r>
            <a:r>
              <a:rPr lang="en-US" sz="1100" b="1" i="1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developers.add(DeveloperFactory.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getDeveloper(JavaDeveloper.</a:t>
            </a:r>
            <a:r>
              <a:rPr lang="en-US" sz="1100" b="1" i="1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100" b="1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developers.add(DeveloperFactory.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getDeveloper(CppDeveloper.</a:t>
            </a:r>
            <a:r>
              <a:rPr lang="en-US" sz="1100" b="1" i="1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100" b="1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developers.add(DeveloperFactory.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getDeveloper(JsDeveloper.</a:t>
            </a:r>
            <a:r>
              <a:rPr lang="en-US" sz="1100" b="1" i="1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developers.add(DeveloperFactory.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getDeveloper(JavaDeveloper.</a:t>
            </a:r>
            <a:r>
              <a:rPr lang="en-US" sz="1100" b="1" i="1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Session session =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.openSession();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for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(AbstractDeveloper developer : developers)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session.save(developer);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session.close();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session =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.openSession();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String hql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"SELECT dev FROM JavaDeveloper dev"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Query query = session.createQuery(hql);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List&lt;AbstractDeveloper&gt; persistedJavaDeveloper = query.list();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session.close();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assertNotNull(persistedJavaDeveloper);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Assert.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assertEquals(persistedJavaDeveloper.size(), 3);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queries:</a:t>
            </a:r>
          </a:p>
        </p:txBody>
      </p:sp>
      <p:pic>
        <p:nvPicPr>
          <p:cNvPr id="540" name="Shape 5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Shape 541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 2:</a:t>
            </a:r>
          </a:p>
          <a:p>
            <a:pPr marL="0" marR="0" lvl="0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test class and inject SessionFactorty.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Generate Developer(add to it 2 phones).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 the phones property in developers to be LAZY.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Save the Developer and the phones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the developer without it’s phones.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the Developer with all it’s phones in one query.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/>
        </p:nvSpPr>
        <p:spPr>
          <a:xfrm>
            <a:off x="15875" y="1773236"/>
            <a:ext cx="9099550" cy="4968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queries:</a:t>
            </a:r>
          </a:p>
        </p:txBody>
      </p:sp>
      <p:pic>
        <p:nvPicPr>
          <p:cNvPr id="548" name="Shape 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Shape 549"/>
          <p:cNvSpPr txBox="1"/>
          <p:nvPr/>
        </p:nvSpPr>
        <p:spPr>
          <a:xfrm>
            <a:off x="385762" y="12700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 2:	Solution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r>
              <a:rPr lang="en-US" sz="10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0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0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0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testExercise2()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AbstractDeveloper developer = DeveloperFactory.</a:t>
            </a:r>
            <a:r>
              <a:rPr lang="en-US" sz="10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getDeveloper(JavaDeveloper.</a:t>
            </a:r>
            <a:r>
              <a:rPr lang="en-US" sz="1000" b="1" i="1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00" b="1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Set&lt;Phone&gt; phones = </a:t>
            </a:r>
            <a:r>
              <a:rPr lang="en-US" sz="10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0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HashSet&lt;Phone&gt;();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phones.add(</a:t>
            </a:r>
            <a:r>
              <a:rPr lang="en-US" sz="10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0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Phone(PhoneType.</a:t>
            </a:r>
            <a:r>
              <a:rPr lang="en-US" sz="10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MOBILE</a:t>
            </a:r>
            <a:r>
              <a:rPr lang="en-US" sz="10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"054-3333333"</a:t>
            </a:r>
            <a:r>
              <a:rPr lang="en-US" sz="10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phones.add(</a:t>
            </a:r>
            <a:r>
              <a:rPr lang="en-US" sz="10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0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Phone(PhoneType.</a:t>
            </a:r>
            <a:r>
              <a:rPr lang="en-US" sz="10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-US" sz="10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"03-3333333"</a:t>
            </a:r>
            <a:r>
              <a:rPr lang="en-US" sz="10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developer.setPhones(phones);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Session session = </a:t>
            </a:r>
            <a:r>
              <a:rPr lang="en-US" sz="10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.openSession();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Integer devId = (Integer) session.save(developer);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0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for</a:t>
            </a: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(Phone phone : phones)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session.save(phone);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session.close();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session = </a:t>
            </a:r>
            <a:r>
              <a:rPr lang="en-US" sz="10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</a:t>
            </a: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.openSession();</a:t>
            </a:r>
            <a:b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String hql = </a:t>
            </a:r>
            <a:r>
              <a:rPr lang="en-US" sz="10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"SELECT 	dev "</a:t>
            </a: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“ FROM 	AbstractDeveloper dev LEFT JOIN FETCH dev.phones"</a:t>
            </a: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“ Where 	dev.id = :developer_id "</a:t>
            </a: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Query query = session.createQuery(hql);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query.setParameter(</a:t>
            </a:r>
            <a:r>
              <a:rPr lang="en-US" sz="10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"developer_id"</a:t>
            </a: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devId);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AbstractDeveloper persistedDeveloper = (AbstractDeveloper) query.uniqueResult();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-- Asserts --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Runtime queries:</a:t>
            </a:r>
          </a:p>
        </p:txBody>
      </p:sp>
      <p:pic>
        <p:nvPicPr>
          <p:cNvPr id="555" name="Shape 5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0" marR="0" lvl="0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new DTO class (developer name, address				List&lt;phones&gt;)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Generate data for several developers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this DTO for a specific developer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HQL -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ibernate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uery </a:t>
            </a:r>
            <a:r>
              <a:rPr lang="en-US" sz="2000" b="1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anguage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HQL is based on SQL’s commonly used syntax.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HQL is object-based. Instead of using tables and columns, it uses objects and properties.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Supports inheritance.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Supports containment.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HQL query can be executed by Hibernate engine as several SQL queries.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Named queries:</a:t>
            </a:r>
          </a:p>
        </p:txBody>
      </p:sp>
      <p:pic>
        <p:nvPicPr>
          <p:cNvPr id="562" name="Shape 5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Runtime queries means that the query object is created every time when it is asked for.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queries can not be validated on deployment time for correctness.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queries are scattered all over the code – this might make it difficult to maintain.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also supports pre-compiled static named queries.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Named queries:</a:t>
            </a:r>
          </a:p>
        </p:txBody>
      </p:sp>
      <p:pic>
        <p:nvPicPr>
          <p:cNvPr id="569" name="Shape 5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Named queries are HQL statements that have been prepared from advanced.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are compiled and validated during the session factory initialization process (deployment time).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are easier to maintain since they are usually written in one place.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/>
        </p:nvSpPr>
        <p:spPr>
          <a:xfrm>
            <a:off x="468312" y="3141661"/>
            <a:ext cx="8308974" cy="2808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Named queries:</a:t>
            </a:r>
          </a:p>
        </p:txBody>
      </p:sp>
      <p:pic>
        <p:nvPicPr>
          <p:cNvPr id="577" name="Shape 5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1657350"/>
            <a:ext cx="8216900" cy="416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/>
        </p:nvSpPr>
        <p:spPr>
          <a:xfrm>
            <a:off x="468312" y="2997200"/>
            <a:ext cx="8308974" cy="21605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Shape 58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Named queries:</a:t>
            </a:r>
          </a:p>
        </p:txBody>
      </p:sp>
      <p:pic>
        <p:nvPicPr>
          <p:cNvPr id="585" name="Shape 5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Shape 586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Named queries can be declared via xml: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 we can use the getNamedQuery of Hibernate session API.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Query query = session.getNamedQuery(</a:t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"AbstractDeveloper.findDeveloperByIdAndFirstName"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query.setParameter(0, 6);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query.setParameter(1, 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"Hezi"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AbstractDeveloper dev = (AbstractDeveloper) query.uniqueResult();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/>
        </p:nvSpPr>
        <p:spPr>
          <a:xfrm>
            <a:off x="468312" y="2924175"/>
            <a:ext cx="8308974" cy="2808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Named queries:</a:t>
            </a:r>
          </a:p>
        </p:txBody>
      </p:sp>
      <p:pic>
        <p:nvPicPr>
          <p:cNvPr id="593" name="Shape 5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Shape 5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1657350"/>
            <a:ext cx="8216900" cy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/>
        </p:nvSpPr>
        <p:spPr>
          <a:xfrm>
            <a:off x="468312" y="2924175"/>
            <a:ext cx="8308974" cy="2808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Named queries:</a:t>
            </a:r>
          </a:p>
        </p:txBody>
      </p:sp>
      <p:pic>
        <p:nvPicPr>
          <p:cNvPr id="601" name="Shape 6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Shape 6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1657350"/>
            <a:ext cx="8216900" cy="39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 txBox="1"/>
          <p:nvPr/>
        </p:nvSpPr>
        <p:spPr>
          <a:xfrm>
            <a:off x="3708400" y="4941887"/>
            <a:ext cx="142875" cy="215899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2339975" y="6070600"/>
            <a:ext cx="3197224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reserved XML character</a:t>
            </a:r>
          </a:p>
        </p:txBody>
      </p:sp>
      <p:cxnSp>
        <p:nvCxnSpPr>
          <p:cNvPr id="605" name="Shape 605"/>
          <p:cNvCxnSpPr/>
          <p:nvPr/>
        </p:nvCxnSpPr>
        <p:spPr>
          <a:xfrm rot="10800000">
            <a:off x="3779837" y="5157786"/>
            <a:ext cx="158750" cy="912811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468312" y="2924175"/>
            <a:ext cx="8308974" cy="3025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Named queries:</a:t>
            </a:r>
          </a:p>
        </p:txBody>
      </p:sp>
      <p:pic>
        <p:nvPicPr>
          <p:cNvPr id="612" name="Shape 6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Shape 6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1657350"/>
            <a:ext cx="8216900" cy="433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/>
        </p:nvSpPr>
        <p:spPr>
          <a:xfrm>
            <a:off x="395287" y="2997200"/>
            <a:ext cx="8308974" cy="16557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Shape 61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Named queries:</a:t>
            </a:r>
          </a:p>
        </p:txBody>
      </p:sp>
      <p:pic>
        <p:nvPicPr>
          <p:cNvPr id="620" name="Shape 6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Named queries can also be declared via annotations: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@NamedQueries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@NamedQuery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	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"AbstractDeveloper.findDeveloperByIdAndFirstName"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	query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"SELECT dev FROM AbstractDeveloper dev WHERE dev.salary &gt; ?"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AbstractDeveloper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/>
        </p:nvSpPr>
        <p:spPr>
          <a:xfrm>
            <a:off x="395287" y="2997200"/>
            <a:ext cx="8308974" cy="16557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Named queries:</a:t>
            </a:r>
          </a:p>
        </p:txBody>
      </p:sp>
      <p:pic>
        <p:nvPicPr>
          <p:cNvPr id="628" name="Shape 6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Shape 629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Named queries can also be declared via annotations: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@NamedQueries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@NamedQuery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	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"AbstractDeveloper.findDeveloperByIdAndFirstName"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	query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"SELECT dev FROM AbstractDeveloper dev WHERE dev.salary &gt; ?"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AbstractDeveloper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case, XMLs are more convenient.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Named queries:</a:t>
            </a:r>
          </a:p>
        </p:txBody>
      </p:sp>
      <p:pic>
        <p:nvPicPr>
          <p:cNvPr id="635" name="Shape 6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Convert the last two queries to named queries (using XML file).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323850" y="2420936"/>
            <a:ext cx="8307387" cy="43211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Lets take this entities for examples: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"developers_general"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@Inheritance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InheritanceType.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JOINED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AbstractDeveloper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"first_Name"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"last_Name"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9251950" y="3141661"/>
            <a:ext cx="185736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Criteria API:</a:t>
            </a:r>
          </a:p>
        </p:txBody>
      </p:sp>
      <p:pic>
        <p:nvPicPr>
          <p:cNvPr id="642" name="Shape 6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Another way to query the DB is using the criteria API.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criteria API allows us to build a query without a  ‘SQL like’ language.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Basically we create a special criteria object, associate it with an entity and add restrictions.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368300" y="4419600"/>
            <a:ext cx="8309100" cy="865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Criteria API:</a:t>
            </a:r>
          </a:p>
        </p:txBody>
      </p:sp>
      <p:pic>
        <p:nvPicPr>
          <p:cNvPr id="650" name="Shape 6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Another way to query the DB is using the criteria API.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criteria API allows us to build a query without a  ‘SQL like’ language.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Basically we create a special criteria object, associate it with an entity and add restrictions.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Criteria criteria = session.createCriteria(AbstractDeveloper.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List&lt;AbstractDeveloper&gt; result = criteria.list();</a:t>
            </a: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/>
        </p:nvSpPr>
        <p:spPr>
          <a:xfrm>
            <a:off x="417512" y="4372825"/>
            <a:ext cx="8309100" cy="865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Criteria API:</a:t>
            </a:r>
          </a:p>
        </p:txBody>
      </p:sp>
      <p:pic>
        <p:nvPicPr>
          <p:cNvPr id="658" name="Shape 6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Another way to query the DB is using the criteria API.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criteria API allows us to build a query without a  ‘SQL like’ language.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Basically we create a special criteria object, associate it with an entity and add restrictions.</a:t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Criteria criteria = session.createCriteria(AbstractDeveloper.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List&lt;AbstractDeveloper&gt; result = criteria.list();</a:t>
            </a: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will retrieve all the AbstractDevelopers from the DB.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368300" y="2781300"/>
            <a:ext cx="8308974" cy="129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Criteria API:</a:t>
            </a:r>
          </a:p>
        </p:txBody>
      </p:sp>
      <p:pic>
        <p:nvPicPr>
          <p:cNvPr id="666" name="Shape 6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Shape 667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Now, lets add restrictions: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AbstractDeveloper id = 5</a:t>
            </a:r>
          </a:p>
          <a:p>
            <a:pPr marL="800100" marR="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Criteria criteria = session.createCriteria(AbstractDeveloper.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criteria.add(Restrictions.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eq(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5));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AbstractDeveloper result = (AbstractDeveloper) criteria.uniqueResult();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368300" y="2781300"/>
            <a:ext cx="8308974" cy="129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Shape 6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Criteria API:</a:t>
            </a:r>
          </a:p>
        </p:txBody>
      </p:sp>
      <p:pic>
        <p:nvPicPr>
          <p:cNvPr id="674" name="Shape 6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Shape 675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Now, lets add restrictions: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AbstractDeveloper id = 5</a:t>
            </a:r>
          </a:p>
          <a:p>
            <a:pPr marL="800100" marR="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Criteria criteria = session.createCriteria(AbstractDeveloper.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criteria.add(Restrictions.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eq(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5));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AbstractDeveloper result = (AbstractDeveloper) criteria.uniqueResult();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use the Restriction class static method to create restrictions that will be translated to where statements.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Criteria API:</a:t>
            </a:r>
          </a:p>
        </p:txBody>
      </p:sp>
      <p:pic>
        <p:nvPicPr>
          <p:cNvPr id="681" name="Shape 6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Now, lets add restrictions: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AbstractDeveloper id = 5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AbstractDeveloper salary between 10k and 20k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/>
        </p:nvSpPr>
        <p:spPr>
          <a:xfrm>
            <a:off x="368300" y="3789362"/>
            <a:ext cx="8309100" cy="1655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Shape 68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00" cy="115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Criteria API:</a:t>
            </a:r>
          </a:p>
        </p:txBody>
      </p:sp>
      <p:pic>
        <p:nvPicPr>
          <p:cNvPr id="689" name="Shape 6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300" cy="955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Shape 690"/>
          <p:cNvSpPr txBox="1"/>
          <p:nvPr/>
        </p:nvSpPr>
        <p:spPr>
          <a:xfrm>
            <a:off x="385762" y="1700211"/>
            <a:ext cx="81359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Now, lets add restrictions: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AbstractDeveloper id = 5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AbstractDeveloper salary between 10k and 20k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AbstractDeveloper name start with Hezi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Criteria criteria = session.createCriteria(AbstractDeveloper.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criteria.add(Restrictions.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eq(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5));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criteria.add(Restrictions.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between(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"salary"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10000, 20000));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criteria.add(Restrictions.like(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"Hezi%"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AbstractDeveloper result = (AbstractDeveloper) criteria.uniqueResult();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/>
        </p:nvSpPr>
        <p:spPr>
          <a:xfrm>
            <a:off x="368300" y="3500437"/>
            <a:ext cx="8308974" cy="2376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Criteria API:</a:t>
            </a:r>
          </a:p>
        </p:txBody>
      </p:sp>
      <p:pic>
        <p:nvPicPr>
          <p:cNvPr id="697" name="Shape 6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Shape 6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1657350"/>
            <a:ext cx="8216900" cy="414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/>
        </p:nvSpPr>
        <p:spPr>
          <a:xfrm>
            <a:off x="368300" y="3213100"/>
            <a:ext cx="8308974" cy="2447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Shape 70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Criteria API:</a:t>
            </a:r>
          </a:p>
        </p:txBody>
      </p:sp>
      <p:pic>
        <p:nvPicPr>
          <p:cNvPr id="705" name="Shape 7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Shape 7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1657350"/>
            <a:ext cx="8216900" cy="37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/>
        </p:nvSpPr>
        <p:spPr>
          <a:xfrm>
            <a:off x="368300" y="2852736"/>
            <a:ext cx="8308974" cy="16557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Shape 71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Criteria API:</a:t>
            </a:r>
          </a:p>
        </p:txBody>
      </p:sp>
      <p:pic>
        <p:nvPicPr>
          <p:cNvPr id="713" name="Shape 7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Shape 7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1657350"/>
            <a:ext cx="8216900" cy="359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323850" y="2565400"/>
            <a:ext cx="8307387" cy="4176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16037"/>
            <a:ext cx="8197849" cy="44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9251950" y="3141661"/>
            <a:ext cx="185736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Criteria API:</a:t>
            </a:r>
          </a:p>
        </p:txBody>
      </p:sp>
      <p:pic>
        <p:nvPicPr>
          <p:cNvPr id="720" name="Shape 7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Shape 721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Convert the last two queries to Criteria queries.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</p:txBody>
      </p:sp>
      <p:pic>
        <p:nvPicPr>
          <p:cNvPr id="727" name="Shape 7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Shape 728"/>
          <p:cNvSpPr txBox="1"/>
          <p:nvPr/>
        </p:nvSpPr>
        <p:spPr>
          <a:xfrm rot="1620000">
            <a:off x="7065962" y="471487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Sometimes there are WHERE statements that are similar to every query for the same object.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example: 	phone type is HOME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date_x &lt; effevtive date &lt;= date_Y</a:t>
            </a: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8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8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add the same where statement in every query regarding this entity.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 we could use pre-declared @Where  and @Filter.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/>
        </p:nvSpPr>
        <p:spPr>
          <a:xfrm>
            <a:off x="298450" y="2205036"/>
            <a:ext cx="8308974" cy="338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</p:txBody>
      </p:sp>
      <p:pic>
        <p:nvPicPr>
          <p:cNvPr id="736" name="Shape 7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Shape 737"/>
          <p:cNvSpPr txBox="1"/>
          <p:nvPr/>
        </p:nvSpPr>
        <p:spPr>
          <a:xfrm rot="1620000">
            <a:off x="7065962" y="471487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@where states a fixed where condition: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"developers_general"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AbstractDeveloper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 . . 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@Where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(clause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"type LIKE 'HOME'"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298450" y="2205036"/>
            <a:ext cx="8308974" cy="33845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Shape 74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</p:txBody>
      </p:sp>
      <p:pic>
        <p:nvPicPr>
          <p:cNvPr id="745" name="Shape 7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Shape 746"/>
          <p:cNvSpPr txBox="1"/>
          <p:nvPr/>
        </p:nvSpPr>
        <p:spPr>
          <a:xfrm rot="1620000">
            <a:off x="7065962" y="471487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38576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@where states a fixed where condition: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"developers_general"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AbstractDeveloper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 . . 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@Where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(clause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"type LIKE 'HOME'"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add the 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 AND type LIKE ‘HOME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’ ” to the query that will be generated in order to fetch the inner phones list.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725487" y="4797425"/>
            <a:ext cx="3194100" cy="215999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</p:txBody>
      </p:sp>
      <p:pic>
        <p:nvPicPr>
          <p:cNvPr id="754" name="Shape 7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Shape 755"/>
          <p:cNvSpPr txBox="1"/>
          <p:nvPr/>
        </p:nvSpPr>
        <p:spPr>
          <a:xfrm rot="1620000">
            <a:off x="7065962" y="471487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@Filter states dynamic where clause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</p:txBody>
      </p:sp>
      <p:pic>
        <p:nvPicPr>
          <p:cNvPr id="762" name="Shape 7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Shape 763"/>
          <p:cNvSpPr txBox="1"/>
          <p:nvPr/>
        </p:nvSpPr>
        <p:spPr>
          <a:xfrm rot="1620000">
            <a:off x="7065962" y="471487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@Filter states dynamic where clause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means that they are basically pre-declared where conditions that can use parameters.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</p:txBody>
      </p:sp>
      <p:pic>
        <p:nvPicPr>
          <p:cNvPr id="770" name="Shape 7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Shape 771"/>
          <p:cNvSpPr txBox="1"/>
          <p:nvPr/>
        </p:nvSpPr>
        <p:spPr>
          <a:xfrm rot="1620000">
            <a:off x="7065962" y="471487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@Filter states dynamic where clause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means that they are basically pre-declared where conditions that can use parameters.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must be defined on the Type itself: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/>
        </p:nvSpPr>
        <p:spPr>
          <a:xfrm>
            <a:off x="298450" y="4221162"/>
            <a:ext cx="8308974" cy="13684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</p:txBody>
      </p:sp>
      <p:pic>
        <p:nvPicPr>
          <p:cNvPr id="779" name="Shape 7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Shape 780"/>
          <p:cNvSpPr txBox="1"/>
          <p:nvPr/>
        </p:nvSpPr>
        <p:spPr>
          <a:xfrm rot="1620000">
            <a:off x="7065962" y="471487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@Filter states dynamic where clause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means that they are basically pre-declared where conditions that can use parameters.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must be defined on the Type itself: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@FilterDef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Name = “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effec_date_filter”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parameters = { 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@ParamDef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type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},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defaultCondition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"opening_effec_date &lt;= :date  AND closing_effec_date &gt; :date"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AbstractDeveloper {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</p:txBody>
      </p:sp>
      <p:pic>
        <p:nvPicPr>
          <p:cNvPr id="787" name="Shape 7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Shape 788"/>
          <p:cNvSpPr txBox="1"/>
          <p:nvPr/>
        </p:nvSpPr>
        <p:spPr>
          <a:xfrm rot="1620000">
            <a:off x="7065962" y="471487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@Filter states dynamic where clause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Filters must be associated with a property: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/>
        </p:nvSpPr>
        <p:spPr>
          <a:xfrm>
            <a:off x="298450" y="2705100"/>
            <a:ext cx="8309100" cy="2951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Shape 79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</p:txBody>
      </p:sp>
      <p:pic>
        <p:nvPicPr>
          <p:cNvPr id="796" name="Shape 7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 txBox="1"/>
          <p:nvPr/>
        </p:nvSpPr>
        <p:spPr>
          <a:xfrm rot="1620000">
            <a:off x="7065962" y="471487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@Filter states dynamic where clause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Filters must be associated with a property: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Font typeface="Courier New"/>
              <a:buNone/>
            </a:pPr>
            <a:endParaRPr sz="11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AbstractDeveloper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@Id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@GeneratedValue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(strategy = GenerationType.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IDENTITY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. . . 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@Filter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“effective_date_filter"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323850" y="2898775"/>
            <a:ext cx="8307387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phones: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Phone p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</p:txBody>
      </p:sp>
      <p:pic>
        <p:nvPicPr>
          <p:cNvPr id="804" name="Shape 8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Shape 805"/>
          <p:cNvSpPr txBox="1"/>
          <p:nvPr/>
        </p:nvSpPr>
        <p:spPr>
          <a:xfrm rot="1620000">
            <a:off x="7065962" y="471487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  <p:sp>
        <p:nvSpPr>
          <p:cNvPr id="806" name="Shape 806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@Filter states dynamic where clause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Filters must be explicitly activated and deactivated in query level: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/>
        </p:nvSpPr>
        <p:spPr>
          <a:xfrm>
            <a:off x="298450" y="3068636"/>
            <a:ext cx="8308974" cy="1728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Shape 81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</p:txBody>
      </p:sp>
      <p:pic>
        <p:nvPicPr>
          <p:cNvPr id="813" name="Shape 8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Shape 814"/>
          <p:cNvSpPr txBox="1"/>
          <p:nvPr/>
        </p:nvSpPr>
        <p:spPr>
          <a:xfrm rot="1620000">
            <a:off x="7065962" y="471487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@Filter states dynamic where clause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Filters must be explicitly activated and deactivated in query level: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Query query = session.createQuery(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"SELECT dev FROM AbstractDeveloper"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List&lt;AbstractDeveloper&gt; result = query.list();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/>
        </p:nvSpPr>
        <p:spPr>
          <a:xfrm>
            <a:off x="298450" y="3068636"/>
            <a:ext cx="8308974" cy="1728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Filters and Where conditions</a:t>
            </a:r>
          </a:p>
        </p:txBody>
      </p:sp>
      <p:pic>
        <p:nvPicPr>
          <p:cNvPr id="822" name="Shape 8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Shape 823"/>
          <p:cNvSpPr txBox="1"/>
          <p:nvPr/>
        </p:nvSpPr>
        <p:spPr>
          <a:xfrm rot="1620000">
            <a:off x="7065962" y="471487"/>
            <a:ext cx="2232025" cy="358774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Hibernate ONLY!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@Filter states dynamic where clause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Filters must be explicitly activated and deactivated in query level: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session.enableFilter(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"effective_date_filter"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Query query = session.createQuery(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"SELECT dev FROM AbstractDeveloper"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List&lt;AbstractDeveloper&gt; result = query.list();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session.disableFilter(</a:t>
            </a:r>
            <a:r>
              <a:rPr lang="en-US" sz="12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"effective_date_filter"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add the filter’s clause to the inner query which fetches the phones – if activated.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/>
        </p:nvSpPr>
        <p:spPr>
          <a:xfrm>
            <a:off x="212725" y="2276475"/>
            <a:ext cx="8308974" cy="792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Shape 83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</a:p>
        </p:txBody>
      </p:sp>
      <p:pic>
        <p:nvPicPr>
          <p:cNvPr id="831" name="Shape 8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Shape 832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Let’s say we have a reference to a list of phones: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now, we would like to have the phones  list sorted.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730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/>
        </p:nvSpPr>
        <p:spPr>
          <a:xfrm>
            <a:off x="212725" y="2276475"/>
            <a:ext cx="8308974" cy="792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Shape 83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</a:p>
        </p:txBody>
      </p:sp>
      <p:pic>
        <p:nvPicPr>
          <p:cNvPr id="839" name="Shape 8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Shape 840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Let’s say we have a reference to a list of phones: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now, we would like to have the phones  list sorted.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offers 3 ways to do it: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730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/>
          <p:nvPr/>
        </p:nvSpPr>
        <p:spPr>
          <a:xfrm>
            <a:off x="212725" y="2276475"/>
            <a:ext cx="8308974" cy="792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Shape 84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</a:p>
        </p:txBody>
      </p:sp>
      <p:pic>
        <p:nvPicPr>
          <p:cNvPr id="847" name="Shape 8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Shape 848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Let’s say we have a reference to a list of phones: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@OneToMany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now, we would like to have the phones  list sorted.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offers 3 ways to do it: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 Order By to the HQL.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@OrderBy annotation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@Sort annotations(Hibernate only)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1841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730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</a:p>
        </p:txBody>
      </p:sp>
      <p:pic>
        <p:nvPicPr>
          <p:cNvPr id="854" name="Shape 8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Shape 855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HQL order by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simply add an ORDER BY statement to the query.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/>
        </p:nvSpPr>
        <p:spPr>
          <a:xfrm>
            <a:off x="212725" y="3213100"/>
            <a:ext cx="8308974" cy="13684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Shape 86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</a:p>
        </p:txBody>
      </p:sp>
      <p:pic>
        <p:nvPicPr>
          <p:cNvPr id="862" name="Shape 8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Shape 863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HQL order by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simply add an ORDER BY statement to the query.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dev.phones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AbstractDeveloper dev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dev.id = 5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 BY  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dev.phones.id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/>
        </p:nvSpPr>
        <p:spPr>
          <a:xfrm>
            <a:off x="212725" y="3213100"/>
            <a:ext cx="8308974" cy="13684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Shape 86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</a:p>
        </p:txBody>
      </p:sp>
      <p:pic>
        <p:nvPicPr>
          <p:cNvPr id="870" name="Shape 8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Shape 871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HQL order by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simply add an ORDER BY statement to the query.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dev.phones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AbstractDeveloper dev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dev.id = 5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 BY  	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dev.phones.id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1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way is very good from performance point of view,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especially if we use named queries.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way is “query – oriented”, the list must be ordered in all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queries.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/>
        </p:nvSpPr>
        <p:spPr>
          <a:xfrm>
            <a:off x="212725" y="2276475"/>
            <a:ext cx="8308974" cy="13684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Shape 87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</a:p>
        </p:txBody>
      </p:sp>
      <p:pic>
        <p:nvPicPr>
          <p:cNvPr id="878" name="Shape 8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Shape 879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@OrderBy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23850" y="2898775"/>
            <a:ext cx="8307387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phones: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Phone p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289300" y="4108450"/>
            <a:ext cx="2298699" cy="646112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Class Phone</a:t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table name</a:t>
            </a:r>
          </a:p>
        </p:txBody>
      </p:sp>
      <p:cxnSp>
        <p:nvCxnSpPr>
          <p:cNvPr id="296" name="Shape 296"/>
          <p:cNvCxnSpPr/>
          <p:nvPr/>
        </p:nvCxnSpPr>
        <p:spPr>
          <a:xfrm rot="10800000">
            <a:off x="3708400" y="3573461"/>
            <a:ext cx="863599" cy="53498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/>
        </p:nvSpPr>
        <p:spPr>
          <a:xfrm>
            <a:off x="212725" y="2276475"/>
            <a:ext cx="8308974" cy="13684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Shape 8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</a:p>
        </p:txBody>
      </p:sp>
      <p:pic>
        <p:nvPicPr>
          <p:cNvPr id="886" name="Shape 8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Shape 887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@OrderBy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@OrderBy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add ORDER BY statement each time the inner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list is selected.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also available in JPA.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698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</a:p>
        </p:txBody>
      </p:sp>
      <p:pic>
        <p:nvPicPr>
          <p:cNvPr id="893" name="Shape 8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Shape 894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@Sort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@Sort way works differently.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 BY statement won’t be added to the query.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Instead, Hibernate will get the data from the DB as is, and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then it will perform sorting operation, on it’s own.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</a:p>
        </p:txBody>
      </p:sp>
      <p:pic>
        <p:nvPicPr>
          <p:cNvPr id="900" name="Shape 9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Shape 901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@Sort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@Sort way works differently.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 BY statement won’t be added to the query.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Instead, Hibernate will get the data from the DB as is, and 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then it will perform sorting operation, on it’s own.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requires use of SortedSet (and not List or normal Set).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must provide Hibernate with a way to decide the order: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Natural: 		The collected object must implement Comparable 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Comparator: 	Provide Comparator object.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/>
          <p:nvPr/>
        </p:nvSpPr>
        <p:spPr>
          <a:xfrm>
            <a:off x="107950" y="2060575"/>
            <a:ext cx="8856662" cy="44640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</a:p>
        </p:txBody>
      </p:sp>
      <p:pic>
        <p:nvPicPr>
          <p:cNvPr id="908" name="Shape 9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Shape 909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@Sort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(cascade = CascadeType.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@Sort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(type = SortType.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NATURAL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SortedSet&lt;Phone&gt;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101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@Entity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"phones"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Comparable&lt;Phone&gt;{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 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compareTo(Phone o)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.getPhoneId() - o.getPhoneId();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0" name="Shape 910"/>
          <p:cNvCxnSpPr/>
          <p:nvPr/>
        </p:nvCxnSpPr>
        <p:spPr>
          <a:xfrm>
            <a:off x="107950" y="3716337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/>
          <p:nvPr/>
        </p:nvSpPr>
        <p:spPr>
          <a:xfrm>
            <a:off x="107950" y="2060575"/>
            <a:ext cx="8856662" cy="44640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Shape 91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Sorting</a:t>
            </a:r>
          </a:p>
        </p:txBody>
      </p:sp>
      <p:pic>
        <p:nvPicPr>
          <p:cNvPr id="917" name="Shape 9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Shape 918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@Sort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(cascade = CascadeType.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referencedColumnName = 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"employee_id"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@Sort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(type = SortType.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comparator = PhoneComparator.</a:t>
            </a:r>
            <a:r>
              <a:rPr lang="en-US" sz="1100" b="1" i="1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SortedSet&lt;Phone&gt; </a:t>
            </a:r>
            <a:r>
              <a:rPr lang="en-US" sz="1100" b="0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phones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01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PhoneComparator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Comparator&lt;Phone&gt;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compare(Phone o1, Phone o2)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o1.getPhoneId() - o2.getPhoneId();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19" name="Shape 919"/>
          <p:cNvCxnSpPr/>
          <p:nvPr/>
        </p:nvCxnSpPr>
        <p:spPr>
          <a:xfrm>
            <a:off x="107950" y="3860800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Shape 9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Shape 925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926" name="Shape 926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323850" y="4725987"/>
            <a:ext cx="8307387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323850" y="2898775"/>
            <a:ext cx="8307387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Hibernate Query Language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 HQL: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Retrieve all phones: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Phone p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execute: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		*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PHONES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Hibernate will hit the DB, retrieve the record set and assemble the entities on it’s own. It will return a List&lt;Phone&gt;</a:t>
            </a: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1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120"/>
              </a:spcBef>
              <a:spcAft>
                <a:spcPts val="180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On-screen Show (4:3)</PresentationFormat>
  <Paragraphs>1102</Paragraphs>
  <Slides>85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Open Sans</vt:lpstr>
      <vt:lpstr>Calibri</vt:lpstr>
      <vt:lpstr>Courier New</vt:lpstr>
      <vt:lpstr>Office Theme</vt:lpstr>
      <vt:lpstr>1_Office Theme</vt:lpstr>
      <vt:lpstr>2_Office Theme</vt:lpstr>
      <vt:lpstr>Hibernate – Query API</vt:lpstr>
      <vt:lpstr>Query API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Runtime queries:</vt:lpstr>
      <vt:lpstr>Runtime queries:</vt:lpstr>
      <vt:lpstr>Runtime queries:</vt:lpstr>
      <vt:lpstr>Runtime queries:</vt:lpstr>
      <vt:lpstr>Runtime queries:</vt:lpstr>
      <vt:lpstr>Runtime queries:</vt:lpstr>
      <vt:lpstr>Runtime queries:</vt:lpstr>
      <vt:lpstr>Runtime queries:</vt:lpstr>
      <vt:lpstr>Runtime queries:</vt:lpstr>
      <vt:lpstr>Named queries:</vt:lpstr>
      <vt:lpstr>Named queries:</vt:lpstr>
      <vt:lpstr>Named queries:</vt:lpstr>
      <vt:lpstr>Named queries:</vt:lpstr>
      <vt:lpstr>Named queries:</vt:lpstr>
      <vt:lpstr>Named queries:</vt:lpstr>
      <vt:lpstr>Named queries:</vt:lpstr>
      <vt:lpstr>Named queries:</vt:lpstr>
      <vt:lpstr>Named queries:</vt:lpstr>
      <vt:lpstr>Named queries:</vt:lpstr>
      <vt:lpstr>Criteria API:</vt:lpstr>
      <vt:lpstr>Criteria API:</vt:lpstr>
      <vt:lpstr>Criteria API:</vt:lpstr>
      <vt:lpstr>Criteria API:</vt:lpstr>
      <vt:lpstr>Criteria API:</vt:lpstr>
      <vt:lpstr>Criteria API:</vt:lpstr>
      <vt:lpstr>Criteria API:</vt:lpstr>
      <vt:lpstr>Criteria API:</vt:lpstr>
      <vt:lpstr>Criteria API:</vt:lpstr>
      <vt:lpstr>Criteria API:</vt:lpstr>
      <vt:lpstr>Criteria API:</vt:lpstr>
      <vt:lpstr>Filters and Where conditions</vt:lpstr>
      <vt:lpstr>Filters and Where conditions</vt:lpstr>
      <vt:lpstr>Filters and Where conditions</vt:lpstr>
      <vt:lpstr>Filters and Where conditions</vt:lpstr>
      <vt:lpstr>Filters and Where conditions</vt:lpstr>
      <vt:lpstr>Filters and Where conditions</vt:lpstr>
      <vt:lpstr>Filters and Where conditions</vt:lpstr>
      <vt:lpstr>Filters and Where conditions</vt:lpstr>
      <vt:lpstr>Filters and Where conditions</vt:lpstr>
      <vt:lpstr>Filters and Where conditions</vt:lpstr>
      <vt:lpstr>Filters and Where conditions</vt:lpstr>
      <vt:lpstr>Filters and Where conditions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Slide 85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– Query API</dc:title>
  <cp:lastModifiedBy>haim.turkel</cp:lastModifiedBy>
  <cp:revision>1</cp:revision>
  <dcterms:modified xsi:type="dcterms:W3CDTF">2015-09-18T07:26:51Z</dcterms:modified>
</cp:coreProperties>
</file>