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embeddedFontLst>
    <p:embeddedFont>
      <p:font typeface="Open Sans" charset="0"/>
      <p:regular r:id="rId65"/>
      <p:bold r:id="rId66"/>
      <p:italic r:id="rId67"/>
      <p:boldItalic r:id="rId68"/>
    </p:embeddedFont>
    <p:embeddedFont>
      <p:font typeface="Calibri" pitchFamily="34" charset="0"/>
      <p:regular r:id="rId69"/>
      <p:bold r:id="rId70"/>
      <p:italic r:id="rId71"/>
      <p:boldItalic r:id="rId7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7" name="Shape 60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AOP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300" cy="95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Shape 308"/>
          <p:cNvGrpSpPr/>
          <p:nvPr/>
        </p:nvGrpSpPr>
        <p:grpSpPr>
          <a:xfrm>
            <a:off x="1470426" y="2865221"/>
            <a:ext cx="1915944" cy="655930"/>
            <a:chOff x="0" y="0"/>
            <a:chExt cx="2147483647" cy="2147483647"/>
          </a:xfrm>
        </p:grpSpPr>
        <p:grpSp>
          <p:nvGrpSpPr>
            <p:cNvPr id="309" name="Shape 30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10" name="Shape 31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Shape 311"/>
              <p:cNvSpPr txBox="1"/>
              <p:nvPr/>
            </p:nvSpPr>
            <p:spPr>
              <a:xfrm>
                <a:off x="84352697" y="189450518"/>
                <a:ext cx="197824582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2" name="Shape 312"/>
            <p:cNvSpPr txBox="1"/>
            <p:nvPr/>
          </p:nvSpPr>
          <p:spPr>
            <a:xfrm>
              <a:off x="153215668" y="423664025"/>
              <a:ext cx="189639253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Service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3624424" y="2865221"/>
            <a:ext cx="2078107" cy="655930"/>
            <a:chOff x="0" y="0"/>
            <a:chExt cx="2147483647" cy="2147483647"/>
          </a:xfrm>
        </p:grpSpPr>
        <p:grpSp>
          <p:nvGrpSpPr>
            <p:cNvPr id="314" name="Shape 314"/>
            <p:cNvGrpSpPr/>
            <p:nvPr/>
          </p:nvGrpSpPr>
          <p:grpSpPr>
            <a:xfrm>
              <a:off x="161684389" y="0"/>
              <a:ext cx="1985799257" cy="2147483647"/>
              <a:chOff x="0" y="0"/>
              <a:chExt cx="2147483647" cy="2147483647"/>
            </a:xfrm>
          </p:grpSpPr>
          <p:pic>
            <p:nvPicPr>
              <p:cNvPr id="315" name="Shape 31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" name="Shape 316"/>
              <p:cNvSpPr txBox="1"/>
              <p:nvPr/>
            </p:nvSpPr>
            <p:spPr>
              <a:xfrm>
                <a:off x="85164647" y="189450518"/>
                <a:ext cx="197237560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Shape 317"/>
            <p:cNvSpPr txBox="1"/>
            <p:nvPr/>
          </p:nvSpPr>
          <p:spPr>
            <a:xfrm>
              <a:off x="0" y="423660096"/>
              <a:ext cx="2127790056" cy="11513656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Service</a:t>
              </a: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1476538" y="3858767"/>
            <a:ext cx="1915944" cy="650126"/>
            <a:chOff x="0" y="0"/>
            <a:chExt cx="2147483647" cy="2147483647"/>
          </a:xfrm>
        </p:grpSpPr>
        <p:grpSp>
          <p:nvGrpSpPr>
            <p:cNvPr id="319" name="Shape 31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20" name="Shape 32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Shape 321"/>
              <p:cNvSpPr txBox="1"/>
              <p:nvPr/>
            </p:nvSpPr>
            <p:spPr>
              <a:xfrm>
                <a:off x="84618986" y="181554862"/>
                <a:ext cx="197824582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2" name="Shape 322"/>
            <p:cNvSpPr txBox="1"/>
            <p:nvPr/>
          </p:nvSpPr>
          <p:spPr>
            <a:xfrm>
              <a:off x="153482005" y="417715292"/>
              <a:ext cx="1896392537" cy="11616219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Logic</a:t>
              </a:r>
            </a:p>
          </p:txBody>
        </p:sp>
      </p:grpSp>
      <p:grpSp>
        <p:nvGrpSpPr>
          <p:cNvPr id="323" name="Shape 323"/>
          <p:cNvGrpSpPr/>
          <p:nvPr/>
        </p:nvGrpSpPr>
        <p:grpSpPr>
          <a:xfrm>
            <a:off x="3750630" y="3871053"/>
            <a:ext cx="1921646" cy="655930"/>
            <a:chOff x="0" y="0"/>
            <a:chExt cx="2147483646" cy="2147483647"/>
          </a:xfrm>
        </p:grpSpPr>
        <p:grpSp>
          <p:nvGrpSpPr>
            <p:cNvPr id="324" name="Shape 32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325" name="Shape 32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6" name="Shape 326"/>
              <p:cNvSpPr txBox="1"/>
              <p:nvPr/>
            </p:nvSpPr>
            <p:spPr>
              <a:xfrm>
                <a:off x="88815776" y="186482855"/>
                <a:ext cx="1972375601" cy="1621100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Shape 327"/>
            <p:cNvSpPr txBox="1"/>
            <p:nvPr/>
          </p:nvSpPr>
          <p:spPr>
            <a:xfrm>
              <a:off x="157462683" y="420570271"/>
              <a:ext cx="189076520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Logic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476538" y="5050479"/>
            <a:ext cx="1915944" cy="1221407"/>
            <a:chOff x="0" y="0"/>
            <a:chExt cx="2147483647" cy="2147483647"/>
          </a:xfrm>
        </p:grpSpPr>
        <p:grpSp>
          <p:nvGrpSpPr>
            <p:cNvPr id="329" name="Shape 329"/>
            <p:cNvGrpSpPr/>
            <p:nvPr/>
          </p:nvGrpSpPr>
          <p:grpSpPr>
            <a:xfrm>
              <a:off x="0" y="0"/>
              <a:ext cx="2147483647" cy="1803225257"/>
              <a:chOff x="0" y="0"/>
              <a:chExt cx="2147483647" cy="2147483647"/>
            </a:xfrm>
          </p:grpSpPr>
          <p:pic>
            <p:nvPicPr>
              <p:cNvPr id="330" name="Shape 330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Shape 331"/>
              <p:cNvSpPr txBox="1"/>
              <p:nvPr/>
            </p:nvSpPr>
            <p:spPr>
              <a:xfrm>
                <a:off x="101026109" y="159225457"/>
                <a:ext cx="1945431529" cy="172782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Shape 332"/>
            <p:cNvSpPr txBox="1"/>
            <p:nvPr/>
          </p:nvSpPr>
          <p:spPr>
            <a:xfrm>
              <a:off x="153482543" y="344096325"/>
              <a:ext cx="1896393030" cy="180338732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DB Handler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750630" y="5114149"/>
            <a:ext cx="1921646" cy="1223664"/>
            <a:chOff x="0" y="0"/>
            <a:chExt cx="2147483646" cy="2147483647"/>
          </a:xfrm>
        </p:grpSpPr>
        <p:grpSp>
          <p:nvGrpSpPr>
            <p:cNvPr id="334" name="Shape 334"/>
            <p:cNvGrpSpPr/>
            <p:nvPr/>
          </p:nvGrpSpPr>
          <p:grpSpPr>
            <a:xfrm>
              <a:off x="0" y="0"/>
              <a:ext cx="2147483646" cy="1811272103"/>
              <a:chOff x="0" y="0"/>
              <a:chExt cx="2147483647" cy="2147483647"/>
            </a:xfrm>
          </p:grpSpPr>
          <p:pic>
            <p:nvPicPr>
              <p:cNvPr id="335" name="Shape 335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6" name="Shape 336"/>
              <p:cNvSpPr txBox="1"/>
              <p:nvPr/>
            </p:nvSpPr>
            <p:spPr>
              <a:xfrm>
                <a:off x="104613980" y="163544444"/>
                <a:ext cx="1940779388" cy="1717073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157463220" y="347423541"/>
              <a:ext cx="1890765698" cy="1800060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DB Handler</a:t>
              </a:r>
            </a:p>
          </p:txBody>
        </p:sp>
      </p:grpSp>
      <p:cxnSp>
        <p:nvCxnSpPr>
          <p:cNvPr id="338" name="Shape 338"/>
          <p:cNvCxnSpPr>
            <a:stCxn id="312" idx="2"/>
            <a:endCxn id="322" idx="0"/>
          </p:cNvCxnSpPr>
          <p:nvPr/>
        </p:nvCxnSpPr>
        <p:spPr>
          <a:xfrm>
            <a:off x="2453085" y="3346294"/>
            <a:ext cx="6300" cy="6390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39" name="Shape 339"/>
          <p:cNvCxnSpPr>
            <a:stCxn id="316" idx="2"/>
            <a:endCxn id="327" idx="0"/>
          </p:cNvCxnSpPr>
          <p:nvPr/>
        </p:nvCxnSpPr>
        <p:spPr>
          <a:xfrm flipH="1">
            <a:off x="4737471" y="3418240"/>
            <a:ext cx="2100" cy="581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40" name="Shape 340"/>
          <p:cNvCxnSpPr>
            <a:stCxn id="321" idx="2"/>
            <a:endCxn id="331" idx="0"/>
          </p:cNvCxnSpPr>
          <p:nvPr/>
        </p:nvCxnSpPr>
        <p:spPr>
          <a:xfrm>
            <a:off x="2434510" y="4408883"/>
            <a:ext cx="0" cy="7176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41" name="Shape 341"/>
          <p:cNvCxnSpPr>
            <a:stCxn id="326" idx="2"/>
            <a:endCxn id="336" idx="0"/>
          </p:cNvCxnSpPr>
          <p:nvPr/>
        </p:nvCxnSpPr>
        <p:spPr>
          <a:xfrm>
            <a:off x="4712583" y="4423164"/>
            <a:ext cx="0" cy="7695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42" name="Shape 342"/>
          <p:cNvCxnSpPr/>
          <p:nvPr/>
        </p:nvCxnSpPr>
        <p:spPr>
          <a:xfrm flipH="1">
            <a:off x="3251462" y="4423187"/>
            <a:ext cx="561000" cy="65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43" name="Shape 343"/>
          <p:cNvCxnSpPr/>
          <p:nvPr/>
        </p:nvCxnSpPr>
        <p:spPr>
          <a:xfrm>
            <a:off x="3272800" y="4423187"/>
            <a:ext cx="573600" cy="773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44" name="Shape 344"/>
          <p:cNvCxnSpPr>
            <a:stCxn id="322" idx="3"/>
            <a:endCxn id="326" idx="1"/>
          </p:cNvCxnSpPr>
          <p:nvPr/>
        </p:nvCxnSpPr>
        <p:spPr>
          <a:xfrm>
            <a:off x="3305397" y="4161060"/>
            <a:ext cx="5247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cxnSp>
        <p:nvCxnSpPr>
          <p:cNvPr id="345" name="Shape 345"/>
          <p:cNvCxnSpPr>
            <a:stCxn id="327" idx="1"/>
            <a:endCxn id="322" idx="3"/>
          </p:cNvCxnSpPr>
          <p:nvPr/>
        </p:nvCxnSpPr>
        <p:spPr>
          <a:xfrm rot="10800000">
            <a:off x="3305334" y="4160947"/>
            <a:ext cx="5862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sp>
        <p:nvSpPr>
          <p:cNvPr id="346" name="Shape 346"/>
          <p:cNvSpPr txBox="1"/>
          <p:nvPr/>
        </p:nvSpPr>
        <p:spPr>
          <a:xfrm>
            <a:off x="323850" y="1484312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we need something like this: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Transaction handling: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443025" y="2857495"/>
            <a:ext cx="7089900" cy="7175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328825" y="2857500"/>
            <a:ext cx="12135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Logging2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47675" y="2779711"/>
            <a:ext cx="8280399" cy="3602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	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add code for logging or transactions handling wherever we need: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52736"/>
            <a:ext cx="6591299" cy="34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1331912" y="4365625"/>
            <a:ext cx="6015036" cy="358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258887" y="5084762"/>
            <a:ext cx="6016624" cy="3603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447675" y="2779711"/>
            <a:ext cx="8280399" cy="3602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	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add code for logging or transactions handling wherever we need: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52736"/>
            <a:ext cx="6591299" cy="34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	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323850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possible but not so elegant.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Adding these lines to every object in every layer in a large project could be messy.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mix code responsible for administrative stuff into pure logic code – this is wrong!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Eventually, we get lots of ugly code wrapping our logics.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Changes in this administrative code might require changes in many classes.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300" cy="95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Shape 382"/>
          <p:cNvGrpSpPr/>
          <p:nvPr/>
        </p:nvGrpSpPr>
        <p:grpSpPr>
          <a:xfrm>
            <a:off x="1470426" y="2865221"/>
            <a:ext cx="1915944" cy="655930"/>
            <a:chOff x="0" y="0"/>
            <a:chExt cx="2147483647" cy="2147483647"/>
          </a:xfrm>
        </p:grpSpPr>
        <p:grpSp>
          <p:nvGrpSpPr>
            <p:cNvPr id="383" name="Shape 38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84" name="Shape 38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Shape 385"/>
              <p:cNvSpPr txBox="1"/>
              <p:nvPr/>
            </p:nvSpPr>
            <p:spPr>
              <a:xfrm>
                <a:off x="84352697" y="189450518"/>
                <a:ext cx="197824582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" name="Shape 386"/>
            <p:cNvSpPr txBox="1"/>
            <p:nvPr/>
          </p:nvSpPr>
          <p:spPr>
            <a:xfrm>
              <a:off x="153215668" y="423664025"/>
              <a:ext cx="189639253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Service</a:t>
              </a: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624424" y="2865221"/>
            <a:ext cx="2078107" cy="655930"/>
            <a:chOff x="0" y="0"/>
            <a:chExt cx="2147483647" cy="2147483647"/>
          </a:xfrm>
        </p:grpSpPr>
        <p:grpSp>
          <p:nvGrpSpPr>
            <p:cNvPr id="388" name="Shape 388"/>
            <p:cNvGrpSpPr/>
            <p:nvPr/>
          </p:nvGrpSpPr>
          <p:grpSpPr>
            <a:xfrm>
              <a:off x="161684389" y="0"/>
              <a:ext cx="1985799257" cy="2147483647"/>
              <a:chOff x="0" y="0"/>
              <a:chExt cx="2147483647" cy="2147483647"/>
            </a:xfrm>
          </p:grpSpPr>
          <p:pic>
            <p:nvPicPr>
              <p:cNvPr id="389" name="Shape 38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Shape 390"/>
              <p:cNvSpPr txBox="1"/>
              <p:nvPr/>
            </p:nvSpPr>
            <p:spPr>
              <a:xfrm>
                <a:off x="85164647" y="189450518"/>
                <a:ext cx="197237560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Shape 391"/>
            <p:cNvSpPr txBox="1"/>
            <p:nvPr/>
          </p:nvSpPr>
          <p:spPr>
            <a:xfrm>
              <a:off x="0" y="423660096"/>
              <a:ext cx="2127790056" cy="11513656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Service</a:t>
              </a: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476538" y="3858767"/>
            <a:ext cx="1915944" cy="650126"/>
            <a:chOff x="0" y="0"/>
            <a:chExt cx="2147483647" cy="2147483647"/>
          </a:xfrm>
        </p:grpSpPr>
        <p:grpSp>
          <p:nvGrpSpPr>
            <p:cNvPr id="393" name="Shape 39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94" name="Shape 39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5" name="Shape 395"/>
              <p:cNvSpPr txBox="1"/>
              <p:nvPr/>
            </p:nvSpPr>
            <p:spPr>
              <a:xfrm>
                <a:off x="84618986" y="181554862"/>
                <a:ext cx="197824582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6" name="Shape 396"/>
            <p:cNvSpPr txBox="1"/>
            <p:nvPr/>
          </p:nvSpPr>
          <p:spPr>
            <a:xfrm>
              <a:off x="153482005" y="417715292"/>
              <a:ext cx="1896392537" cy="11616219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Logic</a:t>
              </a: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3750630" y="3871053"/>
            <a:ext cx="1921646" cy="655930"/>
            <a:chOff x="0" y="0"/>
            <a:chExt cx="2147483646" cy="2147483647"/>
          </a:xfrm>
        </p:grpSpPr>
        <p:grpSp>
          <p:nvGrpSpPr>
            <p:cNvPr id="398" name="Shape 398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399" name="Shape 39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0" name="Shape 400"/>
              <p:cNvSpPr txBox="1"/>
              <p:nvPr/>
            </p:nvSpPr>
            <p:spPr>
              <a:xfrm>
                <a:off x="88815776" y="186482855"/>
                <a:ext cx="1972375601" cy="1621100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1" name="Shape 401"/>
            <p:cNvSpPr txBox="1"/>
            <p:nvPr/>
          </p:nvSpPr>
          <p:spPr>
            <a:xfrm>
              <a:off x="157462683" y="420570271"/>
              <a:ext cx="189076520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Logic</a:t>
              </a: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476538" y="5050479"/>
            <a:ext cx="1915944" cy="1221407"/>
            <a:chOff x="0" y="0"/>
            <a:chExt cx="2147483647" cy="2147483647"/>
          </a:xfrm>
        </p:grpSpPr>
        <p:grpSp>
          <p:nvGrpSpPr>
            <p:cNvPr id="403" name="Shape 403"/>
            <p:cNvGrpSpPr/>
            <p:nvPr/>
          </p:nvGrpSpPr>
          <p:grpSpPr>
            <a:xfrm>
              <a:off x="0" y="0"/>
              <a:ext cx="2147483647" cy="1803225257"/>
              <a:chOff x="0" y="0"/>
              <a:chExt cx="2147483647" cy="2147483647"/>
            </a:xfrm>
          </p:grpSpPr>
          <p:pic>
            <p:nvPicPr>
              <p:cNvPr id="404" name="Shape 404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" name="Shape 405"/>
              <p:cNvSpPr txBox="1"/>
              <p:nvPr/>
            </p:nvSpPr>
            <p:spPr>
              <a:xfrm>
                <a:off x="101026109" y="159225457"/>
                <a:ext cx="1945431529" cy="172782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6" name="Shape 406"/>
            <p:cNvSpPr txBox="1"/>
            <p:nvPr/>
          </p:nvSpPr>
          <p:spPr>
            <a:xfrm>
              <a:off x="153482543" y="344096325"/>
              <a:ext cx="1896393030" cy="180338732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DB Handler</a:t>
              </a: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750630" y="5114149"/>
            <a:ext cx="1921646" cy="1223664"/>
            <a:chOff x="0" y="0"/>
            <a:chExt cx="2147483646" cy="2147483647"/>
          </a:xfrm>
        </p:grpSpPr>
        <p:grpSp>
          <p:nvGrpSpPr>
            <p:cNvPr id="408" name="Shape 408"/>
            <p:cNvGrpSpPr/>
            <p:nvPr/>
          </p:nvGrpSpPr>
          <p:grpSpPr>
            <a:xfrm>
              <a:off x="0" y="0"/>
              <a:ext cx="2147483646" cy="1811272103"/>
              <a:chOff x="0" y="0"/>
              <a:chExt cx="2147483647" cy="2147483647"/>
            </a:xfrm>
          </p:grpSpPr>
          <p:pic>
            <p:nvPicPr>
              <p:cNvPr id="409" name="Shape 409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" name="Shape 410"/>
              <p:cNvSpPr txBox="1"/>
              <p:nvPr/>
            </p:nvSpPr>
            <p:spPr>
              <a:xfrm>
                <a:off x="104613980" y="163544444"/>
                <a:ext cx="1940779388" cy="1717073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1" name="Shape 411"/>
            <p:cNvSpPr txBox="1"/>
            <p:nvPr/>
          </p:nvSpPr>
          <p:spPr>
            <a:xfrm>
              <a:off x="157463220" y="347423541"/>
              <a:ext cx="1890765698" cy="1800060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DB Handler</a:t>
              </a:r>
            </a:p>
          </p:txBody>
        </p:sp>
      </p:grpSp>
      <p:cxnSp>
        <p:nvCxnSpPr>
          <p:cNvPr id="412" name="Shape 412"/>
          <p:cNvCxnSpPr>
            <a:stCxn id="386" idx="2"/>
            <a:endCxn id="396" idx="0"/>
          </p:cNvCxnSpPr>
          <p:nvPr/>
        </p:nvCxnSpPr>
        <p:spPr>
          <a:xfrm>
            <a:off x="2453085" y="3346294"/>
            <a:ext cx="6300" cy="6390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3" name="Shape 413"/>
          <p:cNvCxnSpPr>
            <a:stCxn id="390" idx="2"/>
            <a:endCxn id="401" idx="0"/>
          </p:cNvCxnSpPr>
          <p:nvPr/>
        </p:nvCxnSpPr>
        <p:spPr>
          <a:xfrm flipH="1">
            <a:off x="4737471" y="3418240"/>
            <a:ext cx="2100" cy="581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4" name="Shape 414"/>
          <p:cNvCxnSpPr>
            <a:stCxn id="395" idx="2"/>
            <a:endCxn id="405" idx="0"/>
          </p:cNvCxnSpPr>
          <p:nvPr/>
        </p:nvCxnSpPr>
        <p:spPr>
          <a:xfrm>
            <a:off x="2434510" y="4408883"/>
            <a:ext cx="0" cy="7176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5" name="Shape 415"/>
          <p:cNvCxnSpPr>
            <a:stCxn id="400" idx="2"/>
            <a:endCxn id="410" idx="0"/>
          </p:cNvCxnSpPr>
          <p:nvPr/>
        </p:nvCxnSpPr>
        <p:spPr>
          <a:xfrm>
            <a:off x="4712583" y="4423164"/>
            <a:ext cx="0" cy="7695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6" name="Shape 416"/>
          <p:cNvCxnSpPr/>
          <p:nvPr/>
        </p:nvCxnSpPr>
        <p:spPr>
          <a:xfrm flipH="1">
            <a:off x="3251462" y="4423187"/>
            <a:ext cx="561000" cy="65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7" name="Shape 417"/>
          <p:cNvCxnSpPr/>
          <p:nvPr/>
        </p:nvCxnSpPr>
        <p:spPr>
          <a:xfrm>
            <a:off x="3272800" y="4423187"/>
            <a:ext cx="573600" cy="773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8" name="Shape 418"/>
          <p:cNvCxnSpPr>
            <a:stCxn id="396" idx="3"/>
            <a:endCxn id="400" idx="1"/>
          </p:cNvCxnSpPr>
          <p:nvPr/>
        </p:nvCxnSpPr>
        <p:spPr>
          <a:xfrm>
            <a:off x="3305397" y="4161060"/>
            <a:ext cx="5247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cxnSp>
        <p:nvCxnSpPr>
          <p:cNvPr id="419" name="Shape 419"/>
          <p:cNvCxnSpPr>
            <a:stCxn id="401" idx="1"/>
            <a:endCxn id="396" idx="3"/>
          </p:cNvCxnSpPr>
          <p:nvPr/>
        </p:nvCxnSpPr>
        <p:spPr>
          <a:xfrm rot="10800000">
            <a:off x="3305334" y="4160947"/>
            <a:ext cx="5862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sp>
        <p:nvSpPr>
          <p:cNvPr id="420" name="Shape 420"/>
          <p:cNvSpPr txBox="1"/>
          <p:nvPr/>
        </p:nvSpPr>
        <p:spPr>
          <a:xfrm>
            <a:off x="323850" y="1484312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we need something like this: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Transaction handling: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443025" y="2567300"/>
            <a:ext cx="7089900" cy="1273200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508487" y="3521150"/>
            <a:ext cx="4179900" cy="2252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exit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319425" y="2594750"/>
            <a:ext cx="12135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508487" y="2628462"/>
            <a:ext cx="4179900" cy="2252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Solution: Aspects.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are modules containing API to handle cross-cutting requirements.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are totally separated from the classes business logic.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allow us to handle cross-cutting behavior code at one place only.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they are also called triggers.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323850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has an unusual terminology: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 points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Advice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Pointcuts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Weaving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Join points		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point in the application where we can assign an aspect.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actual place in the application where an action will be performed using cross-cutting handling.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Join points		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point in the application where we can assign an aspect.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actual place in the application where an action will be performed using cross-cutting handling.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 points can be: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call		Method execution		Field set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Constructor call	Constructor execution	Field get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initialization	Static initializer execution	Annotations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Advice		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323850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actual action to be taken before or after (or both) the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join-point.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actual piece of code that invoked during the excution by the AOP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– Spring IOC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9972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431800" y="3500437"/>
            <a:ext cx="8280399" cy="31702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Advice		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323850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actual action to be taken before or after (or both) the 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join-point.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actual piece of code that invoked during the excution by the AOP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425" y="3600450"/>
            <a:ext cx="7677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431800" y="3500437"/>
            <a:ext cx="8280399" cy="31702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Advice		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323850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actual action to be taken before or after (or both) the 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join-point.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the actual piece of code that invoked during the excution by the AOP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425" y="3600450"/>
            <a:ext cx="76771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1403350" y="4652962"/>
            <a:ext cx="3168650" cy="433386"/>
          </a:xfrm>
          <a:prstGeom prst="rect">
            <a:avLst/>
          </a:prstGeom>
          <a:noFill/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5435600" y="4716462"/>
            <a:ext cx="167481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invoke!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>
            <a:off x="4572000" y="4900612"/>
            <a:ext cx="863599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Advice		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323850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Advices: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Before:		Run advice before method execution.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After:		Run advice after method execution, regardless the 				outcome.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returning:	Run advice after execution only if 		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completed successfully.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throwing:		Run advice after execution only if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exception was thrown.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Around:		Run advice both before and after execution.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431800" y="4292600"/>
            <a:ext cx="8280399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Pointcut		</a:t>
            </a:r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/>
        </p:nvSpPr>
        <p:spPr>
          <a:xfrm>
            <a:off x="323850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set of one or more join-points where an advice should be executed.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pointcut connect between a join point and an advice.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 a special expression languages to tell the advice on which pointcut to run.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581525"/>
            <a:ext cx="5181600" cy="5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5445125"/>
            <a:ext cx="48863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Terminology - extra		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323850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Introduction:		Allows us to add new methods and new 							properties to existing classes on runtime.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Weaving:		The process of linking aspects with object to 						create “advised object”.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This can be done at compile time, 			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deployment time and runtime.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frameworks			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323850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ability to write and implement aspects is given to us by an AOP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is not a part of JEE  - no specific specification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several frameworks: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AspectJ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JBoss AOP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Spring AOP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					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x="323850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already in charge of creating and instantiating our object.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During creation process, each bean is wrapped with a delegation proxy generated dynamically by Spring.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proxy implements the same interface as the object and it will be injected to other beans.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 spring-transactions support, we should use spring-aop as well.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					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Shape 525"/>
          <p:cNvGrpSpPr/>
          <p:nvPr/>
        </p:nvGrpSpPr>
        <p:grpSpPr>
          <a:xfrm>
            <a:off x="4803647" y="3590544"/>
            <a:ext cx="2054352" cy="1005838"/>
            <a:chOff x="0" y="0"/>
            <a:chExt cx="2147483647" cy="2147483646"/>
          </a:xfrm>
        </p:grpSpPr>
        <p:grpSp>
          <p:nvGrpSpPr>
            <p:cNvPr id="526" name="Shape 526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527" name="Shape 52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Shape 528"/>
              <p:cNvSpPr txBox="1"/>
              <p:nvPr/>
            </p:nvSpPr>
            <p:spPr>
              <a:xfrm>
                <a:off x="105643576" y="162081468"/>
                <a:ext cx="1939648312" cy="172801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9" name="Shape 529"/>
            <p:cNvSpPr txBox="1"/>
            <p:nvPr/>
          </p:nvSpPr>
          <p:spPr>
            <a:xfrm>
              <a:off x="157947898" y="412215968"/>
              <a:ext cx="1890774994" cy="7886165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4730495" y="1450846"/>
            <a:ext cx="2054352" cy="688847"/>
            <a:chOff x="0" y="0"/>
            <a:chExt cx="2147483647" cy="2147483647"/>
          </a:xfrm>
        </p:grpSpPr>
        <p:grpSp>
          <p:nvGrpSpPr>
            <p:cNvPr id="531" name="Shape 53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532" name="Shape 53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Shape 533"/>
              <p:cNvSpPr txBox="1"/>
              <p:nvPr/>
            </p:nvSpPr>
            <p:spPr>
              <a:xfrm>
                <a:off x="89412884" y="192025426"/>
                <a:ext cx="19723756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4" name="Shape 534"/>
            <p:cNvSpPr txBox="1"/>
            <p:nvPr/>
          </p:nvSpPr>
          <p:spPr>
            <a:xfrm>
              <a:off x="158080746" y="426685974"/>
              <a:ext cx="1890774994" cy="7398252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</a:t>
              </a: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207007" y="3572255"/>
            <a:ext cx="2048256" cy="1005838"/>
            <a:chOff x="0" y="0"/>
            <a:chExt cx="2147483647" cy="2147483646"/>
          </a:xfrm>
        </p:grpSpPr>
        <p:grpSp>
          <p:nvGrpSpPr>
            <p:cNvPr id="536" name="Shape 536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537" name="Shape 53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" name="Shape 538"/>
              <p:cNvSpPr txBox="1"/>
              <p:nvPr/>
            </p:nvSpPr>
            <p:spPr>
              <a:xfrm>
                <a:off x="100299496" y="153676435"/>
                <a:ext cx="1945421129" cy="172801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9" name="Shape 539"/>
            <p:cNvSpPr txBox="1"/>
            <p:nvPr/>
          </p:nvSpPr>
          <p:spPr>
            <a:xfrm>
              <a:off x="152759421" y="403812575"/>
              <a:ext cx="1896402238" cy="7886165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Proxy</a:t>
              </a:r>
            </a:p>
          </p:txBody>
        </p:sp>
      </p:grpSp>
      <p:cxnSp>
        <p:nvCxnSpPr>
          <p:cNvPr id="540" name="Shape 540"/>
          <p:cNvCxnSpPr/>
          <p:nvPr/>
        </p:nvCxnSpPr>
        <p:spPr>
          <a:xfrm rot="10800000" flipH="1">
            <a:off x="2230436" y="2060575"/>
            <a:ext cx="2630487" cy="15398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1" name="Shape 541"/>
          <p:cNvCxnSpPr/>
          <p:nvPr/>
        </p:nvCxnSpPr>
        <p:spPr>
          <a:xfrm rot="10800000">
            <a:off x="5859462" y="2060575"/>
            <a:ext cx="0" cy="15398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2" name="Shape 542"/>
          <p:cNvCxnSpPr/>
          <p:nvPr/>
        </p:nvCxnSpPr>
        <p:spPr>
          <a:xfrm>
            <a:off x="3043886" y="4070350"/>
            <a:ext cx="16589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43" name="Shape 543"/>
          <p:cNvSpPr txBox="1"/>
          <p:nvPr/>
        </p:nvSpPr>
        <p:spPr>
          <a:xfrm rot="-1740000">
            <a:off x="2959100" y="2457450"/>
            <a:ext cx="12985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5859462" y="2646361"/>
            <a:ext cx="1298575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3373249" y="3600450"/>
            <a:ext cx="1000200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					</a:t>
            </a: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2" name="Shape 552"/>
          <p:cNvGrpSpPr/>
          <p:nvPr/>
        </p:nvGrpSpPr>
        <p:grpSpPr>
          <a:xfrm>
            <a:off x="4803647" y="3590544"/>
            <a:ext cx="2054352" cy="1005838"/>
            <a:chOff x="0" y="0"/>
            <a:chExt cx="2147483647" cy="2147483646"/>
          </a:xfrm>
        </p:grpSpPr>
        <p:grpSp>
          <p:nvGrpSpPr>
            <p:cNvPr id="553" name="Shape 553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554" name="Shape 55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Shape 555"/>
              <p:cNvSpPr txBox="1"/>
              <p:nvPr/>
            </p:nvSpPr>
            <p:spPr>
              <a:xfrm>
                <a:off x="105643576" y="162081468"/>
                <a:ext cx="1939648312" cy="172801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6" name="Shape 556"/>
            <p:cNvSpPr txBox="1"/>
            <p:nvPr/>
          </p:nvSpPr>
          <p:spPr>
            <a:xfrm>
              <a:off x="157947898" y="412215968"/>
              <a:ext cx="1890774994" cy="7886165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4730495" y="1450846"/>
            <a:ext cx="2054352" cy="688847"/>
            <a:chOff x="0" y="0"/>
            <a:chExt cx="2147483647" cy="2147483647"/>
          </a:xfrm>
        </p:grpSpPr>
        <p:grpSp>
          <p:nvGrpSpPr>
            <p:cNvPr id="558" name="Shape 55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559" name="Shape 55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0" name="Shape 560"/>
              <p:cNvSpPr txBox="1"/>
              <p:nvPr/>
            </p:nvSpPr>
            <p:spPr>
              <a:xfrm>
                <a:off x="89412884" y="192025426"/>
                <a:ext cx="19723756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Shape 561"/>
            <p:cNvSpPr txBox="1"/>
            <p:nvPr/>
          </p:nvSpPr>
          <p:spPr>
            <a:xfrm>
              <a:off x="158080746" y="426685974"/>
              <a:ext cx="1890774994" cy="7398252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</a:t>
              </a:r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1207007" y="3572255"/>
            <a:ext cx="2048256" cy="1005838"/>
            <a:chOff x="0" y="0"/>
            <a:chExt cx="2147483647" cy="2147483646"/>
          </a:xfrm>
        </p:grpSpPr>
        <p:grpSp>
          <p:nvGrpSpPr>
            <p:cNvPr id="563" name="Shape 563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7"/>
            </a:xfrm>
          </p:grpSpPr>
          <p:pic>
            <p:nvPicPr>
              <p:cNvPr id="564" name="Shape 56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5" name="Shape 565"/>
              <p:cNvSpPr txBox="1"/>
              <p:nvPr/>
            </p:nvSpPr>
            <p:spPr>
              <a:xfrm>
                <a:off x="100299496" y="153676435"/>
                <a:ext cx="1945421129" cy="1728012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6" name="Shape 566"/>
            <p:cNvSpPr txBox="1"/>
            <p:nvPr/>
          </p:nvSpPr>
          <p:spPr>
            <a:xfrm>
              <a:off x="152759421" y="403812575"/>
              <a:ext cx="1896402238" cy="7886165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Proxy</a:t>
              </a:r>
            </a:p>
          </p:txBody>
        </p:sp>
      </p:grpSp>
      <p:cxnSp>
        <p:nvCxnSpPr>
          <p:cNvPr id="567" name="Shape 567"/>
          <p:cNvCxnSpPr/>
          <p:nvPr/>
        </p:nvCxnSpPr>
        <p:spPr>
          <a:xfrm rot="10800000" flipH="1">
            <a:off x="2230436" y="2060575"/>
            <a:ext cx="2630487" cy="15398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68" name="Shape 568"/>
          <p:cNvCxnSpPr/>
          <p:nvPr/>
        </p:nvCxnSpPr>
        <p:spPr>
          <a:xfrm rot="10800000">
            <a:off x="5859462" y="2060575"/>
            <a:ext cx="0" cy="15398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69" name="Shape 569"/>
          <p:cNvCxnSpPr/>
          <p:nvPr/>
        </p:nvCxnSpPr>
        <p:spPr>
          <a:xfrm>
            <a:off x="3032786" y="4070350"/>
            <a:ext cx="16589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70" name="Shape 570"/>
          <p:cNvSpPr txBox="1"/>
          <p:nvPr/>
        </p:nvSpPr>
        <p:spPr>
          <a:xfrm rot="-1740000">
            <a:off x="2959100" y="2457450"/>
            <a:ext cx="12985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859462" y="2646361"/>
            <a:ext cx="1298575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3681412" y="3702050"/>
            <a:ext cx="1000125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270000" y="4724400"/>
            <a:ext cx="4015500" cy="18002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260600" y="4519611"/>
            <a:ext cx="0" cy="2047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75" name="Shape 575"/>
          <p:cNvSpPr txBox="1"/>
          <p:nvPr/>
        </p:nvSpPr>
        <p:spPr>
          <a:xfrm>
            <a:off x="1331912" y="5013325"/>
            <a:ext cx="1330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Before()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1331912" y="6021387"/>
            <a:ext cx="1330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After()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354121" y="5535600"/>
            <a:ext cx="3718200" cy="368400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real object’s method()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/>
        </p:nvSpPr>
        <p:spPr>
          <a:xfrm>
            <a:off x="231775" y="4005262"/>
            <a:ext cx="8496299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336550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Proxy: A wrapper class that wraps the actual object and adds functionality without changing the object’s code.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 Logger – add time of entrance and exit to an 	interface method: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Shape 65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Proxy design pattern</a:t>
            </a:r>
          </a:p>
        </p:txBody>
      </p:sp>
      <p:pic>
        <p:nvPicPr>
          <p:cNvPr id="660" name="Shape 6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4076700"/>
            <a:ext cx="2590800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087" y="5084762"/>
            <a:ext cx="4295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AOP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2764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structure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 Oriented Programming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solutions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 – Dynamic proxy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– Joinpoints, Pointcuts,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Annotations.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/>
        </p:nvSpPr>
        <p:spPr>
          <a:xfrm>
            <a:off x="231775" y="3068636"/>
            <a:ext cx="8496299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336550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proxy class implements the same interface, but in it’s own implementation, it add functionality and call the actual object’s operation.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Proxy design pattern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Shape 6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141661"/>
            <a:ext cx="7096125" cy="3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231775" y="4935537"/>
            <a:ext cx="8496299" cy="147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231775" y="2357436"/>
            <a:ext cx="8496299" cy="251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336550" y="1557337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Delegation proxy – Creating proxies dynamically using reflection.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Proxy design pattern</a:t>
            </a: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Shape 6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737" y="2349500"/>
            <a:ext cx="691500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525" y="3429000"/>
            <a:ext cx="7924799" cy="1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" y="5013325"/>
            <a:ext cx="5391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Aspect-J					</a:t>
            </a:r>
          </a:p>
        </p:txBody>
      </p:sp>
      <p:pic>
        <p:nvPicPr>
          <p:cNvPr id="689" name="Shape 6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/>
          <p:nvPr/>
        </p:nvSpPr>
        <p:spPr>
          <a:xfrm>
            <a:off x="323850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most common AOP framework.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Considered as some sort of  a standard for AOP.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creating proxy, Aspect-J uses it’s own compiler and changes the actual bytecode of the class.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Considered as the most powerful AOP framework, but also the heaviest.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190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Aspect-J	 vs Spring				</a:t>
            </a: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pure-java and does not change the bytecode of the class.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more lightweight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supports only methods as joinpoints.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Aspect-J uses external compiler 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Aspect-J is more powerful –  supports constructors, 		 fields getters / setters and static joinpoints.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190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Spring?				</a:t>
            </a: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already use Spring as an IOC container.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cross-cutting operations we need aspects to solve are methods.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 will suffice 95% of the times.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always use another AOP framework – Spring integrates just fine.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/>
        </p:nvSpPr>
        <p:spPr>
          <a:xfrm>
            <a:off x="323850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need to import “spring-aop”  and aspect J weaver JAR files: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468312" y="3213100"/>
            <a:ext cx="8280399" cy="2447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Shape 7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25" y="3355975"/>
            <a:ext cx="3829050" cy="2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323850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need to import “spring-aop”  and aspect J weaver JAR files: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468312" y="3213100"/>
            <a:ext cx="8280399" cy="2447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Shape 7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25" y="3355975"/>
            <a:ext cx="3829050" cy="21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5359400" y="3284537"/>
            <a:ext cx="3244849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AOP framework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364162" y="4437062"/>
            <a:ext cx="3244849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Joinpoint object and functionallity for advice</a:t>
            </a:r>
          </a:p>
        </p:txBody>
      </p:sp>
      <p:cxnSp>
        <p:nvCxnSpPr>
          <p:cNvPr id="725" name="Shape 725"/>
          <p:cNvCxnSpPr/>
          <p:nvPr/>
        </p:nvCxnSpPr>
        <p:spPr>
          <a:xfrm flipH="1">
            <a:off x="4608511" y="3470275"/>
            <a:ext cx="750887" cy="184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726" name="Shape 726"/>
          <p:cNvCxnSpPr/>
          <p:nvPr/>
        </p:nvCxnSpPr>
        <p:spPr>
          <a:xfrm flipH="1">
            <a:off x="4608512" y="4760912"/>
            <a:ext cx="755649" cy="1809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/>
        </p:nvSpPr>
        <p:spPr>
          <a:xfrm>
            <a:off x="323850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&lt;aop:aspect&gt;:		defines an aspect class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&lt;aop:config&gt;:		top-level xml tag for aspects 				configuration.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&lt;aop:after&gt;:		defines an “After” joinpoint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&lt;aop:after-returning&gt;:  	defines an “After” joinpoint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if method ran successfully.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&lt;aop:after-throwing&gt;:	defines an “After: joinpoint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if method threw exception.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&lt;aop:around&gt;:		defines a joinpoint for both 				“Before” and “After”.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&lt;aop:pointcut&gt;:		defines a pointcut.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&lt;aop:aspectj-autoproxy/&gt;:	enable AspecJ 						annotations support.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1430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7" name="Shape 7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Shape 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906100" y="2162175"/>
            <a:ext cx="6618599" cy="3356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906150" y="5518150"/>
            <a:ext cx="6618599" cy="790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structure	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6671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is one of the key components of Spring core.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3134594" y="5583779"/>
            <a:ext cx="1915934" cy="650097"/>
            <a:chOff x="0" y="0"/>
            <a:chExt cx="2147483647" cy="2147483647"/>
          </a:xfrm>
        </p:grpSpPr>
        <p:grpSp>
          <p:nvGrpSpPr>
            <p:cNvPr id="116" name="Shape 11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7" name="Shape 11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Shape 118"/>
              <p:cNvSpPr txBox="1"/>
              <p:nvPr/>
            </p:nvSpPr>
            <p:spPr>
              <a:xfrm>
                <a:off x="83819856" y="182954462"/>
                <a:ext cx="1978245821" cy="1635574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" name="Shape 119"/>
            <p:cNvSpPr txBox="1"/>
            <p:nvPr/>
          </p:nvSpPr>
          <p:spPr>
            <a:xfrm>
              <a:off x="152691454" y="168004466"/>
              <a:ext cx="1896401745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IOC container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167034" y="5583782"/>
            <a:ext cx="1917982" cy="650097"/>
            <a:chOff x="0" y="0"/>
            <a:chExt cx="2147483647" cy="2147483647"/>
          </a:xfrm>
        </p:grpSpPr>
        <p:grpSp>
          <p:nvGrpSpPr>
            <p:cNvPr id="121" name="Shape 12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2" name="Shape 12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Shape 123"/>
              <p:cNvSpPr txBox="1"/>
              <p:nvPr/>
            </p:nvSpPr>
            <p:spPr>
              <a:xfrm>
                <a:off x="83454359" y="182954462"/>
                <a:ext cx="1978268207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Shape 124"/>
            <p:cNvSpPr txBox="1"/>
            <p:nvPr/>
          </p:nvSpPr>
          <p:spPr>
            <a:xfrm>
              <a:off x="113102876" y="419707327"/>
              <a:ext cx="1894377344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AOP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3134556" y="2309558"/>
            <a:ext cx="1347531" cy="3214772"/>
            <a:chOff x="0" y="0"/>
            <a:chExt cx="2147483647" cy="2147483647"/>
          </a:xfrm>
        </p:grpSpPr>
        <p:grpSp>
          <p:nvGrpSpPr>
            <p:cNvPr id="126" name="Shape 126"/>
            <p:cNvGrpSpPr/>
            <p:nvPr/>
          </p:nvGrpSpPr>
          <p:grpSpPr>
            <a:xfrm>
              <a:off x="0" y="0"/>
              <a:ext cx="2081151572" cy="2147483647"/>
              <a:chOff x="0" y="0"/>
              <a:chExt cx="2147483647" cy="2147483647"/>
            </a:xfrm>
          </p:grpSpPr>
          <p:pic>
            <p:nvPicPr>
              <p:cNvPr id="127" name="Shape 12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Shape 128"/>
              <p:cNvSpPr txBox="1"/>
              <p:nvPr/>
            </p:nvSpPr>
            <p:spPr>
              <a:xfrm>
                <a:off x="173965828" y="62463817"/>
                <a:ext cx="1798048076" cy="1990486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Shape 129"/>
            <p:cNvSpPr txBox="1"/>
            <p:nvPr/>
          </p:nvSpPr>
          <p:spPr>
            <a:xfrm>
              <a:off x="167561698" y="391879174"/>
              <a:ext cx="1979921948" cy="13311996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Templates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16539" y="2241569"/>
            <a:ext cx="2521868" cy="3312880"/>
            <a:chOff x="0" y="0"/>
            <a:chExt cx="2147483647" cy="2147483647"/>
          </a:xfrm>
        </p:grpSpPr>
        <p:grpSp>
          <p:nvGrpSpPr>
            <p:cNvPr id="131" name="Shape 13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32" name="Shape 13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Shape 133"/>
              <p:cNvSpPr txBox="1"/>
              <p:nvPr/>
            </p:nvSpPr>
            <p:spPr>
              <a:xfrm>
                <a:off x="141791897" y="106902463"/>
                <a:ext cx="1862179180" cy="190440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Shape 134"/>
            <p:cNvSpPr txBox="1"/>
            <p:nvPr/>
          </p:nvSpPr>
          <p:spPr>
            <a:xfrm>
              <a:off x="68554342" y="147437915"/>
              <a:ext cx="1921000140" cy="3224517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6516687" y="4178300"/>
            <a:ext cx="660400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003800" y="4167187"/>
            <a:ext cx="8635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03800" y="4552950"/>
            <a:ext cx="11509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Web-flow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516687" y="4552950"/>
            <a:ext cx="11509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003800" y="490696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516687" y="380841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995862" y="234950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LDAP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995862" y="2682875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995862" y="30876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995862" y="3438525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Web-Services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995862" y="3798887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16687" y="23685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516687" y="26558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516687" y="30797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16687" y="3448050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547812" y="5516562"/>
            <a:ext cx="622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030270" y="2210600"/>
            <a:ext cx="15113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Shape 7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 txBox="1"/>
          <p:nvPr/>
        </p:nvSpPr>
        <p:spPr>
          <a:xfrm>
            <a:off x="1279525" y="2524125"/>
            <a:ext cx="7294562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actual class</a:t>
            </a:r>
            <a:b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sng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1187450" y="3500437"/>
            <a:ext cx="7416800" cy="2592387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6696075" y="3500437"/>
            <a:ext cx="18891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AOP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Shape 7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 txBox="1"/>
          <p:nvPr/>
        </p:nvSpPr>
        <p:spPr>
          <a:xfrm>
            <a:off x="1187450" y="3973512"/>
            <a:ext cx="7416800" cy="458786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6181725" y="3878262"/>
            <a:ext cx="24765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Marking bean as Aspect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Shape 7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/>
        </p:nvSpPr>
        <p:spPr>
          <a:xfrm>
            <a:off x="1187450" y="3973512"/>
            <a:ext cx="7416800" cy="458786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6181725" y="3878262"/>
            <a:ext cx="24765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Marking bean as Aspect</a:t>
            </a:r>
          </a:p>
        </p:txBody>
      </p:sp>
      <p:cxnSp>
        <p:nvCxnSpPr>
          <p:cNvPr id="793" name="Shape 793"/>
          <p:cNvCxnSpPr/>
          <p:nvPr/>
        </p:nvCxnSpPr>
        <p:spPr>
          <a:xfrm rot="10800000">
            <a:off x="2771774" y="3141661"/>
            <a:ext cx="2447925" cy="9350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794" name="Shape 794"/>
          <p:cNvCxnSpPr/>
          <p:nvPr/>
        </p:nvCxnSpPr>
        <p:spPr>
          <a:xfrm>
            <a:off x="2771775" y="3141661"/>
            <a:ext cx="2447925" cy="9350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Shape 8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Shape 804"/>
          <p:cNvSpPr txBox="1"/>
          <p:nvPr/>
        </p:nvSpPr>
        <p:spPr>
          <a:xfrm>
            <a:off x="1241425" y="4437062"/>
            <a:ext cx="7416800" cy="460374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7019925" y="4365625"/>
            <a:ext cx="1641475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pointcut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812" name="Shape 8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Shape 8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Shape 815"/>
          <p:cNvSpPr txBox="1"/>
          <p:nvPr/>
        </p:nvSpPr>
        <p:spPr>
          <a:xfrm>
            <a:off x="1241425" y="4986337"/>
            <a:ext cx="7416800" cy="458786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7728575" y="4941875"/>
            <a:ext cx="929699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468312" y="2422525"/>
            <a:ext cx="8280399" cy="40306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	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11430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Shape 8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24" name="Shape 8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Shape 8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9525" y="2708275"/>
            <a:ext cx="621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/>
          <p:cNvSpPr txBox="1"/>
          <p:nvPr/>
        </p:nvSpPr>
        <p:spPr>
          <a:xfrm>
            <a:off x="2987675" y="4986337"/>
            <a:ext cx="1620836" cy="458786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3259136" y="5764212"/>
            <a:ext cx="3498850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run around the pointcut</a:t>
            </a:r>
          </a:p>
        </p:txBody>
      </p:sp>
      <p:cxnSp>
        <p:nvCxnSpPr>
          <p:cNvPr id="828" name="Shape 828"/>
          <p:cNvCxnSpPr/>
          <p:nvPr/>
        </p:nvCxnSpPr>
        <p:spPr>
          <a:xfrm rot="10800000">
            <a:off x="4211637" y="5445125"/>
            <a:ext cx="288925" cy="3190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/>
        </p:nvSpPr>
        <p:spPr>
          <a:xfrm>
            <a:off x="468312" y="2636836"/>
            <a:ext cx="8280399" cy="287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configuration</a:t>
            </a:r>
          </a:p>
        </p:txBody>
      </p:sp>
      <p:sp>
        <p:nvSpPr>
          <p:cNvPr id="835" name="Shape 8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Shape 8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997200"/>
            <a:ext cx="6581774" cy="22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/>
        </p:nvSpPr>
        <p:spPr>
          <a:xfrm>
            <a:off x="468312" y="2636836"/>
            <a:ext cx="8280399" cy="287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“Around Aspect”	 class code</a:t>
            </a:r>
          </a:p>
        </p:txBody>
      </p:sp>
      <p:sp>
        <p:nvSpPr>
          <p:cNvPr id="844" name="Shape 8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45" name="Shape 8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Shape 8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997200"/>
            <a:ext cx="6581774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>
            <a:off x="1619250" y="4070350"/>
            <a:ext cx="7004050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552438"/>
                </a:solidFill>
                <a:latin typeface="Calibri"/>
                <a:ea typeface="Calibri"/>
                <a:cs typeface="Calibri"/>
                <a:sym typeface="Calibri"/>
              </a:rPr>
              <a:t>Method Invoke</a:t>
            </a:r>
          </a:p>
        </p:txBody>
      </p:sp>
      <p:cxnSp>
        <p:nvCxnSpPr>
          <p:cNvPr id="848" name="Shape 848"/>
          <p:cNvCxnSpPr/>
          <p:nvPr/>
        </p:nvCxnSpPr>
        <p:spPr>
          <a:xfrm rot="10800000">
            <a:off x="3419474" y="4256087"/>
            <a:ext cx="36734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/>
        </p:nvSpPr>
        <p:spPr>
          <a:xfrm>
            <a:off x="468312" y="2276475"/>
            <a:ext cx="8280399" cy="2376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2: “Before Aspect” configuration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Notice that this aspect’s method is simpler (because there is nothing to run after the proxy’s invocation.</a:t>
            </a:r>
          </a:p>
        </p:txBody>
      </p:sp>
      <p:sp>
        <p:nvSpPr>
          <p:cNvPr id="855" name="Shape 85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Shape 8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420936"/>
            <a:ext cx="54483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Shape 8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550" y="3767137"/>
            <a:ext cx="6153149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try to break down an app handling clients and payments to distinct logical parts: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/>
        </p:nvSpPr>
        <p:spPr>
          <a:xfrm>
            <a:off x="452437" y="3500437"/>
            <a:ext cx="8280399" cy="3241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supports Aspect-J annotations for simple AOP definition: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 Aspec-j  “aspectjrt” JAR file: 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Shape 86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66" name="Shape 8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Shape 8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350" y="3644900"/>
            <a:ext cx="3425824" cy="29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/>
        </p:nvSpPr>
        <p:spPr>
          <a:xfrm>
            <a:off x="452437" y="3500437"/>
            <a:ext cx="8280399" cy="3241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supports Aspect-J annotations for simple AOP definition: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 Aspec-j  “aspectjrt” JAR file: 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4" name="Shape 8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75" name="Shape 8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Shape 8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350" y="3644900"/>
            <a:ext cx="3425824" cy="29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 txBox="1"/>
          <p:nvPr/>
        </p:nvSpPr>
        <p:spPr>
          <a:xfrm>
            <a:off x="6300787" y="5795962"/>
            <a:ext cx="2200275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AOP annotations</a:t>
            </a:r>
          </a:p>
        </p:txBody>
      </p:sp>
      <p:cxnSp>
        <p:nvCxnSpPr>
          <p:cNvPr id="878" name="Shape 878"/>
          <p:cNvCxnSpPr/>
          <p:nvPr/>
        </p:nvCxnSpPr>
        <p:spPr>
          <a:xfrm flipH="1">
            <a:off x="4211637" y="5980112"/>
            <a:ext cx="2089150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/>
        </p:nvSpPr>
        <p:spPr>
          <a:xfrm>
            <a:off x="452437" y="3860800"/>
            <a:ext cx="8280399" cy="21605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context is quite simple: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tell spring to automatically create the proxies using Aspect-J annotations.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Shape 8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86" name="Shape 8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Shape 8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4076700"/>
            <a:ext cx="5410200" cy="16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/>
        </p:nvSpPr>
        <p:spPr>
          <a:xfrm>
            <a:off x="452437" y="2565400"/>
            <a:ext cx="8280399" cy="4103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metadata is on the class: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Shape 8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Shape 8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708275"/>
            <a:ext cx="65627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Shape 897"/>
          <p:cNvSpPr txBox="1"/>
          <p:nvPr/>
        </p:nvSpPr>
        <p:spPr>
          <a:xfrm>
            <a:off x="1187450" y="3446462"/>
            <a:ext cx="4897436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1146175" y="5373687"/>
            <a:ext cx="4895850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755650" y="2708275"/>
            <a:ext cx="4897436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/>
        </p:nvSpPr>
        <p:spPr>
          <a:xfrm>
            <a:off x="452437" y="2565400"/>
            <a:ext cx="8280399" cy="4103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metadata is on the class: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Shape 9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907" name="Shape 9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Shape 9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708275"/>
            <a:ext cx="65627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/>
        </p:nvSpPr>
        <p:spPr>
          <a:xfrm>
            <a:off x="323850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Voodoo	Suddenly things are happening with no 			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code calling for it in the class.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Maintenance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Debugging might be quite difficult.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/ compile time is slower.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</p:txBody>
      </p:sp>
      <p:sp>
        <p:nvSpPr>
          <p:cNvPr id="914" name="Shape 9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disadvantages		</a:t>
            </a:r>
          </a:p>
        </p:txBody>
      </p:sp>
      <p:pic>
        <p:nvPicPr>
          <p:cNvPr id="915" name="Shape 9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323850" y="4646025"/>
            <a:ext cx="8640900" cy="1735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323850" y="1125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spring-aop with annotations, create a stopwatch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a method finished running, print to system out how much time in milliseconds this method was running. </a:t>
            </a: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*Get time in millis:	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*Delay process:</a:t>
            </a:r>
          </a:p>
        </p:txBody>
      </p:sp>
      <p:sp>
        <p:nvSpPr>
          <p:cNvPr id="922" name="Shape 9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Shape 9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1562" y="4965112"/>
            <a:ext cx="37005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Shape 9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03275" y="5848687"/>
            <a:ext cx="19335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/>
        </p:nvSpPr>
        <p:spPr>
          <a:xfrm>
            <a:off x="323850" y="1484312"/>
            <a:ext cx="8640762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 txBox="1"/>
          <p:nvPr/>
        </p:nvSpPr>
        <p:spPr>
          <a:xfrm>
            <a:off x="312737" y="1125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933" name="Shape 9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287" y="1643061"/>
            <a:ext cx="3313112" cy="500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2412" y="1844675"/>
            <a:ext cx="4762499" cy="14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7175" y="4162425"/>
            <a:ext cx="3733800" cy="2290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7" name="Shape 937"/>
          <p:cNvCxnSpPr/>
          <p:nvPr/>
        </p:nvCxnSpPr>
        <p:spPr>
          <a:xfrm>
            <a:off x="3924300" y="1628775"/>
            <a:ext cx="0" cy="50403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8" name="Shape 938"/>
          <p:cNvCxnSpPr/>
          <p:nvPr/>
        </p:nvCxnSpPr>
        <p:spPr>
          <a:xfrm>
            <a:off x="3924300" y="3716337"/>
            <a:ext cx="504031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/>
        </p:nvSpPr>
        <p:spPr>
          <a:xfrm>
            <a:off x="323850" y="1484312"/>
            <a:ext cx="8640762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312737" y="11255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AOP				</a:t>
            </a:r>
          </a:p>
        </p:txBody>
      </p:sp>
      <p:pic>
        <p:nvPicPr>
          <p:cNvPr id="946" name="Shape 9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Shape 9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3444875"/>
            <a:ext cx="6524625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Shape 9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1824036"/>
            <a:ext cx="2790825" cy="119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9" name="Shape 949"/>
          <p:cNvCxnSpPr/>
          <p:nvPr/>
        </p:nvCxnSpPr>
        <p:spPr>
          <a:xfrm>
            <a:off x="312737" y="3284537"/>
            <a:ext cx="8651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Shape 9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AOP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395287" y="22764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structure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 Oriented Programming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solutions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 – Dynamic proxy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 – Joinpoints, Pointcuts,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Aspects via Annotations.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try to break down an app handling clients and payments to distinct logical parts: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1560576" y="2993135"/>
            <a:ext cx="2048256" cy="688846"/>
            <a:chOff x="0" y="0"/>
            <a:chExt cx="2147483647" cy="2147483647"/>
          </a:xfrm>
        </p:grpSpPr>
        <p:grpSp>
          <p:nvGrpSpPr>
            <p:cNvPr id="167" name="Shape 16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68" name="Shape 16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Shape 169"/>
              <p:cNvSpPr txBox="1"/>
              <p:nvPr/>
            </p:nvSpPr>
            <p:spPr>
              <a:xfrm>
                <a:off x="84352697" y="189450518"/>
                <a:ext cx="197824582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Shape 170"/>
            <p:cNvSpPr txBox="1"/>
            <p:nvPr/>
          </p:nvSpPr>
          <p:spPr>
            <a:xfrm>
              <a:off x="153224357" y="424108390"/>
              <a:ext cx="1896401745" cy="11513943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Service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3703711" y="2993135"/>
            <a:ext cx="2221599" cy="688846"/>
            <a:chOff x="0" y="0"/>
            <a:chExt cx="2147483646" cy="2147483647"/>
          </a:xfrm>
        </p:grpSpPr>
        <p:grpSp>
          <p:nvGrpSpPr>
            <p:cNvPr id="172" name="Shape 172"/>
            <p:cNvGrpSpPr/>
            <p:nvPr/>
          </p:nvGrpSpPr>
          <p:grpSpPr>
            <a:xfrm>
              <a:off x="161668114" y="0"/>
              <a:ext cx="1985815532" cy="2147483647"/>
              <a:chOff x="0" y="0"/>
              <a:chExt cx="2147483647" cy="2147483647"/>
            </a:xfrm>
          </p:grpSpPr>
          <p:pic>
            <p:nvPicPr>
              <p:cNvPr id="173" name="Shape 17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Shape 174"/>
              <p:cNvSpPr txBox="1"/>
              <p:nvPr/>
            </p:nvSpPr>
            <p:spPr>
              <a:xfrm>
                <a:off x="85164647" y="189450518"/>
                <a:ext cx="197237560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Shape 175"/>
            <p:cNvSpPr txBox="1"/>
            <p:nvPr/>
          </p:nvSpPr>
          <p:spPr>
            <a:xfrm>
              <a:off x="0" y="424104461"/>
              <a:ext cx="2127817957" cy="11514180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Service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1566672" y="3986783"/>
            <a:ext cx="2048256" cy="682750"/>
            <a:chOff x="0" y="0"/>
            <a:chExt cx="2147483647" cy="2147483647"/>
          </a:xfrm>
        </p:grpSpPr>
        <p:grpSp>
          <p:nvGrpSpPr>
            <p:cNvPr id="177" name="Shape 17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78" name="Shape 17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" name="Shape 179"/>
              <p:cNvSpPr txBox="1"/>
              <p:nvPr/>
            </p:nvSpPr>
            <p:spPr>
              <a:xfrm>
                <a:off x="84618986" y="181554862"/>
                <a:ext cx="197824582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Shape 180"/>
            <p:cNvSpPr txBox="1"/>
            <p:nvPr/>
          </p:nvSpPr>
          <p:spPr>
            <a:xfrm>
              <a:off x="153490726" y="418307098"/>
              <a:ext cx="1896401745" cy="11616747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Logic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3840478" y="3998975"/>
            <a:ext cx="2054352" cy="688847"/>
            <a:chOff x="0" y="0"/>
            <a:chExt cx="2147483647" cy="2147483647"/>
          </a:xfrm>
        </p:grpSpPr>
        <p:grpSp>
          <p:nvGrpSpPr>
            <p:cNvPr id="182" name="Shape 18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83" name="Shape 18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Shape 184"/>
              <p:cNvSpPr txBox="1"/>
              <p:nvPr/>
            </p:nvSpPr>
            <p:spPr>
              <a:xfrm>
                <a:off x="88815776" y="186482855"/>
                <a:ext cx="19723756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Shape 185"/>
            <p:cNvSpPr txBox="1"/>
            <p:nvPr/>
          </p:nvSpPr>
          <p:spPr>
            <a:xfrm>
              <a:off x="157483194" y="421138130"/>
              <a:ext cx="1890774503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Logic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566672" y="4968239"/>
            <a:ext cx="2048256" cy="1197609"/>
            <a:chOff x="0" y="0"/>
            <a:chExt cx="2147483647" cy="2147483647"/>
          </a:xfrm>
        </p:grpSpPr>
        <p:grpSp>
          <p:nvGrpSpPr>
            <p:cNvPr id="187" name="Shape 187"/>
            <p:cNvGrpSpPr/>
            <p:nvPr/>
          </p:nvGrpSpPr>
          <p:grpSpPr>
            <a:xfrm>
              <a:off x="0" y="0"/>
              <a:ext cx="2147483647" cy="1803613215"/>
              <a:chOff x="0" y="0"/>
              <a:chExt cx="2147483647" cy="2147483647"/>
            </a:xfrm>
          </p:grpSpPr>
          <p:pic>
            <p:nvPicPr>
              <p:cNvPr id="188" name="Shape 188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Shape 189"/>
              <p:cNvSpPr txBox="1"/>
              <p:nvPr/>
            </p:nvSpPr>
            <p:spPr>
              <a:xfrm>
                <a:off x="101026109" y="159225457"/>
                <a:ext cx="1945431529" cy="1727822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Shape 190"/>
            <p:cNvSpPr txBox="1"/>
            <p:nvPr/>
          </p:nvSpPr>
          <p:spPr>
            <a:xfrm>
              <a:off x="153491264" y="343783975"/>
              <a:ext cx="1896402238" cy="18036996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DB Handler</a:t>
              </a: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3840478" y="4980432"/>
            <a:ext cx="2054352" cy="1185417"/>
            <a:chOff x="0" y="0"/>
            <a:chExt cx="2147483647" cy="2147483647"/>
          </a:xfrm>
        </p:grpSpPr>
        <p:grpSp>
          <p:nvGrpSpPr>
            <p:cNvPr id="192" name="Shape 192"/>
            <p:cNvGrpSpPr/>
            <p:nvPr/>
          </p:nvGrpSpPr>
          <p:grpSpPr>
            <a:xfrm>
              <a:off x="0" y="0"/>
              <a:ext cx="2147483647" cy="1811119531"/>
              <a:chOff x="0" y="0"/>
              <a:chExt cx="2147483647" cy="2147483647"/>
            </a:xfrm>
          </p:grpSpPr>
          <p:pic>
            <p:nvPicPr>
              <p:cNvPr id="193" name="Shape 193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" name="Shape 194"/>
              <p:cNvSpPr txBox="1"/>
              <p:nvPr/>
            </p:nvSpPr>
            <p:spPr>
              <a:xfrm>
                <a:off x="104613980" y="163544444"/>
                <a:ext cx="1940779267" cy="17170736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Shape 195"/>
            <p:cNvSpPr txBox="1"/>
            <p:nvPr/>
          </p:nvSpPr>
          <p:spPr>
            <a:xfrm>
              <a:off x="157483730" y="347546289"/>
              <a:ext cx="1890774994" cy="17999373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DB Handler</a:t>
              </a:r>
            </a:p>
          </p:txBody>
        </p:sp>
      </p:grpSp>
      <p:cxnSp>
        <p:nvCxnSpPr>
          <p:cNvPr id="196" name="Shape 196"/>
          <p:cNvCxnSpPr>
            <a:stCxn id="170" idx="2"/>
            <a:endCxn id="180" idx="0"/>
          </p:cNvCxnSpPr>
          <p:nvPr/>
        </p:nvCxnSpPr>
        <p:spPr>
          <a:xfrm>
            <a:off x="2611108" y="3498508"/>
            <a:ext cx="6300" cy="6213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97" name="Shape 197"/>
          <p:cNvCxnSpPr>
            <a:stCxn id="174" idx="2"/>
            <a:endCxn id="185" idx="0"/>
          </p:cNvCxnSpPr>
          <p:nvPr/>
        </p:nvCxnSpPr>
        <p:spPr>
          <a:xfrm flipH="1">
            <a:off x="4895549" y="3573905"/>
            <a:ext cx="300" cy="560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98" name="Shape 198"/>
          <p:cNvCxnSpPr>
            <a:stCxn id="179" idx="2"/>
            <a:endCxn id="189" idx="0"/>
          </p:cNvCxnSpPr>
          <p:nvPr/>
        </p:nvCxnSpPr>
        <p:spPr>
          <a:xfrm>
            <a:off x="2590800" y="4564505"/>
            <a:ext cx="0" cy="47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99" name="Shape 199"/>
          <p:cNvCxnSpPr>
            <a:stCxn id="184" idx="2"/>
            <a:endCxn id="194" idx="0"/>
          </p:cNvCxnSpPr>
          <p:nvPr/>
        </p:nvCxnSpPr>
        <p:spPr>
          <a:xfrm>
            <a:off x="4868861" y="4578792"/>
            <a:ext cx="0" cy="477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00" name="Shape 200"/>
          <p:cNvCxnSpPr/>
          <p:nvPr/>
        </p:nvCxnSpPr>
        <p:spPr>
          <a:xfrm flipH="1">
            <a:off x="3251462" y="4423187"/>
            <a:ext cx="561000" cy="65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3272800" y="4423187"/>
            <a:ext cx="573600" cy="773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02" name="Shape 202"/>
          <p:cNvCxnSpPr>
            <a:stCxn id="180" idx="3"/>
            <a:endCxn id="184" idx="1"/>
          </p:cNvCxnSpPr>
          <p:nvPr/>
        </p:nvCxnSpPr>
        <p:spPr>
          <a:xfrm>
            <a:off x="3521846" y="4304442"/>
            <a:ext cx="4035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cxnSp>
        <p:nvCxnSpPr>
          <p:cNvPr id="203" name="Shape 203"/>
          <p:cNvCxnSpPr>
            <a:stCxn id="185" idx="1"/>
            <a:endCxn id="180" idx="3"/>
          </p:cNvCxnSpPr>
          <p:nvPr/>
        </p:nvCxnSpPr>
        <p:spPr>
          <a:xfrm rot="10800000">
            <a:off x="3521932" y="4304329"/>
            <a:ext cx="4692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Shape 9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Spring extras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395287" y="2709861"/>
            <a:ext cx="8135936" cy="2951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Templtes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Webapp using Spring</a:t>
            </a:r>
          </a:p>
        </p:txBody>
      </p:sp>
      <p:pic>
        <p:nvPicPr>
          <p:cNvPr id="968" name="Shape 9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Shape 969"/>
          <p:cNvSpPr txBox="1">
            <a:spLocks noGrp="1"/>
          </p:cNvSpPr>
          <p:nvPr>
            <p:ph type="subTitle" idx="1"/>
          </p:nvPr>
        </p:nvSpPr>
        <p:spPr>
          <a:xfrm>
            <a:off x="6310312" y="5732462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Shape 9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there are operations we need to do cross application: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Transaction (read only) opening before executing logics code to only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selects data from the DB.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Transaction (Write) opening before executing logics code to update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DB.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Transaction commit after finishing  executing the logic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Logging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etc…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300" cy="95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Shape 217"/>
          <p:cNvGrpSpPr/>
          <p:nvPr/>
        </p:nvGrpSpPr>
        <p:grpSpPr>
          <a:xfrm>
            <a:off x="1470426" y="2865221"/>
            <a:ext cx="1915944" cy="655930"/>
            <a:chOff x="0" y="0"/>
            <a:chExt cx="2147483647" cy="2147483647"/>
          </a:xfrm>
        </p:grpSpPr>
        <p:grpSp>
          <p:nvGrpSpPr>
            <p:cNvPr id="218" name="Shape 21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19" name="Shape 21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Shape 220"/>
              <p:cNvSpPr txBox="1"/>
              <p:nvPr/>
            </p:nvSpPr>
            <p:spPr>
              <a:xfrm>
                <a:off x="84352697" y="189450518"/>
                <a:ext cx="197824582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Shape 221"/>
            <p:cNvSpPr txBox="1"/>
            <p:nvPr/>
          </p:nvSpPr>
          <p:spPr>
            <a:xfrm>
              <a:off x="153215668" y="423664025"/>
              <a:ext cx="189639253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Service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3624424" y="2865221"/>
            <a:ext cx="2078107" cy="655930"/>
            <a:chOff x="0" y="0"/>
            <a:chExt cx="2147483647" cy="2147483647"/>
          </a:xfrm>
        </p:grpSpPr>
        <p:grpSp>
          <p:nvGrpSpPr>
            <p:cNvPr id="223" name="Shape 223"/>
            <p:cNvGrpSpPr/>
            <p:nvPr/>
          </p:nvGrpSpPr>
          <p:grpSpPr>
            <a:xfrm>
              <a:off x="161684389" y="0"/>
              <a:ext cx="1985799257" cy="2147483647"/>
              <a:chOff x="0" y="0"/>
              <a:chExt cx="2147483647" cy="2147483647"/>
            </a:xfrm>
          </p:grpSpPr>
          <p:pic>
            <p:nvPicPr>
              <p:cNvPr id="224" name="Shape 22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Shape 225"/>
              <p:cNvSpPr txBox="1"/>
              <p:nvPr/>
            </p:nvSpPr>
            <p:spPr>
              <a:xfrm>
                <a:off x="85164647" y="189450518"/>
                <a:ext cx="197237560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Shape 226"/>
            <p:cNvSpPr txBox="1"/>
            <p:nvPr/>
          </p:nvSpPr>
          <p:spPr>
            <a:xfrm>
              <a:off x="0" y="423660096"/>
              <a:ext cx="2127790056" cy="11513656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Service</a:t>
              </a: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1476538" y="3858767"/>
            <a:ext cx="1915944" cy="650126"/>
            <a:chOff x="0" y="0"/>
            <a:chExt cx="2147483647" cy="2147483647"/>
          </a:xfrm>
        </p:grpSpPr>
        <p:grpSp>
          <p:nvGrpSpPr>
            <p:cNvPr id="228" name="Shape 22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29" name="Shape 22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Shape 230"/>
              <p:cNvSpPr txBox="1"/>
              <p:nvPr/>
            </p:nvSpPr>
            <p:spPr>
              <a:xfrm>
                <a:off x="84618986" y="181554862"/>
                <a:ext cx="197824582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Shape 231"/>
            <p:cNvSpPr txBox="1"/>
            <p:nvPr/>
          </p:nvSpPr>
          <p:spPr>
            <a:xfrm>
              <a:off x="153482005" y="417715292"/>
              <a:ext cx="1896392537" cy="11616219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Logic</a:t>
              </a: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3750630" y="3871053"/>
            <a:ext cx="1921646" cy="655930"/>
            <a:chOff x="0" y="0"/>
            <a:chExt cx="2147483646" cy="2147483647"/>
          </a:xfrm>
        </p:grpSpPr>
        <p:grpSp>
          <p:nvGrpSpPr>
            <p:cNvPr id="233" name="Shape 23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234" name="Shape 23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" name="Shape 235"/>
              <p:cNvSpPr txBox="1"/>
              <p:nvPr/>
            </p:nvSpPr>
            <p:spPr>
              <a:xfrm>
                <a:off x="88815776" y="186482855"/>
                <a:ext cx="1972375601" cy="1621100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" name="Shape 236"/>
            <p:cNvSpPr txBox="1"/>
            <p:nvPr/>
          </p:nvSpPr>
          <p:spPr>
            <a:xfrm>
              <a:off x="157462683" y="420570271"/>
              <a:ext cx="189076520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Logic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1476538" y="5050479"/>
            <a:ext cx="1915944" cy="1221407"/>
            <a:chOff x="0" y="0"/>
            <a:chExt cx="2147483647" cy="2147483647"/>
          </a:xfrm>
        </p:grpSpPr>
        <p:grpSp>
          <p:nvGrpSpPr>
            <p:cNvPr id="238" name="Shape 238"/>
            <p:cNvGrpSpPr/>
            <p:nvPr/>
          </p:nvGrpSpPr>
          <p:grpSpPr>
            <a:xfrm>
              <a:off x="0" y="0"/>
              <a:ext cx="2147483647" cy="1803225257"/>
              <a:chOff x="0" y="0"/>
              <a:chExt cx="2147483647" cy="2147483647"/>
            </a:xfrm>
          </p:grpSpPr>
          <p:pic>
            <p:nvPicPr>
              <p:cNvPr id="239" name="Shape 239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Shape 240"/>
              <p:cNvSpPr txBox="1"/>
              <p:nvPr/>
            </p:nvSpPr>
            <p:spPr>
              <a:xfrm>
                <a:off x="101026109" y="159225457"/>
                <a:ext cx="1945431529" cy="172782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Shape 241"/>
            <p:cNvSpPr txBox="1"/>
            <p:nvPr/>
          </p:nvSpPr>
          <p:spPr>
            <a:xfrm>
              <a:off x="153482543" y="344096325"/>
              <a:ext cx="1896393030" cy="180338732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DB Handler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750630" y="5114149"/>
            <a:ext cx="1921646" cy="1223664"/>
            <a:chOff x="0" y="0"/>
            <a:chExt cx="2147483646" cy="2147483647"/>
          </a:xfrm>
        </p:grpSpPr>
        <p:grpSp>
          <p:nvGrpSpPr>
            <p:cNvPr id="243" name="Shape 243"/>
            <p:cNvGrpSpPr/>
            <p:nvPr/>
          </p:nvGrpSpPr>
          <p:grpSpPr>
            <a:xfrm>
              <a:off x="0" y="0"/>
              <a:ext cx="2147483646" cy="1811272103"/>
              <a:chOff x="0" y="0"/>
              <a:chExt cx="2147483647" cy="2147483647"/>
            </a:xfrm>
          </p:grpSpPr>
          <p:pic>
            <p:nvPicPr>
              <p:cNvPr id="244" name="Shape 244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" name="Shape 245"/>
              <p:cNvSpPr txBox="1"/>
              <p:nvPr/>
            </p:nvSpPr>
            <p:spPr>
              <a:xfrm>
                <a:off x="104613980" y="163544444"/>
                <a:ext cx="1940779388" cy="1717073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" name="Shape 246"/>
            <p:cNvSpPr txBox="1"/>
            <p:nvPr/>
          </p:nvSpPr>
          <p:spPr>
            <a:xfrm>
              <a:off x="157463220" y="347423541"/>
              <a:ext cx="1890765698" cy="1800060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DB Handler</a:t>
              </a:r>
            </a:p>
          </p:txBody>
        </p:sp>
      </p:grpSp>
      <p:cxnSp>
        <p:nvCxnSpPr>
          <p:cNvPr id="247" name="Shape 247"/>
          <p:cNvCxnSpPr>
            <a:stCxn id="221" idx="2"/>
            <a:endCxn id="231" idx="0"/>
          </p:cNvCxnSpPr>
          <p:nvPr/>
        </p:nvCxnSpPr>
        <p:spPr>
          <a:xfrm>
            <a:off x="2453085" y="3346294"/>
            <a:ext cx="6300" cy="6390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48" name="Shape 248"/>
          <p:cNvCxnSpPr>
            <a:stCxn id="225" idx="2"/>
            <a:endCxn id="236" idx="0"/>
          </p:cNvCxnSpPr>
          <p:nvPr/>
        </p:nvCxnSpPr>
        <p:spPr>
          <a:xfrm flipH="1">
            <a:off x="4737471" y="3418240"/>
            <a:ext cx="2100" cy="581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49" name="Shape 249"/>
          <p:cNvCxnSpPr>
            <a:stCxn id="230" idx="2"/>
            <a:endCxn id="240" idx="0"/>
          </p:cNvCxnSpPr>
          <p:nvPr/>
        </p:nvCxnSpPr>
        <p:spPr>
          <a:xfrm>
            <a:off x="2434510" y="4408883"/>
            <a:ext cx="0" cy="7176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50" name="Shape 250"/>
          <p:cNvCxnSpPr>
            <a:stCxn id="235" idx="2"/>
            <a:endCxn id="245" idx="0"/>
          </p:cNvCxnSpPr>
          <p:nvPr/>
        </p:nvCxnSpPr>
        <p:spPr>
          <a:xfrm>
            <a:off x="4712583" y="4423164"/>
            <a:ext cx="0" cy="7695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51" name="Shape 251"/>
          <p:cNvCxnSpPr/>
          <p:nvPr/>
        </p:nvCxnSpPr>
        <p:spPr>
          <a:xfrm flipH="1">
            <a:off x="3251462" y="4423187"/>
            <a:ext cx="561000" cy="65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52" name="Shape 252"/>
          <p:cNvCxnSpPr/>
          <p:nvPr/>
        </p:nvCxnSpPr>
        <p:spPr>
          <a:xfrm>
            <a:off x="3272800" y="4423187"/>
            <a:ext cx="573600" cy="773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53" name="Shape 253"/>
          <p:cNvCxnSpPr>
            <a:stCxn id="231" idx="3"/>
            <a:endCxn id="235" idx="1"/>
          </p:cNvCxnSpPr>
          <p:nvPr/>
        </p:nvCxnSpPr>
        <p:spPr>
          <a:xfrm>
            <a:off x="3305397" y="4161060"/>
            <a:ext cx="5247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cxnSp>
        <p:nvCxnSpPr>
          <p:cNvPr id="254" name="Shape 254"/>
          <p:cNvCxnSpPr>
            <a:stCxn id="236" idx="1"/>
            <a:endCxn id="231" idx="3"/>
          </p:cNvCxnSpPr>
          <p:nvPr/>
        </p:nvCxnSpPr>
        <p:spPr>
          <a:xfrm rot="10800000">
            <a:off x="3305334" y="4160947"/>
            <a:ext cx="5862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AOP	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300" cy="95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1470426" y="2865221"/>
            <a:ext cx="1915944" cy="655930"/>
            <a:chOff x="0" y="0"/>
            <a:chExt cx="2147483647" cy="2147483647"/>
          </a:xfrm>
        </p:grpSpPr>
        <p:grpSp>
          <p:nvGrpSpPr>
            <p:cNvPr id="262" name="Shape 26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63" name="Shape 26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Shape 264"/>
              <p:cNvSpPr txBox="1"/>
              <p:nvPr/>
            </p:nvSpPr>
            <p:spPr>
              <a:xfrm>
                <a:off x="84352697" y="189450518"/>
                <a:ext cx="197824582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Shape 265"/>
            <p:cNvSpPr txBox="1"/>
            <p:nvPr/>
          </p:nvSpPr>
          <p:spPr>
            <a:xfrm>
              <a:off x="153215668" y="423664025"/>
              <a:ext cx="189639253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Service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3624424" y="2865221"/>
            <a:ext cx="2078107" cy="655930"/>
            <a:chOff x="0" y="0"/>
            <a:chExt cx="2147483647" cy="2147483647"/>
          </a:xfrm>
        </p:grpSpPr>
        <p:grpSp>
          <p:nvGrpSpPr>
            <p:cNvPr id="267" name="Shape 267"/>
            <p:cNvGrpSpPr/>
            <p:nvPr/>
          </p:nvGrpSpPr>
          <p:grpSpPr>
            <a:xfrm>
              <a:off x="161684389" y="0"/>
              <a:ext cx="1985799257" cy="2147483647"/>
              <a:chOff x="0" y="0"/>
              <a:chExt cx="2147483647" cy="2147483647"/>
            </a:xfrm>
          </p:grpSpPr>
          <p:pic>
            <p:nvPicPr>
              <p:cNvPr id="268" name="Shape 26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" name="Shape 269"/>
              <p:cNvSpPr txBox="1"/>
              <p:nvPr/>
            </p:nvSpPr>
            <p:spPr>
              <a:xfrm>
                <a:off x="85164647" y="189450518"/>
                <a:ext cx="1972375601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Shape 270"/>
            <p:cNvSpPr txBox="1"/>
            <p:nvPr/>
          </p:nvSpPr>
          <p:spPr>
            <a:xfrm>
              <a:off x="0" y="423660096"/>
              <a:ext cx="2127790056" cy="11513656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Service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1476538" y="3858767"/>
            <a:ext cx="1915944" cy="650126"/>
            <a:chOff x="0" y="0"/>
            <a:chExt cx="2147483647" cy="2147483647"/>
          </a:xfrm>
        </p:grpSpPr>
        <p:grpSp>
          <p:nvGrpSpPr>
            <p:cNvPr id="272" name="Shape 27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73" name="Shape 27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Shape 274"/>
              <p:cNvSpPr txBox="1"/>
              <p:nvPr/>
            </p:nvSpPr>
            <p:spPr>
              <a:xfrm>
                <a:off x="84618986" y="181554862"/>
                <a:ext cx="1978245821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Shape 275"/>
            <p:cNvSpPr txBox="1"/>
            <p:nvPr/>
          </p:nvSpPr>
          <p:spPr>
            <a:xfrm>
              <a:off x="153482005" y="417715292"/>
              <a:ext cx="1896392537" cy="11616219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Logic</a:t>
              </a: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3750630" y="3871053"/>
            <a:ext cx="1921646" cy="655930"/>
            <a:chOff x="0" y="0"/>
            <a:chExt cx="2147483646" cy="2147483647"/>
          </a:xfrm>
        </p:grpSpPr>
        <p:grpSp>
          <p:nvGrpSpPr>
            <p:cNvPr id="277" name="Shape 277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278" name="Shape 27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Shape 279"/>
              <p:cNvSpPr txBox="1"/>
              <p:nvPr/>
            </p:nvSpPr>
            <p:spPr>
              <a:xfrm>
                <a:off x="88815776" y="186482855"/>
                <a:ext cx="1972375601" cy="1621100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0" name="Shape 280"/>
            <p:cNvSpPr txBox="1"/>
            <p:nvPr/>
          </p:nvSpPr>
          <p:spPr>
            <a:xfrm>
              <a:off x="157462683" y="420570271"/>
              <a:ext cx="1890765207" cy="11513420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Logic</a:t>
              </a: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1476538" y="5050479"/>
            <a:ext cx="1915944" cy="1221407"/>
            <a:chOff x="0" y="0"/>
            <a:chExt cx="2147483647" cy="2147483647"/>
          </a:xfrm>
        </p:grpSpPr>
        <p:grpSp>
          <p:nvGrpSpPr>
            <p:cNvPr id="282" name="Shape 282"/>
            <p:cNvGrpSpPr/>
            <p:nvPr/>
          </p:nvGrpSpPr>
          <p:grpSpPr>
            <a:xfrm>
              <a:off x="0" y="0"/>
              <a:ext cx="2147483647" cy="1803225257"/>
              <a:chOff x="0" y="0"/>
              <a:chExt cx="2147483647" cy="2147483647"/>
            </a:xfrm>
          </p:grpSpPr>
          <p:pic>
            <p:nvPicPr>
              <p:cNvPr id="283" name="Shape 283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" name="Shape 284"/>
              <p:cNvSpPr txBox="1"/>
              <p:nvPr/>
            </p:nvSpPr>
            <p:spPr>
              <a:xfrm>
                <a:off x="101026109" y="159225457"/>
                <a:ext cx="1945431529" cy="172782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" name="Shape 285"/>
            <p:cNvSpPr txBox="1"/>
            <p:nvPr/>
          </p:nvSpPr>
          <p:spPr>
            <a:xfrm>
              <a:off x="153482543" y="344096325"/>
              <a:ext cx="1896393030" cy="180338732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DB Handler</a:t>
              </a:r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3750630" y="5114149"/>
            <a:ext cx="1921646" cy="1223664"/>
            <a:chOff x="0" y="0"/>
            <a:chExt cx="2147483646" cy="2147483647"/>
          </a:xfrm>
        </p:grpSpPr>
        <p:grpSp>
          <p:nvGrpSpPr>
            <p:cNvPr id="287" name="Shape 287"/>
            <p:cNvGrpSpPr/>
            <p:nvPr/>
          </p:nvGrpSpPr>
          <p:grpSpPr>
            <a:xfrm>
              <a:off x="0" y="0"/>
              <a:ext cx="2147483646" cy="1811272103"/>
              <a:chOff x="0" y="0"/>
              <a:chExt cx="2147483647" cy="2147483647"/>
            </a:xfrm>
          </p:grpSpPr>
          <p:pic>
            <p:nvPicPr>
              <p:cNvPr id="288" name="Shape 288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9" name="Shape 289"/>
              <p:cNvSpPr txBox="1"/>
              <p:nvPr/>
            </p:nvSpPr>
            <p:spPr>
              <a:xfrm>
                <a:off x="104613980" y="163544444"/>
                <a:ext cx="1940779388" cy="1717073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Shape 290"/>
            <p:cNvSpPr txBox="1"/>
            <p:nvPr/>
          </p:nvSpPr>
          <p:spPr>
            <a:xfrm>
              <a:off x="157463220" y="347423541"/>
              <a:ext cx="1890765698" cy="1800060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DB Handler</a:t>
              </a:r>
            </a:p>
          </p:txBody>
        </p:sp>
      </p:grpSp>
      <p:cxnSp>
        <p:nvCxnSpPr>
          <p:cNvPr id="291" name="Shape 291"/>
          <p:cNvCxnSpPr>
            <a:stCxn id="265" idx="2"/>
            <a:endCxn id="275" idx="0"/>
          </p:cNvCxnSpPr>
          <p:nvPr/>
        </p:nvCxnSpPr>
        <p:spPr>
          <a:xfrm>
            <a:off x="2453085" y="3346294"/>
            <a:ext cx="6300" cy="6390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2" name="Shape 292"/>
          <p:cNvCxnSpPr>
            <a:stCxn id="269" idx="2"/>
            <a:endCxn id="280" idx="0"/>
          </p:cNvCxnSpPr>
          <p:nvPr/>
        </p:nvCxnSpPr>
        <p:spPr>
          <a:xfrm flipH="1">
            <a:off x="4737471" y="3418240"/>
            <a:ext cx="2100" cy="581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3" name="Shape 293"/>
          <p:cNvCxnSpPr>
            <a:stCxn id="274" idx="2"/>
            <a:endCxn id="284" idx="0"/>
          </p:cNvCxnSpPr>
          <p:nvPr/>
        </p:nvCxnSpPr>
        <p:spPr>
          <a:xfrm>
            <a:off x="2434510" y="4408883"/>
            <a:ext cx="0" cy="7176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4" name="Shape 294"/>
          <p:cNvCxnSpPr>
            <a:stCxn id="279" idx="2"/>
            <a:endCxn id="289" idx="0"/>
          </p:cNvCxnSpPr>
          <p:nvPr/>
        </p:nvCxnSpPr>
        <p:spPr>
          <a:xfrm>
            <a:off x="4712583" y="4423164"/>
            <a:ext cx="0" cy="7695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5" name="Shape 295"/>
          <p:cNvCxnSpPr/>
          <p:nvPr/>
        </p:nvCxnSpPr>
        <p:spPr>
          <a:xfrm flipH="1">
            <a:off x="3251462" y="4423187"/>
            <a:ext cx="561000" cy="6582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3272800" y="4423187"/>
            <a:ext cx="573600" cy="7736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97" name="Shape 297"/>
          <p:cNvCxnSpPr>
            <a:stCxn id="275" idx="3"/>
            <a:endCxn id="279" idx="1"/>
          </p:cNvCxnSpPr>
          <p:nvPr/>
        </p:nvCxnSpPr>
        <p:spPr>
          <a:xfrm>
            <a:off x="3305397" y="4161060"/>
            <a:ext cx="5247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cxnSp>
        <p:nvCxnSpPr>
          <p:cNvPr id="298" name="Shape 298"/>
          <p:cNvCxnSpPr>
            <a:stCxn id="280" idx="1"/>
            <a:endCxn id="275" idx="3"/>
          </p:cNvCxnSpPr>
          <p:nvPr/>
        </p:nvCxnSpPr>
        <p:spPr>
          <a:xfrm rot="10800000">
            <a:off x="3305334" y="4160947"/>
            <a:ext cx="586200" cy="144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med" len="med"/>
            <a:tailEnd type="stealth" w="lg" len="lg"/>
          </a:ln>
        </p:spPr>
      </p:cxnSp>
      <p:sp>
        <p:nvSpPr>
          <p:cNvPr id="299" name="Shape 299"/>
          <p:cNvSpPr txBox="1"/>
          <p:nvPr/>
        </p:nvSpPr>
        <p:spPr>
          <a:xfrm>
            <a:off x="323850" y="1484312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we need something like this: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Transaction handling: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443037" y="3817937"/>
            <a:ext cx="7089900" cy="22034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6605586" y="3779837"/>
            <a:ext cx="19811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Handle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On-screen Show (4:3)</PresentationFormat>
  <Paragraphs>431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Open Sans</vt:lpstr>
      <vt:lpstr>Calibri</vt:lpstr>
      <vt:lpstr>Office Theme</vt:lpstr>
      <vt:lpstr>1_Office Theme</vt:lpstr>
      <vt:lpstr>Spring AOP</vt:lpstr>
      <vt:lpstr>Last session – Spring IOC</vt:lpstr>
      <vt:lpstr>Spring - AOP</vt:lpstr>
      <vt:lpstr>Spring structure </vt:lpstr>
      <vt:lpstr>AOP </vt:lpstr>
      <vt:lpstr>AOP </vt:lpstr>
      <vt:lpstr>AOP </vt:lpstr>
      <vt:lpstr>AOP </vt:lpstr>
      <vt:lpstr>AOP </vt:lpstr>
      <vt:lpstr>AOP </vt:lpstr>
      <vt:lpstr>AOP  </vt:lpstr>
      <vt:lpstr>AOP  </vt:lpstr>
      <vt:lpstr>AOP  </vt:lpstr>
      <vt:lpstr>AOP </vt:lpstr>
      <vt:lpstr>AOP</vt:lpstr>
      <vt:lpstr>Terminology</vt:lpstr>
      <vt:lpstr>Terminology - Join points  </vt:lpstr>
      <vt:lpstr>Terminology - Join points  </vt:lpstr>
      <vt:lpstr>Terminology - Advice  </vt:lpstr>
      <vt:lpstr>Terminology - Advice  </vt:lpstr>
      <vt:lpstr>Terminology - Advice  </vt:lpstr>
      <vt:lpstr>Terminology - Advice  </vt:lpstr>
      <vt:lpstr>Terminology - Pointcut  </vt:lpstr>
      <vt:lpstr>Terminology - extra  </vt:lpstr>
      <vt:lpstr>AOP frameworks   </vt:lpstr>
      <vt:lpstr>Spring AOP     </vt:lpstr>
      <vt:lpstr>Spring AOP     </vt:lpstr>
      <vt:lpstr>Spring AOP     </vt:lpstr>
      <vt:lpstr>Proxy design pattern</vt:lpstr>
      <vt:lpstr>Proxy design pattern</vt:lpstr>
      <vt:lpstr>Proxy design pattern</vt:lpstr>
      <vt:lpstr>Aspect-J     </vt:lpstr>
      <vt:lpstr>Aspect-J  vs Spring    </vt:lpstr>
      <vt:lpstr>Why Spring?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Using Spring AOP    </vt:lpstr>
      <vt:lpstr>AOP disadvantages  </vt:lpstr>
      <vt:lpstr>Using Spring AOP    </vt:lpstr>
      <vt:lpstr>Using Spring AOP    </vt:lpstr>
      <vt:lpstr>Using Spring AOP    </vt:lpstr>
      <vt:lpstr>Spring - AOP</vt:lpstr>
      <vt:lpstr>Next session – Spring extras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cp:lastModifiedBy>haim.turkel</cp:lastModifiedBy>
  <cp:revision>1</cp:revision>
  <dcterms:modified xsi:type="dcterms:W3CDTF">2015-09-18T07:24:59Z</dcterms:modified>
</cp:coreProperties>
</file>