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94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embeddedFontLst>
    <p:embeddedFont>
      <p:font typeface="Open Sans" charset="0"/>
      <p:regular r:id="rId41"/>
      <p:bold r:id="rId42"/>
      <p:italic r:id="rId43"/>
      <p:boldItalic r:id="rId44"/>
    </p:embeddedFont>
    <p:embeddedFont>
      <p:font typeface="Calibri" pitchFamily="34" charset="0"/>
      <p:regular r:id="rId45"/>
      <p:bold r:id="rId46"/>
      <p:italic r:id="rId47"/>
      <p:boldItalic r:id="rId48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2" name="Shape 41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0" name="Shape 44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4.jpe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6.png"/><Relationship Id="rId4" Type="http://schemas.openxmlformats.org/officeDocument/2006/relationships/hyperlink" Target="http://www.learnjavaonline.or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1406525" y="2420936"/>
            <a:ext cx="6478586" cy="2593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Java basics</a:t>
            </a:r>
            <a:b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4000" b="0" i="0" u="none" strike="noStrike" cap="none" baseline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386" y="5157787"/>
            <a:ext cx="2252662" cy="170021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61937" y="5949950"/>
            <a:ext cx="2087562" cy="72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Session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52661" y="476250"/>
            <a:ext cx="4638674" cy="151288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2735261" y="5381625"/>
            <a:ext cx="3673475" cy="4238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88"/>
          <p:cNvSpPr txBox="1"/>
          <p:nvPr/>
        </p:nvSpPr>
        <p:spPr>
          <a:xfrm>
            <a:off x="2624931" y="5948426"/>
            <a:ext cx="3894139" cy="623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Chaim</a:t>
            </a:r>
            <a:r>
              <a:rPr lang="en-US" sz="2800" b="0" i="0" u="none" strike="noStrike" cap="none" baseline="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Turkel 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Ido</a:t>
            </a:r>
            <a:r>
              <a:rPr lang="en-US" sz="2800" b="0" i="0" u="none" strike="noStrike" cap="none" baseline="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Barash</a:t>
            </a:r>
            <a:endParaRPr lang="en-US" sz="2800" b="0" i="0" u="none" strike="noStrike" cap="none" baseline="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JVM ,JDK &amp; JRE</a:t>
            </a:r>
          </a:p>
        </p:txBody>
      </p:sp>
      <p:pic>
        <p:nvPicPr>
          <p:cNvPr id="191" name="Shape 1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/>
        </p:nvSpPr>
        <p:spPr>
          <a:xfrm>
            <a:off x="376237" y="270986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JVM – Java  virtual machine.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Enough to interpret Java .class files.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JRE – Java Runtime Environment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Contains an implementation of the JVM + utilities like Math, 	Lang and runtime libraries)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JDK – Java Development Kit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Contains JRE (or JREs) and several development tools.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Javac, profiling tools, etc…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JVM - questions</a:t>
            </a:r>
          </a:p>
        </p:txBody>
      </p:sp>
      <p:pic>
        <p:nvPicPr>
          <p:cNvPr id="198" name="Shape 1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376237" y="24923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 JVM a compiler or an interpreter? 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the difference between a JRE and a JVM?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gives java it’s “write once and run anywhere” nature?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JVM - questions</a:t>
            </a:r>
          </a:p>
        </p:txBody>
      </p:sp>
      <p:pic>
        <p:nvPicPr>
          <p:cNvPr id="205" name="Shape 2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/>
        </p:nvSpPr>
        <p:spPr>
          <a:xfrm>
            <a:off x="376237" y="24923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 JVM a compiler or an interpreter? 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the difference between a JRE and a JVM?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gives java it’s “write once and run anywhere” nature?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1403350" y="2276475"/>
            <a:ext cx="5256211" cy="646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Interperter – code is already compiled to bytecode using javac command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JVM - questions</a:t>
            </a:r>
          </a:p>
        </p:txBody>
      </p:sp>
      <p:pic>
        <p:nvPicPr>
          <p:cNvPr id="213" name="Shape 2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/>
        </p:nvSpPr>
        <p:spPr>
          <a:xfrm>
            <a:off x="376237" y="24923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 JVM a compiler or an interpreter? 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the difference between a JRE and a JVM?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gives java it’s “write once and run anywhere” nature?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1403350" y="2276475"/>
            <a:ext cx="5256211" cy="646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Interperter – code is already compiled to bytecode using javac command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1403350" y="4076700"/>
            <a:ext cx="5256211" cy="646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JRE contains an implementation of a JVM + several utilites such as Math, Lang etc..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JVM - questions</a:t>
            </a:r>
          </a:p>
        </p:txBody>
      </p:sp>
      <p:pic>
        <p:nvPicPr>
          <p:cNvPr id="222" name="Shape 2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/>
        </p:nvSpPr>
        <p:spPr>
          <a:xfrm>
            <a:off x="376237" y="24923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 JVM a compiler or an interpreter? 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the difference between a JRE and a JVM?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gives java it’s “write once and run anywhere” nature?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1403350" y="2276475"/>
            <a:ext cx="5256211" cy="646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Interperter – code is already compiled to bytecode using javac command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1403350" y="4076700"/>
            <a:ext cx="5256211" cy="646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JRE contains an implementation of a JVM + several utilites such as Math, Lang etc..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1476375" y="5876925"/>
            <a:ext cx="5256211" cy="9239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code is compiled to bytecode which is interpreted by platform specific JVMs.  Each OS or device has it’s own JVM.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/>
        </p:nvSpPr>
        <p:spPr>
          <a:xfrm>
            <a:off x="373062" y="1989136"/>
            <a:ext cx="8366125" cy="44878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Simple Java class</a:t>
            </a:r>
          </a:p>
        </p:txBody>
      </p:sp>
      <p:pic>
        <p:nvPicPr>
          <p:cNvPr id="240" name="Shape 2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1" name="Shape 241"/>
          <p:cNvGrpSpPr/>
          <p:nvPr/>
        </p:nvGrpSpPr>
        <p:grpSpPr>
          <a:xfrm>
            <a:off x="373062" y="1844674"/>
            <a:ext cx="8366125" cy="4632325"/>
            <a:chOff x="0" y="0"/>
            <a:chExt cx="2147483647" cy="2147483647"/>
          </a:xfrm>
        </p:grpSpPr>
        <p:sp>
          <p:nvSpPr>
            <p:cNvPr id="242" name="Shape 242"/>
            <p:cNvSpPr txBox="1"/>
            <p:nvPr/>
          </p:nvSpPr>
          <p:spPr>
            <a:xfrm>
              <a:off x="0" y="400753043"/>
              <a:ext cx="2088589341" cy="12017250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Shape 243"/>
            <p:cNvSpPr txBox="1"/>
            <p:nvPr/>
          </p:nvSpPr>
          <p:spPr>
            <a:xfrm>
              <a:off x="116483386" y="0"/>
              <a:ext cx="2014896177" cy="1712328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4" name="Shape 24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953183" y="94015095"/>
              <a:ext cx="2139530463" cy="20534685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" name="Shape 245"/>
            <p:cNvSpPr txBox="1"/>
            <p:nvPr/>
          </p:nvSpPr>
          <p:spPr>
            <a:xfrm rot="-960000">
              <a:off x="1045801627" y="156517797"/>
              <a:ext cx="628499766" cy="17123282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Package</a:t>
              </a:r>
            </a:p>
          </p:txBody>
        </p:sp>
        <p:sp>
          <p:nvSpPr>
            <p:cNvPr id="246" name="Shape 246"/>
            <p:cNvSpPr txBox="1"/>
            <p:nvPr/>
          </p:nvSpPr>
          <p:spPr>
            <a:xfrm rot="-1020000">
              <a:off x="1078430192" y="508001958"/>
              <a:ext cx="628499737" cy="17123283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Members</a:t>
              </a:r>
            </a:p>
          </p:txBody>
        </p:sp>
        <p:sp>
          <p:nvSpPr>
            <p:cNvPr id="247" name="Shape 247"/>
            <p:cNvSpPr txBox="1"/>
            <p:nvPr/>
          </p:nvSpPr>
          <p:spPr>
            <a:xfrm rot="-1020000">
              <a:off x="1078430192" y="908621476"/>
              <a:ext cx="628499737" cy="17123283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Method</a:t>
              </a:r>
            </a:p>
          </p:txBody>
        </p:sp>
        <p:sp>
          <p:nvSpPr>
            <p:cNvPr id="248" name="Shape 248"/>
            <p:cNvSpPr txBox="1"/>
            <p:nvPr/>
          </p:nvSpPr>
          <p:spPr>
            <a:xfrm rot="-1020000">
              <a:off x="1124643125" y="1390632720"/>
              <a:ext cx="628499737" cy="17123283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Getter method</a:t>
              </a:r>
            </a:p>
          </p:txBody>
        </p:sp>
        <p:cxnSp>
          <p:nvCxnSpPr>
            <p:cNvPr id="249" name="Shape 249"/>
            <p:cNvCxnSpPr/>
            <p:nvPr/>
          </p:nvCxnSpPr>
          <p:spPr>
            <a:xfrm>
              <a:off x="819059299" y="158228063"/>
              <a:ext cx="573749048" cy="0"/>
            </a:xfrm>
            <a:prstGeom prst="straightConnector1">
              <a:avLst/>
            </a:prstGeom>
            <a:noFill/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250" name="Shape 250"/>
            <p:cNvCxnSpPr/>
            <p:nvPr/>
          </p:nvCxnSpPr>
          <p:spPr>
            <a:xfrm rot="10800000" flipH="1">
              <a:off x="486138017" y="588019129"/>
              <a:ext cx="295839284" cy="113335378"/>
            </a:xfrm>
            <a:prstGeom prst="straightConnector1">
              <a:avLst/>
            </a:prstGeom>
            <a:noFill/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51" name="Shape 251"/>
            <p:cNvCxnSpPr/>
            <p:nvPr/>
          </p:nvCxnSpPr>
          <p:spPr>
            <a:xfrm>
              <a:off x="585566037" y="934648622"/>
              <a:ext cx="825579033" cy="0"/>
            </a:xfrm>
            <a:prstGeom prst="straightConnector1">
              <a:avLst/>
            </a:prstGeom>
            <a:noFill/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252" name="Shape 252"/>
            <p:cNvCxnSpPr/>
            <p:nvPr/>
          </p:nvCxnSpPr>
          <p:spPr>
            <a:xfrm>
              <a:off x="578638916" y="506329149"/>
              <a:ext cx="203338407" cy="81689948"/>
            </a:xfrm>
            <a:prstGeom prst="straightConnector1">
              <a:avLst/>
            </a:prstGeom>
            <a:noFill/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53" name="Shape 253"/>
            <p:cNvCxnSpPr/>
            <p:nvPr/>
          </p:nvCxnSpPr>
          <p:spPr>
            <a:xfrm>
              <a:off x="781977310" y="588019115"/>
              <a:ext cx="573749048" cy="0"/>
            </a:xfrm>
            <a:prstGeom prst="straightConnector1">
              <a:avLst/>
            </a:prstGeom>
            <a:noFill/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sp>
          <p:nvSpPr>
            <p:cNvPr id="254" name="Shape 254"/>
            <p:cNvSpPr txBox="1"/>
            <p:nvPr/>
          </p:nvSpPr>
          <p:spPr>
            <a:xfrm rot="-1020000">
              <a:off x="1114999761" y="1776630492"/>
              <a:ext cx="628499737" cy="17123283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Setter method</a:t>
              </a:r>
            </a:p>
          </p:txBody>
        </p:sp>
        <p:cxnSp>
          <p:nvCxnSpPr>
            <p:cNvPr id="255" name="Shape 255"/>
            <p:cNvCxnSpPr/>
            <p:nvPr/>
          </p:nvCxnSpPr>
          <p:spPr>
            <a:xfrm>
              <a:off x="585566037" y="1546953518"/>
              <a:ext cx="702109234" cy="0"/>
            </a:xfrm>
            <a:prstGeom prst="straightConnector1">
              <a:avLst/>
            </a:prstGeom>
            <a:noFill/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256" name="Shape 256"/>
            <p:cNvCxnSpPr/>
            <p:nvPr/>
          </p:nvCxnSpPr>
          <p:spPr>
            <a:xfrm>
              <a:off x="603903409" y="1903150564"/>
              <a:ext cx="683771810" cy="0"/>
            </a:xfrm>
            <a:prstGeom prst="straightConnector1">
              <a:avLst/>
            </a:prstGeom>
            <a:noFill/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stealth" w="lg" len="lg"/>
            </a:ln>
          </p:spPr>
        </p:cxn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/>
        </p:nvSpPr>
        <p:spPr>
          <a:xfrm>
            <a:off x="354012" y="5013325"/>
            <a:ext cx="8302624" cy="7921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373062" y="3644900"/>
            <a:ext cx="8302624" cy="5762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class - Constructors</a:t>
            </a:r>
          </a:p>
        </p:txBody>
      </p:sp>
      <p:pic>
        <p:nvPicPr>
          <p:cNvPr id="264" name="Shape 2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 txBox="1"/>
          <p:nvPr/>
        </p:nvSpPr>
        <p:spPr>
          <a:xfrm>
            <a:off x="354012" y="1773236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Constructor – a special method which creates a new instance.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Every class has a constructor. If no constructor was specified, an empty constructor will be provided.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Empty constructor: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Parameters constructor (initiate fields):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constructor can be private and accessed within the class.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6" name="Shape 2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5650" y="3716337"/>
            <a:ext cx="1600199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Shape 26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5650" y="5084762"/>
            <a:ext cx="233362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Variables</a:t>
            </a:r>
          </a:p>
        </p:txBody>
      </p:sp>
      <p:pic>
        <p:nvPicPr>
          <p:cNvPr id="273" name="Shape 2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/>
        </p:nvSpPr>
        <p:spPr>
          <a:xfrm>
            <a:off x="373062" y="1444625"/>
            <a:ext cx="8135936" cy="25923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is type safe.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Primitive data types:  int, double, short, long…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Objects and references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Wrappers (Object): Integer, Double, Short, Long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373062" y="4149725"/>
            <a:ext cx="8302624" cy="15827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Shape 27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8312" y="4252912"/>
            <a:ext cx="4190999" cy="130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/>
        </p:nvSpPr>
        <p:spPr>
          <a:xfrm>
            <a:off x="373062" y="23495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Primitive types variables can be set “straight forward”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Objects are created by the word “new”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types wrappers can be created either way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727075" y="3736975"/>
            <a:ext cx="6042024" cy="4317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762000" y="2276475"/>
            <a:ext cx="6042024" cy="3508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284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Variables</a:t>
            </a:r>
          </a:p>
        </p:txBody>
      </p:sp>
      <p:pic>
        <p:nvPicPr>
          <p:cNvPr id="285" name="Shape 2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0575" y="3825875"/>
            <a:ext cx="3809999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1375" y="2327275"/>
            <a:ext cx="3514724" cy="26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 txBox="1"/>
          <p:nvPr/>
        </p:nvSpPr>
        <p:spPr>
          <a:xfrm>
            <a:off x="684212" y="5516562"/>
            <a:ext cx="6042024" cy="6746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Shape 28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15975" y="5842000"/>
            <a:ext cx="4476749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Shape 29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2000" y="5589587"/>
            <a:ext cx="3543300" cy="20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/>
        </p:nvSpPr>
        <p:spPr>
          <a:xfrm>
            <a:off x="361950" y="26384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Strings are Objects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Strings can be initiated by “new” or by literal.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new() - creates the string in the heap.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Literal – Creates the String in the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string-pool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(special area in the    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heap which allows strings to be reused).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Variables - Strings</a:t>
            </a:r>
          </a:p>
        </p:txBody>
      </p:sp>
      <p:pic>
        <p:nvPicPr>
          <p:cNvPr id="297" name="Shape 2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Shape 298"/>
          <p:cNvSpPr txBox="1"/>
          <p:nvPr/>
        </p:nvSpPr>
        <p:spPr>
          <a:xfrm>
            <a:off x="769937" y="3259136"/>
            <a:ext cx="6042024" cy="6746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Shape 29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412" y="3536950"/>
            <a:ext cx="3809999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Shape 30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03287" y="3317875"/>
            <a:ext cx="2457449" cy="2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Course introduction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395287" y="314166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Part 1 :  Java basics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Part 2 : Java advanced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468312" y="3789362"/>
            <a:ext cx="7704136" cy="29527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Shape 306"/>
          <p:cNvSpPr txBox="1"/>
          <p:nvPr/>
        </p:nvSpPr>
        <p:spPr>
          <a:xfrm>
            <a:off x="339725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Strings are immutable – any change creates a new String in the heap.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String objects comes with plenty of manipulation methods: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7" name="Shape 307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Variables - Strings</a:t>
            </a:r>
          </a:p>
        </p:txBody>
      </p:sp>
      <p:pic>
        <p:nvPicPr>
          <p:cNvPr id="308" name="Shape 3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Shape 30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95511" y="3933825"/>
            <a:ext cx="4095749" cy="269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/>
        </p:nvSpPr>
        <p:spPr>
          <a:xfrm>
            <a:off x="601662" y="4005262"/>
            <a:ext cx="6042024" cy="9366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 txBox="1"/>
          <p:nvPr/>
        </p:nvSpPr>
        <p:spPr>
          <a:xfrm>
            <a:off x="373062" y="2782886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Array is a data-structure which stores a fixed size collection of elements of the same type.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Arrays are objects.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6" name="Shape 316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Variables - Arrays</a:t>
            </a:r>
          </a:p>
        </p:txBody>
      </p:sp>
      <p:pic>
        <p:nvPicPr>
          <p:cNvPr id="317" name="Shape 3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Shape 3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5650" y="4078287"/>
            <a:ext cx="3581399" cy="75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Stack / Heap</a:t>
            </a:r>
            <a:endParaRPr lang="en-US" sz="4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7" name="Shape 3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8613" y="1695450"/>
            <a:ext cx="848677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/>
        </p:nvSpPr>
        <p:spPr>
          <a:xfrm>
            <a:off x="260350" y="33575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would you use to compare two String variables 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­ the operator == or the method equals()?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the difference between creating String as new () and literal?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4" name="Shape 324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Variables - Questions</a:t>
            </a:r>
          </a:p>
        </p:txBody>
      </p:sp>
      <p:pic>
        <p:nvPicPr>
          <p:cNvPr id="325" name="Shape 3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/>
        </p:nvSpPr>
        <p:spPr>
          <a:xfrm>
            <a:off x="260350" y="33575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would you use to compare two String variables 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­ the operator == or the method equals()?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the difference between creating String as new () and literal?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1" name="Shape 331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Variables - Questions</a:t>
            </a:r>
          </a:p>
        </p:txBody>
      </p:sp>
      <p:pic>
        <p:nvPicPr>
          <p:cNvPr id="332" name="Shape 3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Shape 333"/>
          <p:cNvSpPr txBox="1"/>
          <p:nvPr/>
        </p:nvSpPr>
        <p:spPr>
          <a:xfrm>
            <a:off x="684212" y="3033711"/>
            <a:ext cx="6408737" cy="646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Equals() to compare values. Using the == operator will check if two references points to the same String.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/>
        </p:nvSpPr>
        <p:spPr>
          <a:xfrm>
            <a:off x="260350" y="33575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would you use to compare two String variables 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­ the operator == or the method equals()?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the difference between creating String as new () and literal?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9" name="Shape 339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Variables - Questions</a:t>
            </a:r>
          </a:p>
        </p:txBody>
      </p:sp>
      <p:pic>
        <p:nvPicPr>
          <p:cNvPr id="340" name="Shape 3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Shape 341"/>
          <p:cNvSpPr txBox="1"/>
          <p:nvPr/>
        </p:nvSpPr>
        <p:spPr>
          <a:xfrm>
            <a:off x="684212" y="3033711"/>
            <a:ext cx="6408737" cy="646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Equals() to compare values. Using the == operator will check if two references points to the same String.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684212" y="5229225"/>
            <a:ext cx="6408737" cy="1200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string which was created with new() will be created in the heap like any normal Java object.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string which was created using literal will be created using the string-pool.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/>
        </p:nvSpPr>
        <p:spPr>
          <a:xfrm>
            <a:off x="323850" y="2492375"/>
            <a:ext cx="8302624" cy="27368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414337" y="3068636"/>
            <a:ext cx="8135936" cy="25923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– else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Conditions </a:t>
            </a:r>
          </a:p>
        </p:txBody>
      </p:sp>
      <p:pic>
        <p:nvPicPr>
          <p:cNvPr id="350" name="Shape 3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Shape 3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9600" y="2636836"/>
            <a:ext cx="2882899" cy="2430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/>
        </p:nvSpPr>
        <p:spPr>
          <a:xfrm>
            <a:off x="323850" y="4292600"/>
            <a:ext cx="8302624" cy="23764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Shape 357"/>
          <p:cNvSpPr txBox="1"/>
          <p:nvPr/>
        </p:nvSpPr>
        <p:spPr>
          <a:xfrm>
            <a:off x="414337" y="25654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– else : terenary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 a &gt; b ) ? True : false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switch-case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8" name="Shape 35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Conditions </a:t>
            </a:r>
          </a:p>
        </p:txBody>
      </p:sp>
      <p:pic>
        <p:nvPicPr>
          <p:cNvPr id="359" name="Shape 3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" name="Shape 360"/>
          <p:cNvGrpSpPr/>
          <p:nvPr/>
        </p:nvGrpSpPr>
        <p:grpSpPr>
          <a:xfrm>
            <a:off x="323849" y="2708274"/>
            <a:ext cx="8302624" cy="576261"/>
            <a:chOff x="0" y="0"/>
            <a:chExt cx="2147483647" cy="2147483647"/>
          </a:xfrm>
        </p:grpSpPr>
        <p:sp>
          <p:nvSpPr>
            <p:cNvPr id="361" name="Shape 361"/>
            <p:cNvSpPr txBox="1"/>
            <p:nvPr/>
          </p:nvSpPr>
          <p:spPr>
            <a:xfrm>
              <a:off x="0" y="0"/>
              <a:ext cx="2147483647" cy="2147483647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5243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62" name="Shape 36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7423388" y="268434755"/>
              <a:ext cx="770699914" cy="167214846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63" name="Shape 36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1187" y="4344987"/>
            <a:ext cx="3254374" cy="2036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/>
        </p:nvSpPr>
        <p:spPr>
          <a:xfrm>
            <a:off x="220662" y="1916111"/>
            <a:ext cx="3132138" cy="838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414337" y="2205036"/>
            <a:ext cx="8135936" cy="25923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While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 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 each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Loops</a:t>
            </a:r>
          </a:p>
        </p:txBody>
      </p:sp>
      <p:pic>
        <p:nvPicPr>
          <p:cNvPr id="371" name="Shape 3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Shape 37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5650" y="1989136"/>
            <a:ext cx="1971675" cy="74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Shape 373"/>
          <p:cNvSpPr txBox="1"/>
          <p:nvPr/>
        </p:nvSpPr>
        <p:spPr>
          <a:xfrm>
            <a:off x="220662" y="3752850"/>
            <a:ext cx="8302624" cy="838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Shape 374"/>
          <p:cNvSpPr txBox="1"/>
          <p:nvPr/>
        </p:nvSpPr>
        <p:spPr>
          <a:xfrm>
            <a:off x="220662" y="5516562"/>
            <a:ext cx="8302624" cy="9366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5" name="Shape 37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4212" y="3898900"/>
            <a:ext cx="2743199" cy="66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Shape 37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84212" y="5589587"/>
            <a:ext cx="4514850" cy="78104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368"/>
          <p:cNvSpPr txBox="1"/>
          <p:nvPr/>
        </p:nvSpPr>
        <p:spPr>
          <a:xfrm>
            <a:off x="3886200" y="1905000"/>
            <a:ext cx="2903538" cy="838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114800" y="1937132"/>
            <a:ext cx="2362200" cy="771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Methods</a:t>
            </a:r>
          </a:p>
        </p:txBody>
      </p:sp>
      <p:pic>
        <p:nvPicPr>
          <p:cNvPr id="382" name="Shape 3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Shape 383"/>
          <p:cNvSpPr txBox="1"/>
          <p:nvPr/>
        </p:nvSpPr>
        <p:spPr>
          <a:xfrm>
            <a:off x="584200" y="1557337"/>
            <a:ext cx="6840537" cy="9223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Modeifier   returnedValueType   methodName ( parameters ) 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body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414337" y="3429000"/>
            <a:ext cx="8135936" cy="25923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Void – no returned value: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With returned value and multiple parameters: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Parameters are always passes by value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468312" y="2895601"/>
            <a:ext cx="8302624" cy="838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Shape 386"/>
          <p:cNvSpPr txBox="1"/>
          <p:nvPr/>
        </p:nvSpPr>
        <p:spPr>
          <a:xfrm>
            <a:off x="468312" y="4351338"/>
            <a:ext cx="8302624" cy="14398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7" name="Shape 3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7400" y="3043236"/>
            <a:ext cx="3305174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Shape 38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63612" y="4419600"/>
            <a:ext cx="2666999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Part 1: Java basics</a:t>
            </a: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373062" y="32845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JVM and basic syntax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inheritance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Collections, Generics, Reflection and annotations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/>
        </p:nvSpPr>
        <p:spPr>
          <a:xfrm>
            <a:off x="414337" y="4724400"/>
            <a:ext cx="8302624" cy="112236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Shape 394"/>
          <p:cNvSpPr txBox="1"/>
          <p:nvPr/>
        </p:nvSpPr>
        <p:spPr>
          <a:xfrm>
            <a:off x="468312" y="2420936"/>
            <a:ext cx="8302624" cy="122396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Shape 395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Static</a:t>
            </a:r>
          </a:p>
        </p:txBody>
      </p:sp>
      <p:pic>
        <p:nvPicPr>
          <p:cNvPr id="396" name="Shape 39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/>
          <p:cNvSpPr txBox="1"/>
          <p:nvPr/>
        </p:nvSpPr>
        <p:spPr>
          <a:xfrm>
            <a:off x="414337" y="1484312"/>
            <a:ext cx="8135936" cy="25923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 Object or a Method which belong to the class itself and not to the specific instance.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Each instance of a cat that will be created will increase the general number of cats.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static method can only access static members.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98" name="Shape 39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5650" y="2519361"/>
            <a:ext cx="3200399" cy="101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Shape 39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5650" y="4838700"/>
            <a:ext cx="3409949" cy="60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Shape 40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55650" y="5451475"/>
            <a:ext cx="3162300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/>
        </p:nvSpPr>
        <p:spPr>
          <a:xfrm>
            <a:off x="179386" y="2565400"/>
            <a:ext cx="8302624" cy="30956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Shape 406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Enumeration - simple</a:t>
            </a:r>
          </a:p>
        </p:txBody>
      </p:sp>
      <p:pic>
        <p:nvPicPr>
          <p:cNvPr id="407" name="Shape 4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Shape 4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92275" y="2636836"/>
            <a:ext cx="2286000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Shape 40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92275" y="5157787"/>
            <a:ext cx="3495675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/>
        </p:nvSpPr>
        <p:spPr>
          <a:xfrm>
            <a:off x="179386" y="1844675"/>
            <a:ext cx="8302624" cy="46085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Shape 415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Enumeration - Complex</a:t>
            </a:r>
          </a:p>
        </p:txBody>
      </p:sp>
      <p:pic>
        <p:nvPicPr>
          <p:cNvPr id="416" name="Shape 4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Shape 4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5650" y="1989136"/>
            <a:ext cx="5667374" cy="351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/>
        </p:nvSpPr>
        <p:spPr>
          <a:xfrm>
            <a:off x="301625" y="3644900"/>
            <a:ext cx="8302624" cy="20891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Shape 423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Enumeration - Switch</a:t>
            </a:r>
          </a:p>
        </p:txBody>
      </p:sp>
      <p:pic>
        <p:nvPicPr>
          <p:cNvPr id="424" name="Shape 4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Shape 4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7687" y="3860800"/>
            <a:ext cx="3438525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Shape 426"/>
          <p:cNvSpPr txBox="1"/>
          <p:nvPr/>
        </p:nvSpPr>
        <p:spPr>
          <a:xfrm>
            <a:off x="414337" y="1773236"/>
            <a:ext cx="8135936" cy="25923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simple way to use enumerations is to declare behavior with switch-case.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/>
        </p:nvSpPr>
        <p:spPr>
          <a:xfrm>
            <a:off x="755650" y="5300662"/>
            <a:ext cx="7632699" cy="10080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414337" y="2997200"/>
            <a:ext cx="8135936" cy="25923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offers C++ like comments: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Single line: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Block: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3" name="Shape 433"/>
          <p:cNvSpPr txBox="1"/>
          <p:nvPr/>
        </p:nvSpPr>
        <p:spPr>
          <a:xfrm>
            <a:off x="755650" y="3505200"/>
            <a:ext cx="7632699" cy="7318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Comments</a:t>
            </a:r>
          </a:p>
        </p:txBody>
      </p:sp>
      <p:pic>
        <p:nvPicPr>
          <p:cNvPr id="435" name="Shape 4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Shape 4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7450" y="3573462"/>
            <a:ext cx="3629024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Shape 4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87450" y="5373687"/>
            <a:ext cx="4657724" cy="75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/>
        </p:nvSpPr>
        <p:spPr>
          <a:xfrm>
            <a:off x="560387" y="2636836"/>
            <a:ext cx="7467600" cy="33972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Shape 443"/>
          <p:cNvSpPr txBox="1"/>
          <p:nvPr/>
        </p:nvSpPr>
        <p:spPr>
          <a:xfrm>
            <a:off x="414337" y="2997200"/>
            <a:ext cx="8135936" cy="25923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Documentation generator from Java source code.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4" name="Shape 444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Javadocs</a:t>
            </a:r>
          </a:p>
        </p:txBody>
      </p:sp>
      <p:pic>
        <p:nvPicPr>
          <p:cNvPr id="445" name="Shape 4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Shape 4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5312" y="2708275"/>
            <a:ext cx="7189787" cy="3313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/>
        </p:nvSpPr>
        <p:spPr>
          <a:xfrm>
            <a:off x="560387" y="2636836"/>
            <a:ext cx="7467600" cy="33972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Shape 452"/>
          <p:cNvSpPr txBox="1"/>
          <p:nvPr/>
        </p:nvSpPr>
        <p:spPr>
          <a:xfrm>
            <a:off x="414337" y="2997200"/>
            <a:ext cx="8135936" cy="25923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sng" strike="noStrike" cap="none" baseline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http://www.learnjavaonline.org/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3" name="Shape 453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Exercise</a:t>
            </a:r>
          </a:p>
        </p:txBody>
      </p:sp>
      <p:pic>
        <p:nvPicPr>
          <p:cNvPr id="454" name="Shape 45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Shape 45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6012" y="2997200"/>
            <a:ext cx="4848225" cy="2628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6" name="Shape 456"/>
          <p:cNvCxnSpPr/>
          <p:nvPr/>
        </p:nvCxnSpPr>
        <p:spPr>
          <a:xfrm>
            <a:off x="1331912" y="5445125"/>
            <a:ext cx="2879724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Shape 4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Shape 462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Shape 463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Shape 464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Next session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395287" y="314166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Inheritance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Inner classes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Interfaces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Polymorphism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more…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66" name="Shape 4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27762" y="5013325"/>
            <a:ext cx="2252662" cy="1700212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Shape 467"/>
          <p:cNvSpPr txBox="1">
            <a:spLocks noGrp="1"/>
          </p:cNvSpPr>
          <p:nvPr>
            <p:ph type="subTitle" idx="1"/>
          </p:nvPr>
        </p:nvSpPr>
        <p:spPr>
          <a:xfrm>
            <a:off x="6310312" y="5805487"/>
            <a:ext cx="2087562" cy="72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Session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Shape 4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/>
          <p:cNvSpPr txBox="1"/>
          <p:nvPr/>
        </p:nvSpPr>
        <p:spPr>
          <a:xfrm>
            <a:off x="685800" y="76517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55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2771775" y="2924175"/>
            <a:ext cx="3529012" cy="1728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Chaim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Turkel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Email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00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chaim</a:t>
            </a:r>
            <a:r>
              <a:rPr lang="en-US" sz="2000" b="0" i="0" u="none" strike="noStrike" cap="none" baseline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@tikalk.com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Part 2: Java advanced</a:t>
            </a: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373062" y="32845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JEE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Maven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JUnit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Web-services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Java basics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395287" y="314166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JVM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simple class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Variables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Conditions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Loops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Methods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Enumerations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Javadocs &amp; Comments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 descr="programming languages opening illustrati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9600" y="3428999"/>
            <a:ext cx="4572000" cy="3429001"/>
          </a:xfrm>
          <a:prstGeom prst="rect">
            <a:avLst/>
          </a:prstGeom>
          <a:noFill/>
        </p:spPr>
      </p:pic>
      <p:sp>
        <p:nvSpPr>
          <p:cNvPr id="121" name="Shape 121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introduction</a:t>
            </a: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373062" y="25654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>
              <a:lnSpc>
                <a:spcPct val="150000"/>
              </a:lnSpc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is a type of 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coffee (</a:t>
            </a:r>
            <a:r>
              <a:rPr lang="en-US" sz="2000" dirty="0" smtClean="0"/>
              <a:t>Indonesian)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is a High level programming language.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Released in 1995 by Sun Microsystems.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Now owned by the mighty Oracle.</a:t>
            </a:r>
            <a:b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is: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Simple </a:t>
            </a:r>
            <a:endParaRPr lang="en-US" sz="16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Object Oriented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Secure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Portable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Multithreaded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Free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/>
          </p:nvPr>
        </p:nvSpPr>
        <p:spPr>
          <a:xfrm>
            <a:off x="1547813" y="549275"/>
            <a:ext cx="7215188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introduction</a:t>
            </a: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373062" y="22066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is the 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1/2</a:t>
            </a:r>
            <a:r>
              <a:rPr lang="en-US" sz="2000" b="0" i="0" u="none" strike="noStrike" cap="none" baseline="300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nd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most popular programming language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is the 1</a:t>
            </a:r>
            <a:r>
              <a:rPr lang="en-US" sz="2000" b="0" i="0" u="none" strike="noStrike" cap="none" baseline="30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most popular among the high level languages.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is used everywhere: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97% of enterprise desktops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 billion mobile phones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#1 choice for robust enterprise applications.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Google choice (android, GWT, etc..)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Large and reach community</a:t>
            </a:r>
          </a:p>
          <a:p>
            <a:pPr marL="742950" marR="0" lvl="1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90801" y="5126815"/>
            <a:ext cx="6095999" cy="165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/>
        </p:nvSpPr>
        <p:spPr>
          <a:xfrm>
            <a:off x="323850" y="4581525"/>
            <a:ext cx="8302624" cy="21399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Virtual Machine</a:t>
            </a: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376237" y="2205036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Masks the operating system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Interprets the bytecode to actions or operating system calls on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runtime (jus-in-time compilation)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Handles memory allocation and deacllocation: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STACK for method calls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HEAP for objects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Garbage collection (background thread)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4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323850" y="4652962"/>
            <a:ext cx="8424862" cy="203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Java:	System.out.println("Hello world!");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Bytecode: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0 getstatic #6 &lt;Field java.lang.System.out Ljava/io/PrintStream;&gt;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3 ldc  #1 &lt;String "Hello world!"&gt;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5 invokevirtual #7 &lt;Method java.io.PrintStream.println(Ljava/lang/String;)V&gt;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8 return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Virtual Machine (JVM)</a:t>
            </a:r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250825" y="981075"/>
            <a:ext cx="8135936" cy="25923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Platform independent -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“Write once, run anywhere”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49" name="Shape 149"/>
          <p:cNvGrpSpPr/>
          <p:nvPr/>
        </p:nvGrpSpPr>
        <p:grpSpPr>
          <a:xfrm>
            <a:off x="2051049" y="2462783"/>
            <a:ext cx="4233925" cy="682750"/>
            <a:chOff x="0" y="0"/>
            <a:chExt cx="2147483647" cy="2147483647"/>
          </a:xfrm>
        </p:grpSpPr>
        <p:grpSp>
          <p:nvGrpSpPr>
            <p:cNvPr id="150" name="Shape 150"/>
            <p:cNvGrpSpPr/>
            <p:nvPr/>
          </p:nvGrpSpPr>
          <p:grpSpPr>
            <a:xfrm>
              <a:off x="156272123" y="0"/>
              <a:ext cx="1991211522" cy="2147483647"/>
              <a:chOff x="0" y="0"/>
              <a:chExt cx="2147483647" cy="2147483647"/>
            </a:xfrm>
          </p:grpSpPr>
          <p:pic>
            <p:nvPicPr>
              <p:cNvPr id="151" name="Shape 151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2" name="Shape 152"/>
              <p:cNvSpPr txBox="1"/>
              <p:nvPr/>
            </p:nvSpPr>
            <p:spPr>
              <a:xfrm>
                <a:off x="43810521" y="181554862"/>
                <a:ext cx="2056988731" cy="16355772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3" name="Shape 153"/>
            <p:cNvSpPr txBox="1"/>
            <p:nvPr/>
          </p:nvSpPr>
          <p:spPr>
            <a:xfrm>
              <a:off x="0" y="418307263"/>
              <a:ext cx="1753211942" cy="11620744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Java source file  (.java)</a:t>
              </a:r>
            </a:p>
          </p:txBody>
        </p:sp>
      </p:grpSp>
      <p:grpSp>
        <p:nvGrpSpPr>
          <p:cNvPr id="154" name="Shape 154"/>
          <p:cNvGrpSpPr/>
          <p:nvPr/>
        </p:nvGrpSpPr>
        <p:grpSpPr>
          <a:xfrm>
            <a:off x="1619249" y="3328414"/>
            <a:ext cx="4659629" cy="682751"/>
            <a:chOff x="0" y="0"/>
            <a:chExt cx="2147483647" cy="2147483647"/>
          </a:xfrm>
        </p:grpSpPr>
        <p:grpSp>
          <p:nvGrpSpPr>
            <p:cNvPr id="155" name="Shape 155"/>
            <p:cNvGrpSpPr/>
            <p:nvPr/>
          </p:nvGrpSpPr>
          <p:grpSpPr>
            <a:xfrm>
              <a:off x="338189082" y="0"/>
              <a:ext cx="1809294564" cy="2147483647"/>
              <a:chOff x="0" y="0"/>
              <a:chExt cx="2147483647" cy="2147483647"/>
            </a:xfrm>
          </p:grpSpPr>
          <p:pic>
            <p:nvPicPr>
              <p:cNvPr id="156" name="Shape 156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7" name="Shape 157"/>
              <p:cNvSpPr txBox="1"/>
              <p:nvPr/>
            </p:nvSpPr>
            <p:spPr>
              <a:xfrm>
                <a:off x="45257328" y="180158433"/>
                <a:ext cx="2057139651" cy="163557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8" name="Shape 158"/>
            <p:cNvSpPr txBox="1"/>
            <p:nvPr/>
          </p:nvSpPr>
          <p:spPr>
            <a:xfrm>
              <a:off x="0" y="416909956"/>
              <a:ext cx="1593153898" cy="116207278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Java Compiler</a:t>
              </a:r>
            </a:p>
          </p:txBody>
        </p:sp>
      </p:grpSp>
      <p:grpSp>
        <p:nvGrpSpPr>
          <p:cNvPr id="159" name="Shape 159"/>
          <p:cNvGrpSpPr/>
          <p:nvPr/>
        </p:nvGrpSpPr>
        <p:grpSpPr>
          <a:xfrm>
            <a:off x="2051049" y="4187950"/>
            <a:ext cx="4233925" cy="688847"/>
            <a:chOff x="0" y="0"/>
            <a:chExt cx="2147483647" cy="2147483647"/>
          </a:xfrm>
        </p:grpSpPr>
        <p:grpSp>
          <p:nvGrpSpPr>
            <p:cNvPr id="160" name="Shape 160"/>
            <p:cNvGrpSpPr/>
            <p:nvPr/>
          </p:nvGrpSpPr>
          <p:grpSpPr>
            <a:xfrm>
              <a:off x="156272123" y="0"/>
              <a:ext cx="1991211522" cy="2147483647"/>
              <a:chOff x="0" y="0"/>
              <a:chExt cx="2147483647" cy="2147483647"/>
            </a:xfrm>
          </p:grpSpPr>
          <p:pic>
            <p:nvPicPr>
              <p:cNvPr id="161" name="Shape 161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2" name="Shape 162"/>
              <p:cNvSpPr txBox="1"/>
              <p:nvPr/>
            </p:nvSpPr>
            <p:spPr>
              <a:xfrm>
                <a:off x="43810521" y="191234416"/>
                <a:ext cx="2056988731" cy="16210998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3" name="Shape 163"/>
            <p:cNvSpPr txBox="1"/>
            <p:nvPr/>
          </p:nvSpPr>
          <p:spPr>
            <a:xfrm>
              <a:off x="0" y="425891348"/>
              <a:ext cx="1753211942" cy="115178875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Java Bytecode  (.class)</a:t>
              </a:r>
            </a:p>
          </p:txBody>
        </p:sp>
      </p:grpSp>
      <p:cxnSp>
        <p:nvCxnSpPr>
          <p:cNvPr id="164" name="Shape 164"/>
          <p:cNvCxnSpPr/>
          <p:nvPr/>
        </p:nvCxnSpPr>
        <p:spPr>
          <a:xfrm>
            <a:off x="4316412" y="3068636"/>
            <a:ext cx="3174" cy="287337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65" name="Shape 165"/>
          <p:cNvCxnSpPr/>
          <p:nvPr/>
        </p:nvCxnSpPr>
        <p:spPr>
          <a:xfrm>
            <a:off x="4298950" y="3933825"/>
            <a:ext cx="3174" cy="287337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grpSp>
        <p:nvGrpSpPr>
          <p:cNvPr id="166" name="Shape 166"/>
          <p:cNvGrpSpPr/>
          <p:nvPr/>
        </p:nvGrpSpPr>
        <p:grpSpPr>
          <a:xfrm>
            <a:off x="883920" y="5760720"/>
            <a:ext cx="1798318" cy="1048512"/>
            <a:chOff x="0" y="0"/>
            <a:chExt cx="2147483647" cy="2147483646"/>
          </a:xfrm>
        </p:grpSpPr>
        <p:grpSp>
          <p:nvGrpSpPr>
            <p:cNvPr id="167" name="Shape 167"/>
            <p:cNvGrpSpPr/>
            <p:nvPr/>
          </p:nvGrpSpPr>
          <p:grpSpPr>
            <a:xfrm>
              <a:off x="0" y="0"/>
              <a:ext cx="2147483647" cy="2147483646"/>
              <a:chOff x="0" y="0"/>
              <a:chExt cx="2147483647" cy="2147483647"/>
            </a:xfrm>
          </p:grpSpPr>
          <p:pic>
            <p:nvPicPr>
              <p:cNvPr id="168" name="Shape 168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9" name="Shape 169"/>
              <p:cNvSpPr txBox="1"/>
              <p:nvPr/>
            </p:nvSpPr>
            <p:spPr>
              <a:xfrm>
                <a:off x="121514211" y="156388765"/>
                <a:ext cx="1905593183" cy="17369042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0" name="Shape 170"/>
            <p:cNvSpPr txBox="1"/>
            <p:nvPr/>
          </p:nvSpPr>
          <p:spPr>
            <a:xfrm>
              <a:off x="171700194" y="407806807"/>
              <a:ext cx="1825053863" cy="132260999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JVM</a:t>
              </a:r>
              <a:b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Linux</a:t>
              </a:r>
            </a:p>
          </p:txBody>
        </p:sp>
      </p:grpSp>
      <p:sp>
        <p:nvSpPr>
          <p:cNvPr id="171" name="Shape 171"/>
          <p:cNvSpPr/>
          <p:nvPr/>
        </p:nvSpPr>
        <p:spPr>
          <a:xfrm>
            <a:off x="1111250" y="5013325"/>
            <a:ext cx="6408736" cy="503236"/>
          </a:xfrm>
          <a:custGeom>
            <a:avLst/>
            <a:gdLst/>
            <a:ahLst/>
            <a:cxnLst/>
            <a:rect l="0" t="0" r="0" b="0"/>
            <a:pathLst>
              <a:path w="43733" h="44465" extrusionOk="0">
                <a:moveTo>
                  <a:pt x="4113" y="14830"/>
                </a:moveTo>
                <a:cubicBezTo>
                  <a:pt x="3842" y="12117"/>
                  <a:pt x="4474" y="9381"/>
                  <a:pt x="5836" y="7367"/>
                </a:cubicBezTo>
                <a:cubicBezTo>
                  <a:pt x="7988" y="4186"/>
                  <a:pt x="11477" y="3477"/>
                  <a:pt x="14218" y="5662"/>
                </a:cubicBezTo>
                <a:cubicBezTo>
                  <a:pt x="15891" y="1369"/>
                  <a:pt x="20127" y="482"/>
                  <a:pt x="22669" y="3892"/>
                </a:cubicBezTo>
                <a:cubicBezTo>
                  <a:pt x="23310" y="2143"/>
                  <a:pt x="24541" y="934"/>
                  <a:pt x="25962" y="660"/>
                </a:cubicBezTo>
                <a:cubicBezTo>
                  <a:pt x="27526" y="358"/>
                  <a:pt x="29088" y="1230"/>
                  <a:pt x="30046" y="2941"/>
                </a:cubicBezTo>
                <a:cubicBezTo>
                  <a:pt x="31428" y="727"/>
                  <a:pt x="33714" y="0"/>
                  <a:pt x="35676" y="1150"/>
                </a:cubicBezTo>
                <a:cubicBezTo>
                  <a:pt x="37171" y="2026"/>
                  <a:pt x="38243" y="3860"/>
                  <a:pt x="38531" y="6036"/>
                </a:cubicBezTo>
                <a:cubicBezTo>
                  <a:pt x="40259" y="6678"/>
                  <a:pt x="41635" y="8458"/>
                  <a:pt x="42195" y="10778"/>
                </a:cubicBezTo>
                <a:cubicBezTo>
                  <a:pt x="42602" y="12462"/>
                  <a:pt x="42544" y="14291"/>
                  <a:pt x="42031" y="15920"/>
                </a:cubicBezTo>
                <a:cubicBezTo>
                  <a:pt x="43292" y="18154"/>
                  <a:pt x="43733" y="21050"/>
                  <a:pt x="43229" y="23782"/>
                </a:cubicBezTo>
                <a:cubicBezTo>
                  <a:pt x="42559" y="27414"/>
                  <a:pt x="40341" y="30134"/>
                  <a:pt x="37617" y="30664"/>
                </a:cubicBezTo>
                <a:cubicBezTo>
                  <a:pt x="37604" y="32931"/>
                  <a:pt x="36871" y="35081"/>
                  <a:pt x="35608" y="36561"/>
                </a:cubicBezTo>
                <a:cubicBezTo>
                  <a:pt x="33689" y="38810"/>
                  <a:pt x="30917" y="39099"/>
                  <a:pt x="28768" y="37275"/>
                </a:cubicBezTo>
                <a:cubicBezTo>
                  <a:pt x="28073" y="40408"/>
                  <a:pt x="26212" y="42803"/>
                  <a:pt x="23880" y="43566"/>
                </a:cubicBezTo>
                <a:cubicBezTo>
                  <a:pt x="21132" y="44465"/>
                  <a:pt x="18264" y="42933"/>
                  <a:pt x="16693" y="39726"/>
                </a:cubicBezTo>
                <a:cubicBezTo>
                  <a:pt x="12985" y="42770"/>
                  <a:pt x="8169" y="41059"/>
                  <a:pt x="6017" y="35932"/>
                </a:cubicBezTo>
                <a:cubicBezTo>
                  <a:pt x="3903" y="36269"/>
                  <a:pt x="1918" y="34484"/>
                  <a:pt x="1323" y="31710"/>
                </a:cubicBezTo>
                <a:cubicBezTo>
                  <a:pt x="892" y="29703"/>
                  <a:pt x="1273" y="27537"/>
                  <a:pt x="2326" y="26011"/>
                </a:cubicBezTo>
                <a:cubicBezTo>
                  <a:pt x="832" y="24814"/>
                  <a:pt x="0" y="22517"/>
                  <a:pt x="208" y="20164"/>
                </a:cubicBezTo>
                <a:cubicBezTo>
                  <a:pt x="452" y="17409"/>
                  <a:pt x="2058" y="15251"/>
                  <a:pt x="4076" y="14967"/>
                </a:cubicBezTo>
                <a:cubicBezTo>
                  <a:pt x="4088" y="14921"/>
                  <a:pt x="4101" y="14876"/>
                  <a:pt x="4113" y="14830"/>
                </a:cubicBezTo>
                <a:close/>
              </a:path>
              <a:path w="43733" h="44465" fill="none" extrusionOk="0">
                <a:moveTo>
                  <a:pt x="4906" y="26637"/>
                </a:moveTo>
                <a:cubicBezTo>
                  <a:pt x="4022" y="26731"/>
                  <a:pt x="3138" y="26453"/>
                  <a:pt x="2373" y="25840"/>
                </a:cubicBezTo>
                <a:moveTo>
                  <a:pt x="7141" y="35359"/>
                </a:moveTo>
                <a:cubicBezTo>
                  <a:pt x="6786" y="35552"/>
                  <a:pt x="6413" y="35680"/>
                  <a:pt x="6033" y="35740"/>
                </a:cubicBezTo>
                <a:moveTo>
                  <a:pt x="16691" y="39550"/>
                </a:moveTo>
                <a:cubicBezTo>
                  <a:pt x="16424" y="39004"/>
                  <a:pt x="16200" y="38421"/>
                  <a:pt x="16023" y="37810"/>
                </a:cubicBezTo>
                <a:moveTo>
                  <a:pt x="29040" y="35211"/>
                </a:moveTo>
                <a:cubicBezTo>
                  <a:pt x="29001" y="35858"/>
                  <a:pt x="28911" y="36498"/>
                  <a:pt x="28773" y="37120"/>
                </a:cubicBezTo>
                <a:moveTo>
                  <a:pt x="34342" y="23414"/>
                </a:moveTo>
                <a:cubicBezTo>
                  <a:pt x="36346" y="24742"/>
                  <a:pt x="37611" y="27518"/>
                  <a:pt x="37593" y="30550"/>
                </a:cubicBezTo>
                <a:moveTo>
                  <a:pt x="42011" y="15814"/>
                </a:moveTo>
                <a:cubicBezTo>
                  <a:pt x="41686" y="16846"/>
                  <a:pt x="41191" y="17762"/>
                  <a:pt x="40563" y="18490"/>
                </a:cubicBezTo>
                <a:moveTo>
                  <a:pt x="38537" y="5886"/>
                </a:moveTo>
                <a:cubicBezTo>
                  <a:pt x="38592" y="6303"/>
                  <a:pt x="38618" y="6726"/>
                  <a:pt x="38613" y="7150"/>
                </a:cubicBezTo>
                <a:moveTo>
                  <a:pt x="29291" y="4412"/>
                </a:moveTo>
                <a:cubicBezTo>
                  <a:pt x="29480" y="3829"/>
                  <a:pt x="29729" y="3286"/>
                  <a:pt x="30033" y="2800"/>
                </a:cubicBezTo>
                <a:moveTo>
                  <a:pt x="22354" y="5180"/>
                </a:moveTo>
                <a:cubicBezTo>
                  <a:pt x="22431" y="4698"/>
                  <a:pt x="22552" y="4231"/>
                  <a:pt x="22713" y="3790"/>
                </a:cubicBezTo>
                <a:moveTo>
                  <a:pt x="14213" y="5652"/>
                </a:moveTo>
                <a:cubicBezTo>
                  <a:pt x="14685" y="6028"/>
                  <a:pt x="15121" y="6481"/>
                  <a:pt x="15513" y="7000"/>
                </a:cubicBezTo>
                <a:moveTo>
                  <a:pt x="4340" y="16249"/>
                </a:moveTo>
                <a:cubicBezTo>
                  <a:pt x="4237" y="15785"/>
                  <a:pt x="4161" y="15311"/>
                  <a:pt x="4113" y="14830"/>
                </a:cubicBezTo>
              </a:path>
            </a:pathLst>
          </a:custGeom>
          <a:solidFill>
            <a:srgbClr val="DCE6F2"/>
          </a:solidFill>
          <a:ln w="25400" cap="flat" cmpd="sng">
            <a:solidFill>
              <a:srgbClr val="385D8A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</a:p>
        </p:txBody>
      </p:sp>
      <p:grpSp>
        <p:nvGrpSpPr>
          <p:cNvPr id="172" name="Shape 172"/>
          <p:cNvGrpSpPr/>
          <p:nvPr/>
        </p:nvGrpSpPr>
        <p:grpSpPr>
          <a:xfrm>
            <a:off x="5596127" y="5772910"/>
            <a:ext cx="1798319" cy="1054607"/>
            <a:chOff x="0" y="0"/>
            <a:chExt cx="2147483646" cy="2147483647"/>
          </a:xfrm>
        </p:grpSpPr>
        <p:grpSp>
          <p:nvGrpSpPr>
            <p:cNvPr id="173" name="Shape 173"/>
            <p:cNvGrpSpPr/>
            <p:nvPr/>
          </p:nvGrpSpPr>
          <p:grpSpPr>
            <a:xfrm>
              <a:off x="0" y="0"/>
              <a:ext cx="2147483646" cy="2147483647"/>
              <a:chOff x="0" y="0"/>
              <a:chExt cx="2147483647" cy="2147483647"/>
            </a:xfrm>
          </p:grpSpPr>
          <p:pic>
            <p:nvPicPr>
              <p:cNvPr id="174" name="Shape 174"/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5" name="Shape 175"/>
              <p:cNvSpPr txBox="1"/>
              <p:nvPr/>
            </p:nvSpPr>
            <p:spPr>
              <a:xfrm>
                <a:off x="120907615" y="159752575"/>
                <a:ext cx="1907488306" cy="17268642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6" name="Shape 176"/>
            <p:cNvSpPr txBox="1"/>
            <p:nvPr/>
          </p:nvSpPr>
          <p:spPr>
            <a:xfrm>
              <a:off x="111294639" y="409719053"/>
              <a:ext cx="1826770149" cy="131496605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JVM</a:t>
              </a:r>
              <a:b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Windows</a:t>
              </a:r>
            </a:p>
          </p:txBody>
        </p:sp>
      </p:grpSp>
      <p:cxnSp>
        <p:nvCxnSpPr>
          <p:cNvPr id="177" name="Shape 177"/>
          <p:cNvCxnSpPr/>
          <p:nvPr/>
        </p:nvCxnSpPr>
        <p:spPr>
          <a:xfrm>
            <a:off x="4324350" y="4797425"/>
            <a:ext cx="3174" cy="287337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78" name="Shape 178"/>
          <p:cNvCxnSpPr/>
          <p:nvPr/>
        </p:nvCxnSpPr>
        <p:spPr>
          <a:xfrm>
            <a:off x="6372225" y="5440362"/>
            <a:ext cx="3174" cy="36512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79" name="Shape 179"/>
          <p:cNvCxnSpPr/>
          <p:nvPr/>
        </p:nvCxnSpPr>
        <p:spPr>
          <a:xfrm>
            <a:off x="1835150" y="5440362"/>
            <a:ext cx="3174" cy="36512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grpSp>
        <p:nvGrpSpPr>
          <p:cNvPr id="180" name="Shape 180"/>
          <p:cNvGrpSpPr/>
          <p:nvPr/>
        </p:nvGrpSpPr>
        <p:grpSpPr>
          <a:xfrm>
            <a:off x="3291838" y="5772911"/>
            <a:ext cx="1798320" cy="1048510"/>
            <a:chOff x="0" y="0"/>
            <a:chExt cx="2147483647" cy="2147483647"/>
          </a:xfrm>
        </p:grpSpPr>
        <p:grpSp>
          <p:nvGrpSpPr>
            <p:cNvPr id="181" name="Shape 181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82" name="Shape 182"/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3" name="Shape 183"/>
              <p:cNvSpPr txBox="1"/>
              <p:nvPr/>
            </p:nvSpPr>
            <p:spPr>
              <a:xfrm>
                <a:off x="121987212" y="151086734"/>
                <a:ext cx="1905405723" cy="17398371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4" name="Shape 184"/>
            <p:cNvSpPr txBox="1"/>
            <p:nvPr/>
          </p:nvSpPr>
          <p:spPr>
            <a:xfrm>
              <a:off x="242998551" y="479375952"/>
              <a:ext cx="1825052516" cy="132484657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JVM</a:t>
              </a:r>
              <a:b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Web-browser</a:t>
              </a:r>
            </a:p>
          </p:txBody>
        </p:sp>
      </p:grpSp>
      <p:cxnSp>
        <p:nvCxnSpPr>
          <p:cNvPr id="185" name="Shape 185"/>
          <p:cNvCxnSpPr/>
          <p:nvPr/>
        </p:nvCxnSpPr>
        <p:spPr>
          <a:xfrm>
            <a:off x="4211637" y="5516562"/>
            <a:ext cx="3174" cy="28892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696</Words>
  <Application>Microsoft Office PowerPoint</Application>
  <PresentationFormat>On-screen Show (4:3)</PresentationFormat>
  <Paragraphs>232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Open Sans</vt:lpstr>
      <vt:lpstr>Calibri</vt:lpstr>
      <vt:lpstr>Office Theme</vt:lpstr>
      <vt:lpstr>Java basics  </vt:lpstr>
      <vt:lpstr>Course introduction</vt:lpstr>
      <vt:lpstr>Part 1: Java basics</vt:lpstr>
      <vt:lpstr>Part 2: Java advanced</vt:lpstr>
      <vt:lpstr>Java basics</vt:lpstr>
      <vt:lpstr>Java introduction</vt:lpstr>
      <vt:lpstr>Java introduction</vt:lpstr>
      <vt:lpstr>Java Virtual Machine</vt:lpstr>
      <vt:lpstr>Java Virtual Machine (JVM)</vt:lpstr>
      <vt:lpstr>JVM ,JDK &amp; JRE</vt:lpstr>
      <vt:lpstr>JVM - questions</vt:lpstr>
      <vt:lpstr>JVM - questions</vt:lpstr>
      <vt:lpstr>JVM - questions</vt:lpstr>
      <vt:lpstr>JVM - questions</vt:lpstr>
      <vt:lpstr>Simple Java class</vt:lpstr>
      <vt:lpstr>Java class - Constructors</vt:lpstr>
      <vt:lpstr>Variables</vt:lpstr>
      <vt:lpstr>Variables</vt:lpstr>
      <vt:lpstr>Variables - Strings</vt:lpstr>
      <vt:lpstr>Variables - Strings</vt:lpstr>
      <vt:lpstr>Variables - Arrays</vt:lpstr>
      <vt:lpstr>Stack / Heap</vt:lpstr>
      <vt:lpstr>Variables - Questions</vt:lpstr>
      <vt:lpstr>Variables - Questions</vt:lpstr>
      <vt:lpstr>Variables - Questions</vt:lpstr>
      <vt:lpstr>Conditions </vt:lpstr>
      <vt:lpstr>Conditions </vt:lpstr>
      <vt:lpstr>Loops</vt:lpstr>
      <vt:lpstr>Methods</vt:lpstr>
      <vt:lpstr>Static</vt:lpstr>
      <vt:lpstr>Enumeration - simple</vt:lpstr>
      <vt:lpstr>Enumeration - Complex</vt:lpstr>
      <vt:lpstr>Enumeration - Switch</vt:lpstr>
      <vt:lpstr>Comments</vt:lpstr>
      <vt:lpstr>Javadocs</vt:lpstr>
      <vt:lpstr>Exercise</vt:lpstr>
      <vt:lpstr>Next session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  </dc:title>
  <cp:lastModifiedBy>haim.turkel</cp:lastModifiedBy>
  <cp:revision>17</cp:revision>
  <dcterms:modified xsi:type="dcterms:W3CDTF">2015-11-14T19:58:45Z</dcterms:modified>
</cp:coreProperties>
</file>