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4" r:id="rId129"/>
  </p:sldIdLst>
  <p:sldSz cx="9144000" cy="6858000" type="screen4x3"/>
  <p:notesSz cx="6858000" cy="9144000"/>
  <p:embeddedFontLst>
    <p:embeddedFont>
      <p:font typeface="Open Sans" charset="0"/>
      <p:regular r:id="rId131"/>
      <p:bold r:id="rId132"/>
      <p:italic r:id="rId133"/>
      <p:boldItalic r:id="rId134"/>
    </p:embeddedFont>
    <p:embeddedFont>
      <p:font typeface="Calibri" pitchFamily="34" charset="0"/>
      <p:regular r:id="rId135"/>
      <p:bold r:id="rId136"/>
      <p:italic r:id="rId137"/>
      <p:boldItalic r:id="rId13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font" Target="fonts/font3.fntdata"/><Relationship Id="rId138" Type="http://schemas.openxmlformats.org/officeDocument/2006/relationships/font" Target="fonts/font8.fntdata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font" Target="fonts/font4.fntdata"/><Relationship Id="rId13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font" Target="fonts/font2.fntdata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notesMaster" Target="notesMasters/notesMaster1.xml"/><Relationship Id="rId135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font" Target="fonts/font1.fntdata"/><Relationship Id="rId136" Type="http://schemas.openxmlformats.org/officeDocument/2006/relationships/font" Target="fonts/font6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0" name="Shape 10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1" name="Shape 10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9" name="Shape 10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4" name="Shape 1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6" name="Shape 1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2" name="Shape 1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1" name="Shape 1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2" name="Shape 1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9" name="Shape 1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1" name="Shape 1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2" name="Shape 1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8" name="Shape 1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4" name="Shape 1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Shape 1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8" name="Shape 1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Shape 1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9" name="Shape 1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6" name="Shape 1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6" name="Shape 1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8" name="Shape 1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4" name="Shape 1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1" name="Shape 1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0" name="Shape 1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9" name="Shape 1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8" name="Shape 13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1" name="Shape 6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0" name="Shape 8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7" name="Shape 8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4" name="Shape 8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1" name="Shape 9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4" name="Shape 9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1" name="Shape 9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8" name="Shape 9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2" name="Shape 9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4" name="Shape 10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4" name="Shape 10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 - Mapping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object);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AbstractHibernatecDao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 {	</a:t>
            </a:r>
            <a:r>
              <a:rPr lang="en-US" sz="1100" b="0" i="0" u="none" strike="noStrike" cap="none" baseline="0" dirty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create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 {	</a:t>
            </a:r>
            <a:r>
              <a:rPr lang="en-US" sz="1100" b="0" i="0" u="none" strike="noStrike" cap="none" baseline="0" dirty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read by primary key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update(T object) {	</a:t>
            </a:r>
            <a:r>
              <a:rPr lang="en-US" sz="1100" b="0" i="0" u="none" strike="noStrike" cap="none" baseline="0" dirty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update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delete(T object) {	</a:t>
            </a:r>
            <a:r>
              <a:rPr lang="en-US" sz="1100" b="0" i="0" u="none" strike="noStrike" cap="none" baseline="0" dirty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delete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3" name="Shape 263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 txBox="1"/>
          <p:nvPr/>
        </p:nvSpPr>
        <p:spPr>
          <a:xfrm>
            <a:off x="122236" y="1989136"/>
            <a:ext cx="8856662" cy="4679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Shape 106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63" name="Shape 10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Shape 106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1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SmallProject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months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5" name="Shape 1065"/>
          <p:cNvSpPr txBox="1"/>
          <p:nvPr/>
        </p:nvSpPr>
        <p:spPr>
          <a:xfrm>
            <a:off x="4891087" y="4951412"/>
            <a:ext cx="3630612" cy="178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startDate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endDate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budget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066" name="Shape 1066"/>
          <p:cNvCxnSpPr/>
          <p:nvPr/>
        </p:nvCxnSpPr>
        <p:spPr>
          <a:xfrm>
            <a:off x="122236" y="47244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7" name="Shape 1067"/>
          <p:cNvCxnSpPr/>
          <p:nvPr/>
        </p:nvCxnSpPr>
        <p:spPr>
          <a:xfrm>
            <a:off x="4452937" y="4724400"/>
            <a:ext cx="0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/>
        </p:nvSpPr>
        <p:spPr>
          <a:xfrm>
            <a:off x="122236" y="1989136"/>
            <a:ext cx="8856662" cy="4679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Shape 10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74" name="Shape 10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Shape 107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SmallProject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months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6" name="Shape 1076"/>
          <p:cNvCxnSpPr/>
          <p:nvPr/>
        </p:nvCxnSpPr>
        <p:spPr>
          <a:xfrm>
            <a:off x="122236" y="47244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7" name="Shape 1077"/>
          <p:cNvCxnSpPr/>
          <p:nvPr/>
        </p:nvCxnSpPr>
        <p:spPr>
          <a:xfrm>
            <a:off x="4452937" y="4724400"/>
            <a:ext cx="0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78" name="Shape 1078"/>
          <p:cNvSpPr txBox="1"/>
          <p:nvPr/>
        </p:nvSpPr>
        <p:spPr>
          <a:xfrm>
            <a:off x="4891087" y="4951412"/>
            <a:ext cx="4087812" cy="1616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"BIG"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startDate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endDate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budget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/>
          <p:nvPr/>
        </p:nvSpPr>
        <p:spPr>
          <a:xfrm>
            <a:off x="122236" y="3284537"/>
            <a:ext cx="8856662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Shape 108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85" name="Shape 10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Shape 108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Project class was not abstract?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 txBox="1"/>
          <p:nvPr/>
        </p:nvSpPr>
        <p:spPr>
          <a:xfrm>
            <a:off x="122236" y="3284537"/>
            <a:ext cx="8856662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Shape 10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93" name="Shape 10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Project c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lass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was not abstract?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“BASE"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00" name="Shape 1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Shape 110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table for the super class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concrete class (can be instantiated) will have it’s own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table.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 class fields will be present on all the derived tables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07" name="Shape 1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Shape 110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9" name="Shape 1109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Shape 1110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Shape 1111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13" name="Shape 1113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19" name="Shape 1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Shape 112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Shape 1122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Shape 1123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124" name="Shape 1124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25" name="Shape 1125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126" name="Shape 1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5292725"/>
            <a:ext cx="2876550" cy="847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27" name="Shape 11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40200" y="5300662"/>
            <a:ext cx="4572000" cy="8381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128" name="Shape 1128"/>
          <p:cNvSpPr/>
          <p:nvPr/>
        </p:nvSpPr>
        <p:spPr>
          <a:xfrm>
            <a:off x="2916236" y="4581525"/>
            <a:ext cx="46036" cy="639762"/>
          </a:xfrm>
          <a:prstGeom prst="downArrow">
            <a:avLst>
              <a:gd name="adj1" fmla="val 2082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Shape 1129"/>
          <p:cNvSpPr/>
          <p:nvPr/>
        </p:nvSpPr>
        <p:spPr>
          <a:xfrm>
            <a:off x="5484812" y="4605337"/>
            <a:ext cx="46036" cy="639762"/>
          </a:xfrm>
          <a:prstGeom prst="downArrow">
            <a:avLst>
              <a:gd name="adj1" fmla="val 2082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35" name="Shape 1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Shape 113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140" name="Shape 1140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41" name="Shape 1141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142" name="Shape 11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5292725"/>
            <a:ext cx="2876550" cy="847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43" name="Shape 11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40200" y="5300662"/>
            <a:ext cx="4572000" cy="8381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144" name="Shape 1144"/>
          <p:cNvSpPr txBox="1"/>
          <p:nvPr/>
        </p:nvSpPr>
        <p:spPr>
          <a:xfrm>
            <a:off x="684212" y="5157787"/>
            <a:ext cx="1971675" cy="1223961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Shape 1145"/>
          <p:cNvSpPr txBox="1"/>
          <p:nvPr/>
        </p:nvSpPr>
        <p:spPr>
          <a:xfrm>
            <a:off x="4067175" y="5157787"/>
            <a:ext cx="1971675" cy="1223961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Shape 1146"/>
          <p:cNvSpPr txBox="1"/>
          <p:nvPr/>
        </p:nvSpPr>
        <p:spPr>
          <a:xfrm>
            <a:off x="2627311" y="6453187"/>
            <a:ext cx="1354137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fields</a:t>
            </a:r>
          </a:p>
        </p:txBody>
      </p:sp>
      <p:cxnSp>
        <p:nvCxnSpPr>
          <p:cNvPr id="1147" name="Shape 1147"/>
          <p:cNvCxnSpPr/>
          <p:nvPr/>
        </p:nvCxnSpPr>
        <p:spPr>
          <a:xfrm rot="10800000">
            <a:off x="1979611" y="6381749"/>
            <a:ext cx="647700" cy="2555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48" name="Shape 1148"/>
          <p:cNvCxnSpPr/>
          <p:nvPr/>
        </p:nvCxnSpPr>
        <p:spPr>
          <a:xfrm rot="10800000" flipH="1">
            <a:off x="3981450" y="6381749"/>
            <a:ext cx="735011" cy="2555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/>
        </p:nvSpPr>
        <p:spPr>
          <a:xfrm>
            <a:off x="122236" y="1989136"/>
            <a:ext cx="8856662" cy="4679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Shape 115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55" name="Shape 1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Shape 115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TABLE_PER_CLASS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“SMALL_PROJECTS"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SmallProject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months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57" name="Shape 1157"/>
          <p:cNvCxnSpPr/>
          <p:nvPr/>
        </p:nvCxnSpPr>
        <p:spPr>
          <a:xfrm>
            <a:off x="122236" y="47244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58" name="Shape 1158"/>
          <p:cNvCxnSpPr/>
          <p:nvPr/>
        </p:nvCxnSpPr>
        <p:spPr>
          <a:xfrm>
            <a:off x="4452937" y="4724400"/>
            <a:ext cx="0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59" name="Shape 1159"/>
          <p:cNvSpPr txBox="1"/>
          <p:nvPr/>
        </p:nvSpPr>
        <p:spPr>
          <a:xfrm>
            <a:off x="4891087" y="4740275"/>
            <a:ext cx="3713161" cy="1954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“BIG_PROJECTS"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startDate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endDate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budget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65" name="Shape 1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Shape 1166"/>
          <p:cNvSpPr txBox="1"/>
          <p:nvPr/>
        </p:nvSpPr>
        <p:spPr>
          <a:xfrm>
            <a:off x="396875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class has it’s own table.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 SELECT – Hibernate will assemble the object by joining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data together into a one full object.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the most logical inheritance type due to it’s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compatibility with OOP.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 inheritance require discriminator column (superclass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table).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object);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AbstractHibernatecDao&lt;T&gt;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create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read by primary key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update(T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update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delete(T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delete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5435600" y="1989136"/>
            <a:ext cx="2136775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CRUD methods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4140199" y="2173286"/>
            <a:ext cx="1295400" cy="18414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4" name="Shape 274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72" name="Shape 1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Shape 117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4" name="Shape 1174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Shape 1175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Shape 1176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177" name="Shape 1177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78" name="Shape 1178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84" name="Shape 1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Shape 118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Shape 1187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189" name="Shape 1189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90" name="Shape 1190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191" name="Shape 11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92" name="Shape 11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93" name="Shape 119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Shape 120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204" name="Shape 1204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05" name="Shape 1205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206" name="Shape 1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07" name="Shape 12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08" name="Shape 12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09" name="Shape 1209"/>
          <p:cNvSpPr/>
          <p:nvPr/>
        </p:nvSpPr>
        <p:spPr>
          <a:xfrm rot="1980000">
            <a:off x="2279649" y="2740024"/>
            <a:ext cx="327025" cy="3014662"/>
          </a:xfrm>
          <a:prstGeom prst="downArrow">
            <a:avLst>
              <a:gd name="adj1" fmla="val 19606"/>
              <a:gd name="adj2" fmla="val 8287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15" name="Shape 12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Shape 121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7" name="Shape 1217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Shape 1218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Shape 1219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220" name="Shape 1220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21" name="Shape 1221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222" name="Shape 12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23" name="Shape 12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24" name="Shape 12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25" name="Shape 1225"/>
          <p:cNvSpPr/>
          <p:nvPr/>
        </p:nvSpPr>
        <p:spPr>
          <a:xfrm>
            <a:off x="3702050" y="4581525"/>
            <a:ext cx="149225" cy="944561"/>
          </a:xfrm>
          <a:prstGeom prst="downArrow">
            <a:avLst>
              <a:gd name="adj1" fmla="val 18696"/>
              <a:gd name="adj2" fmla="val 8925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31" name="Shape 1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Shape 123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3" name="Shape 1233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Shape 1235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236" name="Shape 1236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37" name="Shape 1237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238" name="Shape 12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39" name="Shape 12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40" name="Shape 12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41" name="Shape 1241"/>
          <p:cNvSpPr/>
          <p:nvPr/>
        </p:nvSpPr>
        <p:spPr>
          <a:xfrm>
            <a:off x="6011862" y="4613275"/>
            <a:ext cx="150811" cy="944561"/>
          </a:xfrm>
          <a:prstGeom prst="downArrow">
            <a:avLst>
              <a:gd name="adj1" fmla="val 18666"/>
              <a:gd name="adj2" fmla="val 8925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47" name="Shape 12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Shape 124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252" name="Shape 1252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53" name="Shape 1253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254" name="Shape 12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55" name="Shape 12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56" name="Shape 12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57" name="Shape 1257"/>
          <p:cNvSpPr txBox="1"/>
          <p:nvPr/>
        </p:nvSpPr>
        <p:spPr>
          <a:xfrm>
            <a:off x="107950" y="5732462"/>
            <a:ext cx="935037" cy="288925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Shape 1258"/>
          <p:cNvSpPr txBox="1"/>
          <p:nvPr/>
        </p:nvSpPr>
        <p:spPr>
          <a:xfrm>
            <a:off x="3098800" y="5743575"/>
            <a:ext cx="935037" cy="287337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64" name="Shape 1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Shape 126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6" name="Shape 1266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Shape 1268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269" name="Shape 1269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70" name="Shape 1270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271" name="Shape 12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72" name="Shape 12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73" name="Shape 12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74" name="Shape 1274"/>
          <p:cNvSpPr txBox="1"/>
          <p:nvPr/>
        </p:nvSpPr>
        <p:spPr>
          <a:xfrm>
            <a:off x="107950" y="5949950"/>
            <a:ext cx="935037" cy="287337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Shape 1275"/>
          <p:cNvSpPr txBox="1"/>
          <p:nvPr/>
        </p:nvSpPr>
        <p:spPr>
          <a:xfrm>
            <a:off x="5219700" y="5743575"/>
            <a:ext cx="936624" cy="287337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 txBox="1"/>
          <p:nvPr/>
        </p:nvSpPr>
        <p:spPr>
          <a:xfrm>
            <a:off x="122236" y="1989136"/>
            <a:ext cx="8856662" cy="4679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Shape 128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82" name="Shape 1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Shape 128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JOINED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“SMALL_PROJECTS"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SmallProject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months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4" name="Shape 1284"/>
          <p:cNvCxnSpPr/>
          <p:nvPr/>
        </p:nvCxnSpPr>
        <p:spPr>
          <a:xfrm>
            <a:off x="122236" y="47244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85" name="Shape 1285"/>
          <p:cNvCxnSpPr/>
          <p:nvPr/>
        </p:nvCxnSpPr>
        <p:spPr>
          <a:xfrm>
            <a:off x="4452937" y="4724400"/>
            <a:ext cx="0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86" name="Shape 1286"/>
          <p:cNvSpPr txBox="1"/>
          <p:nvPr/>
        </p:nvSpPr>
        <p:spPr>
          <a:xfrm>
            <a:off x="4891087" y="4724400"/>
            <a:ext cx="3784600" cy="1954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“BIG_PROJECTS"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“BIG"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startDate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endDate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budget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92" name="Shape 12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Shape 129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SUPER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allows us to define a template super class which is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not an entity.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used to inherit properties and methods.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subclasses will provide table mapping data.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Notice:	A class annotated as @MappedSuperClass is not an 		entity!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It can not be a part of a query and can no be 		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perisisted.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99" name="Shape 12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Shape 130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SUPER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1" name="Shape 1301"/>
          <p:cNvSpPr/>
          <p:nvPr/>
        </p:nvSpPr>
        <p:spPr>
          <a:xfrm>
            <a:off x="3136900" y="3681412"/>
            <a:ext cx="2303461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3132136" y="2492375"/>
            <a:ext cx="2303461" cy="7207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AbstractEntity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effectiveDate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3" name="Shape 1303"/>
          <p:cNvCxnSpPr/>
          <p:nvPr/>
        </p:nvCxnSpPr>
        <p:spPr>
          <a:xfrm rot="10800000">
            <a:off x="4284662" y="3213100"/>
            <a:ext cx="3174" cy="468311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object);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AbstractHibernatecDao&lt;T&gt;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create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read by primary key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update(T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update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delete(T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delete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5715000" y="3429000"/>
            <a:ext cx="2217736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implementation</a:t>
            </a:r>
          </a:p>
        </p:txBody>
      </p:sp>
      <p:cxnSp>
        <p:nvCxnSpPr>
          <p:cNvPr id="284" name="Shape 284"/>
          <p:cNvCxnSpPr/>
          <p:nvPr/>
        </p:nvCxnSpPr>
        <p:spPr>
          <a:xfrm flipH="1">
            <a:off x="6372225" y="3798887"/>
            <a:ext cx="371474" cy="493711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5" name="Shape 285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09" name="Shape 1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Shape 131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SUPER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3136900" y="3681412"/>
            <a:ext cx="2303461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Shape 1312"/>
          <p:cNvSpPr/>
          <p:nvPr/>
        </p:nvSpPr>
        <p:spPr>
          <a:xfrm>
            <a:off x="3132136" y="2492375"/>
            <a:ext cx="2303461" cy="7207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AbstractEntity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effectiveDate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3" name="Shape 1313"/>
          <p:cNvCxnSpPr/>
          <p:nvPr/>
        </p:nvCxnSpPr>
        <p:spPr>
          <a:xfrm rot="10800000">
            <a:off x="4284662" y="3213100"/>
            <a:ext cx="3174" cy="468311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314" name="Shape 1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1775" y="5373687"/>
            <a:ext cx="2895600" cy="6286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315" name="Shape 1315"/>
          <p:cNvSpPr/>
          <p:nvPr/>
        </p:nvSpPr>
        <p:spPr>
          <a:xfrm>
            <a:off x="4219575" y="4672012"/>
            <a:ext cx="46036" cy="647700"/>
          </a:xfrm>
          <a:prstGeom prst="downArrow">
            <a:avLst>
              <a:gd name="adj1" fmla="val 20832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 txBox="1"/>
          <p:nvPr/>
        </p:nvSpPr>
        <p:spPr>
          <a:xfrm>
            <a:off x="122236" y="2205036"/>
            <a:ext cx="8856662" cy="42481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Shape 132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22" name="Shape 13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Shape 132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SUPER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@MappedSuperclass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AbstractEntity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effectiveDate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AbstractEntity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4" name="Shape 1324"/>
          <p:cNvCxnSpPr/>
          <p:nvPr/>
        </p:nvCxnSpPr>
        <p:spPr>
          <a:xfrm>
            <a:off x="122236" y="3789362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30" name="Shape 13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Shape 133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TALBE:		One table for all classes.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Fastest querying (No joins).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Lots of nulls (very un-OOP).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TABLE_PER_CLASS:		One table per each concrete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Superclass properties are duplicated.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		Each class has it’s own table.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Slowest querying (Many joins).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No nulls (very OOP).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superclass: 	Not an entity.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Used for templates of entities.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37" name="Shape 13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Shape 133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are movies and there are block -busters.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addition to all movie’s data, for blockbuster we also store the first month income.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the BlockBusterMovie class using SINGLE 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the BlockBusterMovie class using JOINED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/>
          <p:nvPr/>
        </p:nvSpPr>
        <p:spPr>
          <a:xfrm>
            <a:off x="122236" y="2205036"/>
            <a:ext cx="8856662" cy="3311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Shape 134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45" name="Shape 13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Shape 134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   SINGLE TABLE 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discriminatorType = DiscriminatorType.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(value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"BlockBuster"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BlockBusterMovie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47" name="Shape 1347"/>
          <p:cNvCxnSpPr/>
          <p:nvPr/>
        </p:nvCxnSpPr>
        <p:spPr>
          <a:xfrm>
            <a:off x="122236" y="40767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 txBox="1"/>
          <p:nvPr/>
        </p:nvSpPr>
        <p:spPr>
          <a:xfrm>
            <a:off x="122236" y="2205036"/>
            <a:ext cx="8856662" cy="3311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Shape 13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54" name="Shape 13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Shape 135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   JOINED 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discriminatorType = DiscriminatorType.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"BLOCK_BUSTERS"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"BlockBuster"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BlockBusterMovie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6" name="Shape 1356"/>
          <p:cNvCxnSpPr/>
          <p:nvPr/>
        </p:nvCxnSpPr>
        <p:spPr>
          <a:xfrm>
            <a:off x="122236" y="40767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" name="Shape 13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Shape 136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Shape 136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Shape 136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</a:t>
            </a:r>
          </a:p>
        </p:txBody>
      </p:sp>
      <p:sp>
        <p:nvSpPr>
          <p:cNvPr id="1365" name="Shape 1365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 in general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design pattern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Basics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Relationships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Inheritance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StudentDao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AbstractDao&lt;Student&gt;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 readByName(String name);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List&lt;Student&gt; loadStudentFromClass(Integer classNumber);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StudentHibernateDao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AbstractHibernateDao&lt;Student&gt;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StudentDao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 readByName(String name)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List&lt;Student&gt; loadStudentFromClass(Integer classNumber)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Shape 294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StudentDao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AbstractDao&lt;Student&gt;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 readByName(String name);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List&lt;Student&gt; loadStudentFromClass(Integer classNumber);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StudentHibernateDao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AbstractHibernateDao&lt;Student&gt;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StudentDao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 readByName(String name)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List&lt;Student&gt; loadStudentFromClass(Integer classNumber)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Shape 303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4" name="Shape 304"/>
          <p:cNvSpPr txBox="1"/>
          <p:nvPr/>
        </p:nvSpPr>
        <p:spPr>
          <a:xfrm>
            <a:off x="2020886" y="3284537"/>
            <a:ext cx="6303962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inherits basic CRUD and adds it’s own specific operations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6732587" y="2924175"/>
            <a:ext cx="503236" cy="3603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06" name="Shape 306"/>
          <p:cNvCxnSpPr/>
          <p:nvPr/>
        </p:nvCxnSpPr>
        <p:spPr>
          <a:xfrm flipH="1">
            <a:off x="6732587" y="3725862"/>
            <a:ext cx="503236" cy="9271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AbstractUndeletedDao&lt;T&gt;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AbstractJdbcDao&lt;T&gt;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object)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close(object);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openNew(object);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openNew(T object) {}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close(T object)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154112" y="5013325"/>
            <a:ext cx="6921499" cy="646112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DAO for objects that should not be deleted from the DB and need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logic for delete (like close old version and open new).</a:t>
            </a:r>
          </a:p>
        </p:txBody>
      </p:sp>
      <p:cxnSp>
        <p:nvCxnSpPr>
          <p:cNvPr id="316" name="Shape 316"/>
          <p:cNvCxnSpPr/>
          <p:nvPr/>
        </p:nvCxnSpPr>
        <p:spPr>
          <a:xfrm rot="10800000">
            <a:off x="4067175" y="4365625"/>
            <a:ext cx="547687" cy="5762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385762" y="1774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PaymentDao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AbstractDao&lt;Payment&gt;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List&lt;Payment&gt; readPaymentsForStudent(Student student);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PaymentHibernateDao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AbstractUndeletedDao&lt;Payment&gt;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PaymentDao{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List&lt;Payment&gt; readPaymentsForStudent(Student student)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323850" y="3716337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6" name="Shape 326"/>
          <p:cNvSpPr txBox="1"/>
          <p:nvPr/>
        </p:nvSpPr>
        <p:spPr>
          <a:xfrm>
            <a:off x="2771775" y="5589587"/>
            <a:ext cx="5310186" cy="646112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Paymentd DAO inherits the overridden delete method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add it’s own specific operations.</a:t>
            </a:r>
          </a:p>
        </p:txBody>
      </p:sp>
      <p:cxnSp>
        <p:nvCxnSpPr>
          <p:cNvPr id="327" name="Shape 327"/>
          <p:cNvCxnSpPr/>
          <p:nvPr/>
        </p:nvCxnSpPr>
        <p:spPr>
          <a:xfrm rot="10800000">
            <a:off x="6300787" y="4941887"/>
            <a:ext cx="503236" cy="6477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problems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are Java developers, not DB designers.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tabular representation of data in a relational DB is fundamentally different than structure used in object oriented applications.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use inheritance, composition, Lists, Sets (etc…) to describe relations between objects, not foreign keys,  IDs or extra tables.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Getting persistency right is essential!.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be able to work with objects and not worry about the DB relational representation issues.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 implementations</a:t>
            </a: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handle persistency we can: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‘Roll on our own’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 implementations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Roll on our own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In-house framework used to be a very common option for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persistence.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Consequences: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framework to write and maintain.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Large potential of bugs.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Steep learning curves for new developers.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interface.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Generic problem should be solved by a generic framework.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 in general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design pattern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Basics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Relationships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Inheritance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 –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bject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elational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Automated transference from Java object to relational tables.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using metadata describing the mapping between objects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and tables, the ORM framework can convert the object to (and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from) a tabular form.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 –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bject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elational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Automated transference from Java object to relational tables.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using metadata describing the mapping between objects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tables, the ORM framework can convert the object to (and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from) a tabular form.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ORM framework has: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 CRUD API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 querying API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Mapping metadata facility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Optimization functions (lazy loading, dirty checking, caching, etc..).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 advantages: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Increase productivity.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 to use.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 to maintain.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Forces thinking of object  oriented model.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Reduces code.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performance -	Optimization can be used all the time.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Caching.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 disadvantages: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Some loss of control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Tuning queries can be difficult.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Performance - 	In some cases there can be performance 			issues due to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-	misuse of the framework  by 					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developers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-	implementation of the framework 				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itself.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 framework – and a very good one.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Very common.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Was used to create the JPA standard.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a lot of extra functionality.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Integrates with Spring very easy.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vs JPA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came out of Hibernate.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has a more nicer interface.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has more powerful features that from some reasons were neglected in JPA.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is a standard – 	By using JPA you are not coupled 				with a vendor like Hibernate itself..		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uses metadata in order to map objects and relational tables.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Earlier versions of Hibernate used XML configurations: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179386" y="3429000"/>
            <a:ext cx="8424862" cy="25923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need metadata in order to map objects and relational tables.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Earlier versions of Hibernate used XML configurations: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"com.training.model.Account“ table="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TBL_ACCOUNTS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"accountId" 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"ACCOUNT_ID"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generator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"native"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"creationDate" 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"CREATION_DATE“ type="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"accountType" 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"ACCOUNT_TYPE“ type="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"balance" 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"BALANCE“ type="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179386" y="2060575"/>
            <a:ext cx="8424862" cy="40322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also supports annotations mapping: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"TBL_ACCOUNTS"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Account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2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accountId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"CREATION_DATE"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creationDate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"ACCOUNT_TYPE"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accountType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"BALANCE"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179386" y="2060575"/>
            <a:ext cx="8424862" cy="40322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also supports annotations mapping: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"TBL_ACCOUNTS"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Account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2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accountId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"CREATION_DATE"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creationDate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"ACCOUNT_TYPE"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accountType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"BALANCE"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XML wins over annotations!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 is divided to layers and tiers of responsibilities.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Entities: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Exist independently of any other objects holding references to the entity.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Must be explicitly saved and deleted.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Value Types: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Primitives, collections (not what's inside a collection), components and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certain immutable objects.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Values (in particular collections and components) are persisted and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deleted by reachability.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May not be independently versioned.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independent identity, so they cannot be shared by two entities or collections.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@Entity: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basic annotation of JPA / Hibernate.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Marks a class as a persistent entity.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annotation must appear on every persistent entity.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also provide it’s own @Entity annotation which adds extra feature over JPA’s for dynamic update.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@Table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a table to the class.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@Column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a property to a column in the table.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41" name="Shape 4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@Id: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Declares the identifier property of this entity.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annotation must appear on every persistent entity.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@GeneratedValue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Specify which primaryKey generation strategy to use.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has 4 of them, Hibernate has 8.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example: we can use IDENTITY option to let the DB generate primary key 			or create our own in many different ways.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@Transient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Mark property as not persistent.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ignore it.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/>
        </p:nvSpPr>
        <p:spPr>
          <a:xfrm>
            <a:off x="171450" y="4364037"/>
            <a:ext cx="8713786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179386" y="2349500"/>
            <a:ext cx="8713786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@Temporal: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Declares the property as Date and time property.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@Temporal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(TemporalType.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startedToWork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@Enumeraterd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Declare the property as Enum and provide a strategy to save and load values by String value or by oridinal number.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Font typeface="Courier New"/>
              <a:buNone/>
            </a:pPr>
            <a:endParaRPr sz="11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@Enumerated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(EnumType.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@AttributeOverride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Allows us to take an inherited property and override it’s Hibernate metadata definitions.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there is more than one primary key column?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179386" y="2133600"/>
            <a:ext cx="8713786" cy="4391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there is more than one primary key column?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"MGR_ID"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managerId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5600" y="3141661"/>
            <a:ext cx="1981199" cy="14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179386" y="2133600"/>
            <a:ext cx="8713786" cy="4391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there is more than one primary key column?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"MGR_ID"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managerId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5600" y="3141661"/>
            <a:ext cx="1981199" cy="145732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 txBox="1"/>
          <p:nvPr/>
        </p:nvSpPr>
        <p:spPr>
          <a:xfrm>
            <a:off x="5435600" y="3429000"/>
            <a:ext cx="2089150" cy="5762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use IdClass: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240"/>
              </a:spcBef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"MGR_ID"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managerId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use IdClass: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@IdClass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(EmployeePK.class)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"MGR_ID"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managerId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3924300" y="2565400"/>
            <a:ext cx="5832474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EmployeePK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EmployeePK(Long employeeId, 			 Long companyId, Long departmentId)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employeeId;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companyId;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departmentId;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equals(Object object)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hashCode()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3924300" y="1916111"/>
            <a:ext cx="0" cy="48259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 class is a simple Java object which defines properties that mirrors each ID property of the original entity marked as ID.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“mirror property” must use the same name and type.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the true ID fields in the original property must still be annotated as @ID.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 class must override  equals() and hasCode() methods.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 is divided to layers and tiers of responsibilities.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2906711" y="3849687"/>
            <a:ext cx="2520949" cy="5048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service</a:t>
            </a:r>
          </a:p>
        </p:txBody>
      </p:sp>
      <p:sp>
        <p:nvSpPr>
          <p:cNvPr id="196" name="Shape 196"/>
          <p:cNvSpPr/>
          <p:nvPr/>
        </p:nvSpPr>
        <p:spPr>
          <a:xfrm>
            <a:off x="2906711" y="4725987"/>
            <a:ext cx="2520949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 Handler</a:t>
            </a:r>
          </a:p>
        </p:txBody>
      </p:sp>
      <p:sp>
        <p:nvSpPr>
          <p:cNvPr id="197" name="Shape 197"/>
          <p:cNvSpPr/>
          <p:nvPr/>
        </p:nvSpPr>
        <p:spPr>
          <a:xfrm>
            <a:off x="2914650" y="2962275"/>
            <a:ext cx="2520949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Restful service / View</a:t>
            </a:r>
          </a:p>
        </p:txBody>
      </p:sp>
      <p:cxnSp>
        <p:nvCxnSpPr>
          <p:cNvPr id="198" name="Shape 198"/>
          <p:cNvCxnSpPr/>
          <p:nvPr/>
        </p:nvCxnSpPr>
        <p:spPr>
          <a:xfrm flipH="1">
            <a:off x="4167186" y="3465512"/>
            <a:ext cx="7937" cy="384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99" name="Shape 199"/>
          <p:cNvCxnSpPr/>
          <p:nvPr/>
        </p:nvCxnSpPr>
        <p:spPr>
          <a:xfrm flipH="1">
            <a:off x="4162425" y="4329112"/>
            <a:ext cx="6349" cy="384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16037"/>
            <a:ext cx="8197849" cy="382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hape 511"/>
          <p:cNvCxnSpPr/>
          <p:nvPr/>
        </p:nvCxnSpPr>
        <p:spPr>
          <a:xfrm>
            <a:off x="3924300" y="1916111"/>
            <a:ext cx="0" cy="48259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16037"/>
            <a:ext cx="8197849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3924300" y="2060575"/>
            <a:ext cx="5832474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@Embeddable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EmployeePK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EmployeePK(Long employeeId,  Long companyId, Long </a:t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		departmentId)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employeeId;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companyId;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departmentId;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equals(Object object)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hashCode()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521" name="Shape 521"/>
          <p:cNvCxnSpPr/>
          <p:nvPr/>
        </p:nvCxnSpPr>
        <p:spPr>
          <a:xfrm>
            <a:off x="3924300" y="1916111"/>
            <a:ext cx="0" cy="48259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Embedded ID class is a class that represents the primary key.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much more OO style, but it makes less readable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queries.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isn’t any big difference between the two.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@Id and @Entity are “must” annotations.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Without @Table and @Column annotations, Hibernate will use the properties’ and the entity’s names as columns.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fact, if your DB column and the entity’s property has exactly the same name, don’t use @Column annotations on this property at all.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exercise</a:t>
            </a: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385762" y="20621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 movies project and import it to eclipse using maven.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annotations, map the class Movie.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Debug MainClass1 and see that the table was created properly in the DB.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exercise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1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1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GenreType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genre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exercise</a:t>
            </a: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"GENRE"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@Enumerated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(EnumType.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GenreType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genre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"LENGTH"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</a:t>
            </a:r>
          </a:p>
        </p:txBody>
      </p:sp>
      <p:pic>
        <p:nvPicPr>
          <p:cNvPr id="564" name="Shape 5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 objects often contain other objects or collections of objects.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relational DB’s world, this relationships are translated to one to many, many to many and one to one.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single Java object can be saved in multiple tables (with no relations at all).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table can be mapped to different Java objects.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the right mapping, Hibernate will handle multiple queries and assemble a full Java object with all it’s contained objects. It will also be able to take a full object and peel it off to different tables.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571" name="Shape 5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Embedded object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contains another object, but in the DB they are represented in one single table.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/>
        </p:nvSpPr>
        <p:spPr>
          <a:xfrm>
            <a:off x="179386" y="3068636"/>
            <a:ext cx="8713786" cy="3673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579" name="Shape 5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Embedded object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contains another object, but in the DB they are represented in one single table.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1" name="Shape 5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425" y="3876675"/>
            <a:ext cx="7704136" cy="717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 is divided to layers and tiers of responsibilities.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906711" y="3849687"/>
            <a:ext cx="2520949" cy="5048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service</a:t>
            </a:r>
          </a:p>
        </p:txBody>
      </p:sp>
      <p:sp>
        <p:nvSpPr>
          <p:cNvPr id="208" name="Shape 208"/>
          <p:cNvSpPr/>
          <p:nvPr/>
        </p:nvSpPr>
        <p:spPr>
          <a:xfrm>
            <a:off x="2906711" y="4725987"/>
            <a:ext cx="2520949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 Handler</a:t>
            </a:r>
          </a:p>
        </p:txBody>
      </p:sp>
      <p:sp>
        <p:nvSpPr>
          <p:cNvPr id="209" name="Shape 209"/>
          <p:cNvSpPr/>
          <p:nvPr/>
        </p:nvSpPr>
        <p:spPr>
          <a:xfrm>
            <a:off x="2914650" y="2962275"/>
            <a:ext cx="2520949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Restful service / View</a:t>
            </a:r>
          </a:p>
        </p:txBody>
      </p:sp>
      <p:cxnSp>
        <p:nvCxnSpPr>
          <p:cNvPr id="210" name="Shape 210"/>
          <p:cNvCxnSpPr/>
          <p:nvPr/>
        </p:nvCxnSpPr>
        <p:spPr>
          <a:xfrm flipH="1">
            <a:off x="4167186" y="3465512"/>
            <a:ext cx="7937" cy="384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1" name="Shape 211"/>
          <p:cNvCxnSpPr/>
          <p:nvPr/>
        </p:nvCxnSpPr>
        <p:spPr>
          <a:xfrm flipH="1">
            <a:off x="4162425" y="4329112"/>
            <a:ext cx="6349" cy="384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827087" y="4521200"/>
            <a:ext cx="7489824" cy="923924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443662" y="4608512"/>
            <a:ext cx="17541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Persistence layer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/>
        </p:nvSpPr>
        <p:spPr>
          <a:xfrm>
            <a:off x="179386" y="3068636"/>
            <a:ext cx="8713786" cy="3673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Embedded object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contains another object, but in the DB they are represented in one single table.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425" y="3876675"/>
            <a:ext cx="7704136" cy="717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91" name="Shape 591"/>
          <p:cNvSpPr txBox="1"/>
          <p:nvPr/>
        </p:nvSpPr>
        <p:spPr>
          <a:xfrm>
            <a:off x="4500562" y="3573462"/>
            <a:ext cx="3384550" cy="14398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179386" y="3068636"/>
            <a:ext cx="8713786" cy="3673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598" name="Shape 5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Embedded object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contains another object, but in the DB they are represented in one single table.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@Embedded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3995737" y="3208336"/>
            <a:ext cx="5832474" cy="2308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@Embeddable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"ADDRESS_HOUSE_NUMBER"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houseNumber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"ADDRESS_STREET"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"ADDRESS_CITY"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601" name="Shape 601"/>
          <p:cNvCxnSpPr/>
          <p:nvPr/>
        </p:nvCxnSpPr>
        <p:spPr>
          <a:xfrm>
            <a:off x="3779837" y="3068636"/>
            <a:ext cx="0" cy="36734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08" name="Shape 6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say that addresses are stored in a different table.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say that addresses are stored in a different table.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Option 1:	Address Id as foreign key.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7612" y="3141661"/>
            <a:ext cx="3838575" cy="676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619" name="Shape 6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2136" y="4076700"/>
            <a:ext cx="5734050" cy="6667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620" name="Shape 620"/>
          <p:cNvCxnSpPr/>
          <p:nvPr/>
        </p:nvCxnSpPr>
        <p:spPr>
          <a:xfrm>
            <a:off x="4211637" y="3817937"/>
            <a:ext cx="2844800" cy="2412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21" name="Shape 6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32575" y="4106862"/>
            <a:ext cx="847725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28" name="Shape 6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Shape 62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say that addresses are stored in a different table.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Option 2:	Same id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0" name="Shape 630"/>
          <p:cNvCxnSpPr/>
          <p:nvPr/>
        </p:nvCxnSpPr>
        <p:spPr>
          <a:xfrm>
            <a:off x="179386" y="5011737"/>
            <a:ext cx="8713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631" name="Shape 631"/>
          <p:cNvGrpSpPr/>
          <p:nvPr/>
        </p:nvGrpSpPr>
        <p:grpSpPr>
          <a:xfrm>
            <a:off x="1999802" y="5114563"/>
            <a:ext cx="5302912" cy="1566011"/>
            <a:chOff x="0" y="0"/>
            <a:chExt cx="2147483647" cy="2147483647"/>
          </a:xfrm>
        </p:grpSpPr>
        <p:pic>
          <p:nvPicPr>
            <p:cNvPr id="632" name="Shape 63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2967" y="0"/>
              <a:ext cx="1727417034" cy="88333069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pic>
          <p:nvPicPr>
            <p:cNvPr id="633" name="Shape 6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1040209970"/>
              <a:ext cx="2147483647" cy="1107273676"/>
            </a:xfrm>
            <a:prstGeom prst="rect">
              <a:avLst/>
            </a:prstGeom>
            <a:noFill/>
            <a:ln w="9525" cap="flat" cmpd="sng">
              <a:solidFill>
                <a:srgbClr val="552438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pic>
          <p:nvPicPr>
            <p:cNvPr id="634" name="Shape 63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297127" y="14761417"/>
              <a:ext cx="428639455" cy="8086830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5" name="Shape 6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7612" y="3141661"/>
            <a:ext cx="3838575" cy="676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636" name="Shape 6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62136" y="4076700"/>
            <a:ext cx="5734050" cy="6667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637" name="Shape 637"/>
          <p:cNvCxnSpPr/>
          <p:nvPr/>
        </p:nvCxnSpPr>
        <p:spPr>
          <a:xfrm>
            <a:off x="4211637" y="3817937"/>
            <a:ext cx="2844800" cy="2412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38" name="Shape 6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32575" y="4106862"/>
            <a:ext cx="847725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45" name="Shape 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class Address: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"HOUSE_NUMBER"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houseNumber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"STREET"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53" name="Shape 6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61" name="Shape 6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1692275" y="3500437"/>
            <a:ext cx="5040312" cy="1296986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we want to work with an Address object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(not address ID)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70" name="Shape 6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Shape 671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78" name="Shape 6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396875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persistence layer is responsible for: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storing data in a persistent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database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Retrieving data from a persistent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database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“Persistent state” – 	refers to a state of data that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outlives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			process that created it.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86" name="Shape 6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4802187" y="3308350"/>
            <a:ext cx="3629024" cy="1200150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know how to save</a:t>
            </a:r>
            <a:br>
              <a:rPr lang="en-US" sz="1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select data from the other </a:t>
            </a:r>
            <a:br>
              <a:rPr lang="en-US" sz="1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by using the Join column.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95" name="Shape 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Shape 69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many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say that one employee might have several phones.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5150" y="3573462"/>
            <a:ext cx="4943475" cy="773111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698" name="Shape 698"/>
          <p:cNvCxnSpPr/>
          <p:nvPr/>
        </p:nvCxnSpPr>
        <p:spPr>
          <a:xfrm>
            <a:off x="2484436" y="4346575"/>
            <a:ext cx="0" cy="24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99" name="Shape 699"/>
          <p:cNvCxnSpPr/>
          <p:nvPr/>
        </p:nvCxnSpPr>
        <p:spPr>
          <a:xfrm>
            <a:off x="3059111" y="4583112"/>
            <a:ext cx="0" cy="24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0" name="Shape 700"/>
          <p:cNvCxnSpPr/>
          <p:nvPr/>
        </p:nvCxnSpPr>
        <p:spPr>
          <a:xfrm>
            <a:off x="2484436" y="4589462"/>
            <a:ext cx="574674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1" name="Shape 701"/>
          <p:cNvCxnSpPr/>
          <p:nvPr/>
        </p:nvCxnSpPr>
        <p:spPr>
          <a:xfrm flipH="1">
            <a:off x="2987674" y="4703762"/>
            <a:ext cx="71436" cy="1222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2" name="Shape 702"/>
          <p:cNvCxnSpPr/>
          <p:nvPr/>
        </p:nvCxnSpPr>
        <p:spPr>
          <a:xfrm rot="10800000">
            <a:off x="3059111" y="4710111"/>
            <a:ext cx="73025" cy="115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3" name="Shape 703"/>
          <p:cNvSpPr txBox="1"/>
          <p:nvPr/>
        </p:nvSpPr>
        <p:spPr>
          <a:xfrm>
            <a:off x="1860550" y="3776662"/>
            <a:ext cx="719136" cy="1444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Shape 704"/>
          <p:cNvSpPr txBox="1"/>
          <p:nvPr/>
        </p:nvSpPr>
        <p:spPr>
          <a:xfrm>
            <a:off x="2771775" y="5013325"/>
            <a:ext cx="720724" cy="4317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5" name="Shape 70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5150" y="4840287"/>
            <a:ext cx="3819525" cy="6286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06" name="Shape 706"/>
          <p:cNvSpPr txBox="1"/>
          <p:nvPr/>
        </p:nvSpPr>
        <p:spPr>
          <a:xfrm>
            <a:off x="2732086" y="5084762"/>
            <a:ext cx="720724" cy="3603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/>
        </p:nvSpPr>
        <p:spPr>
          <a:xfrm>
            <a:off x="179386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13" name="Shape 7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Shape 71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many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class Phone and the Enum PhoneType: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Phone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@Enumerated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(EnumType.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PhoneType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4535487" y="3235325"/>
            <a:ext cx="5832474" cy="160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PhoneType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HOME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MOBILE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</p:txBody>
      </p:sp>
      <p:cxnSp>
        <p:nvCxnSpPr>
          <p:cNvPr id="716" name="Shape 716"/>
          <p:cNvCxnSpPr/>
          <p:nvPr/>
        </p:nvCxnSpPr>
        <p:spPr>
          <a:xfrm>
            <a:off x="4284662" y="2636836"/>
            <a:ext cx="0" cy="374491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/>
        </p:nvSpPr>
        <p:spPr>
          <a:xfrm>
            <a:off x="179386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many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/>
        </p:nvSpPr>
        <p:spPr>
          <a:xfrm>
            <a:off x="179386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31" name="Shape 7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Shape 73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many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one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Same DB example: Employee has several Phones.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1" name="Shape 7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5150" y="3573462"/>
            <a:ext cx="4943475" cy="773111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742" name="Shape 742"/>
          <p:cNvCxnSpPr/>
          <p:nvPr/>
        </p:nvCxnSpPr>
        <p:spPr>
          <a:xfrm>
            <a:off x="2484436" y="4346575"/>
            <a:ext cx="0" cy="24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3" name="Shape 743"/>
          <p:cNvCxnSpPr/>
          <p:nvPr/>
        </p:nvCxnSpPr>
        <p:spPr>
          <a:xfrm>
            <a:off x="3059111" y="4583112"/>
            <a:ext cx="0" cy="24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4" name="Shape 744"/>
          <p:cNvCxnSpPr/>
          <p:nvPr/>
        </p:nvCxnSpPr>
        <p:spPr>
          <a:xfrm>
            <a:off x="2484436" y="4589462"/>
            <a:ext cx="574674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5" name="Shape 745"/>
          <p:cNvCxnSpPr/>
          <p:nvPr/>
        </p:nvCxnSpPr>
        <p:spPr>
          <a:xfrm flipH="1">
            <a:off x="2987674" y="4703762"/>
            <a:ext cx="71436" cy="1222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6" name="Shape 746"/>
          <p:cNvCxnSpPr/>
          <p:nvPr/>
        </p:nvCxnSpPr>
        <p:spPr>
          <a:xfrm rot="10800000">
            <a:off x="3059111" y="4710111"/>
            <a:ext cx="73025" cy="115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47" name="Shape 747"/>
          <p:cNvSpPr txBox="1"/>
          <p:nvPr/>
        </p:nvSpPr>
        <p:spPr>
          <a:xfrm>
            <a:off x="1860550" y="3776662"/>
            <a:ext cx="719136" cy="1444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 txBox="1"/>
          <p:nvPr/>
        </p:nvSpPr>
        <p:spPr>
          <a:xfrm>
            <a:off x="2771775" y="5013325"/>
            <a:ext cx="720724" cy="4317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9" name="Shape 7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5150" y="4848225"/>
            <a:ext cx="3819525" cy="6286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50" name="Shape 750"/>
          <p:cNvSpPr txBox="1"/>
          <p:nvPr/>
        </p:nvSpPr>
        <p:spPr>
          <a:xfrm>
            <a:off x="2732086" y="5084762"/>
            <a:ext cx="720724" cy="3603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57" name="Shape 7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one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now we would like the Phone to have a reference to it’s owner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Employee.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65" name="Shape 7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one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now we would like the Phone to have a reference to it’s owner Employee.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@ManyToOne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73" name="Shape 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Shape 77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Many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kind of relations require an extra table: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5" name="Shape 7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9061" y="3306762"/>
            <a:ext cx="3752849" cy="819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76" name="Shape 7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59061" y="5661025"/>
            <a:ext cx="2800349" cy="619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83" name="Shape 7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Many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kind of relations require an extra table: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5" name="Shape 7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9061" y="3306762"/>
            <a:ext cx="3752849" cy="819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86" name="Shape 78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59061" y="5661025"/>
            <a:ext cx="2800349" cy="619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87" name="Shape 7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3575" y="4459287"/>
            <a:ext cx="1933574" cy="819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788" name="Shape 788"/>
          <p:cNvCxnSpPr/>
          <p:nvPr/>
        </p:nvCxnSpPr>
        <p:spPr>
          <a:xfrm rot="10800000">
            <a:off x="2195511" y="3500437"/>
            <a:ext cx="463550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9" name="Shape 789"/>
          <p:cNvCxnSpPr/>
          <p:nvPr/>
        </p:nvCxnSpPr>
        <p:spPr>
          <a:xfrm>
            <a:off x="2195511" y="3500437"/>
            <a:ext cx="0" cy="10810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0" name="Shape 790"/>
          <p:cNvCxnSpPr/>
          <p:nvPr/>
        </p:nvCxnSpPr>
        <p:spPr>
          <a:xfrm>
            <a:off x="2195511" y="4581525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1" name="Shape 791"/>
          <p:cNvCxnSpPr/>
          <p:nvPr/>
        </p:nvCxnSpPr>
        <p:spPr>
          <a:xfrm>
            <a:off x="2987675" y="4581525"/>
            <a:ext cx="215899" cy="714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2" name="Shape 792"/>
          <p:cNvCxnSpPr/>
          <p:nvPr/>
        </p:nvCxnSpPr>
        <p:spPr>
          <a:xfrm rot="10800000" flipH="1">
            <a:off x="2987675" y="4508499"/>
            <a:ext cx="215899" cy="730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3" name="Shape 793"/>
          <p:cNvCxnSpPr/>
          <p:nvPr/>
        </p:nvCxnSpPr>
        <p:spPr>
          <a:xfrm>
            <a:off x="5137150" y="4581525"/>
            <a:ext cx="371474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4" name="Shape 794"/>
          <p:cNvCxnSpPr/>
          <p:nvPr/>
        </p:nvCxnSpPr>
        <p:spPr>
          <a:xfrm>
            <a:off x="5508625" y="4581525"/>
            <a:ext cx="0" cy="8635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5" name="Shape 795"/>
          <p:cNvCxnSpPr/>
          <p:nvPr/>
        </p:nvCxnSpPr>
        <p:spPr>
          <a:xfrm rot="10800000">
            <a:off x="3059111" y="5445125"/>
            <a:ext cx="244951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6" name="Shape 796"/>
          <p:cNvCxnSpPr/>
          <p:nvPr/>
        </p:nvCxnSpPr>
        <p:spPr>
          <a:xfrm>
            <a:off x="3059111" y="5445125"/>
            <a:ext cx="0" cy="2158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7" name="Shape 797"/>
          <p:cNvCxnSpPr/>
          <p:nvPr/>
        </p:nvCxnSpPr>
        <p:spPr>
          <a:xfrm flipH="1">
            <a:off x="5148262" y="4581525"/>
            <a:ext cx="174625" cy="714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8" name="Shape 798"/>
          <p:cNvCxnSpPr/>
          <p:nvPr/>
        </p:nvCxnSpPr>
        <p:spPr>
          <a:xfrm rot="10800000">
            <a:off x="5148262" y="4508499"/>
            <a:ext cx="174625" cy="730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385762" y="2205036"/>
            <a:ext cx="8135936" cy="43195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9550" y="2582861"/>
            <a:ext cx="3408362" cy="356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Many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the class Project: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projectId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"BUDGET"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budget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13" name="Shape 8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Many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want Employee class to hold reference to each project connected to this employee.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List&lt;Project&gt;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21" name="Shape 8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Shape 82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Many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want Employee class to hold reference to each project connected to this employee.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@ManyToMany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"PROJECTS_TO_EMPLOYEES"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joinColumns={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referencedColumnName=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)},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inverseJoinColumns={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		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referencedColumnName=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List&lt;Project&gt;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28" name="Shape 8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Shape 82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Studio class (basic fields). 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Studio contains a list of it’s produced movies.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this list so one studio will have many movies.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/>
        </p:nvSpPr>
        <p:spPr>
          <a:xfrm>
            <a:off x="250825" y="2205036"/>
            <a:ext cx="8713786" cy="39608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36" name="Shape 8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Shape 837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 Solution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"STUDIOS"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Studio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"STUDIO_NUMBER"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"STUDIO"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"STUDIO_NUMBER"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List&lt;Movie&gt;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43" name="Shape 8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Shape 84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Letting Hibernate populate the collections and contained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entities for us is very easy.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this ability can really slow DB fetching process.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will automatically go and generate a SELECT query to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populate the collection.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don’t need this collection at the moment?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would like it to be NULL?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50" name="Shape 8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Shape 85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Lazy loading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handle relations: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EAGER:	Hibernate will always retrieve the contained entity or collection.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LAZY:	Hibernate will not retrieve the contained entity or collection unless: 			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was explicitly asked to do so in the query.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property was accessed during the current transaction.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400300" marR="0" lvl="4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57" name="Shape 8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Shape 85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Lazy loading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handle relations: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EAGER:	Hibernate will always retrieve the contained entity or collection.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LAZY:	Hibernate will not retrieve the contained entity or collection unless: 			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was explicitly asked to do so in the query.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property was accessed during the current transaction.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400300" marR="0" lvl="4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400300" marR="0" lvl="4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EAGER is the default way!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/>
        </p:nvSpPr>
        <p:spPr>
          <a:xfrm>
            <a:off x="179386" y="2492375"/>
            <a:ext cx="8713786" cy="15843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65" name="Shape 8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Shape 86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Lazy loading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/>
          <p:nvPr/>
        </p:nvSpPr>
        <p:spPr>
          <a:xfrm>
            <a:off x="179386" y="2492375"/>
            <a:ext cx="8713786" cy="15843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73" name="Shape 8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Shape 87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Lazy loading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 design pattern: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 – Data Access Object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 is an object that handles persistency of a single type.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abstracts CRUD (Create, Read, Update and Delete) operations.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Benefits:</a:t>
            </a: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Decouple persistence layer.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Good for code reuse.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Allow different storage implementations to be assigned to different types with minimal impact on other types.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/>
        </p:nvSpPr>
        <p:spPr>
          <a:xfrm>
            <a:off x="179386" y="2492375"/>
            <a:ext cx="8713786" cy="15843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Shape 88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Lazy loading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Lazy loading can cause exceptions if a lazy initialized property was not loaded by hibernate and is accessed out side the transaction.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exceptions are very common.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/>
          <p:nvPr/>
        </p:nvSpPr>
        <p:spPr>
          <a:xfrm>
            <a:off x="152400" y="5157787"/>
            <a:ext cx="8713786" cy="15843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89" name="Shape 8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Shape 89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Cascading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Cascading is a convenient feature to apply changes /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operations on one entity to it’s contained entities.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example:		we deleted a project.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using cascade Hibernate will delete 		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contained objects too.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not recommended. It can generate unwanted code and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cause unwanted behavior.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 = CascadeType.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Shape 891"/>
          <p:cNvSpPr txBox="1"/>
          <p:nvPr/>
        </p:nvSpPr>
        <p:spPr>
          <a:xfrm>
            <a:off x="3646487" y="6372225"/>
            <a:ext cx="52069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delete phones connected to the current instance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97" name="Shape 8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Shape 89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have this kind of a relationship between two classes: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/>
        </p:nvSpPr>
        <p:spPr>
          <a:xfrm>
            <a:off x="179386" y="3733800"/>
            <a:ext cx="87137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05" name="Shape 9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Shape 90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have this kind of a relationship between two classes: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A: Employee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</a:t>
            </a:r>
            <a:r>
              <a:rPr lang="en-US" sz="1100" b="0" i="0" u="none" strike="noStrike" cap="none" baseline="0" dirty="0" err="1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OneToMany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FetchType.</a:t>
            </a:r>
            <a:r>
              <a:rPr lang="en-US" sz="1100" b="0" i="1" u="none" strike="noStrike" cap="none" baseline="0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</a:t>
            </a:r>
            <a:r>
              <a:rPr lang="en-US" sz="1100" b="0" i="1" u="none" strike="noStrike" cap="none" baseline="0" dirty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 =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CascadeType.</a:t>
            </a:r>
            <a:r>
              <a:rPr lang="en-US" sz="1100" b="0" i="1" u="none" strike="noStrike" cap="none" baseline="0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100" b="0" i="1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</a:t>
            </a:r>
            <a:r>
              <a:rPr lang="en-US" sz="1100" b="0" i="0" u="none" strike="noStrike" cap="none" baseline="0" dirty="0" err="1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referencedColumnName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b="0" i="0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 dirty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/>
        </p:nvSpPr>
        <p:spPr>
          <a:xfrm>
            <a:off x="179386" y="3733800"/>
            <a:ext cx="87137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 txBox="1"/>
          <p:nvPr/>
        </p:nvSpPr>
        <p:spPr>
          <a:xfrm>
            <a:off x="179386" y="5410200"/>
            <a:ext cx="87137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14" name="Shape 9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have this kind of a relationship between two classes: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A: Employee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</a:t>
            </a:r>
            <a:r>
              <a:rPr lang="en-US" sz="1100" b="0" i="0" u="none" strike="noStrike" cap="none" baseline="0" dirty="0" err="1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OneToMany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FetchType.</a:t>
            </a:r>
            <a:r>
              <a:rPr lang="en-US" sz="1100" b="0" i="1" u="none" strike="noStrike" cap="none" baseline="0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</a:t>
            </a:r>
            <a:r>
              <a:rPr lang="en-US" sz="1100" b="0" i="1" u="none" strike="noStrike" cap="none" baseline="0" dirty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 =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CascadeType.</a:t>
            </a:r>
            <a:r>
              <a:rPr lang="en-US" sz="1100" b="0" i="1" u="none" strike="noStrike" cap="none" baseline="0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100" b="0" i="1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</a:t>
            </a:r>
            <a:r>
              <a:rPr lang="en-US" sz="1100" b="0" i="0" u="none" strike="noStrike" cap="none" baseline="0" dirty="0" err="1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referencedColumnName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b="0" i="0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 dirty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B: Phone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b="0" i="0" u="none" strike="noStrike" cap="none" baseline="0" dirty="0" err="1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ManyToOne</a:t>
            </a:r>
            <a:endParaRPr lang="en-US" sz="1100" b="0" i="0" u="none" strike="noStrike" cap="none" baseline="0" dirty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</a:t>
            </a:r>
            <a:r>
              <a:rPr lang="en-US" sz="1100" b="0" i="0" u="none" strike="noStrike" cap="none" baseline="0" dirty="0" err="1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referencedColumnName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b="0" i="0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-US" sz="1100" b="0" i="0" u="none" strike="noStrike" cap="none" baseline="0" dirty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21" name="Shape 9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Shape 92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both of them has cascading?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28" name="Shape 9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Shape 92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both of them has cascading?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hibernate persistency process cause endless loop?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35" name="Shape 9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Shape 93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both of them has cascading?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hibernate persistency process cause endless loop?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declare the “BOSS” of the relationship: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/>
          <p:nvPr/>
        </p:nvSpPr>
        <p:spPr>
          <a:xfrm>
            <a:off x="179386" y="5075101"/>
            <a:ext cx="87137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43" name="Shape 9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Shape 94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both of them has cascading?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hibernate persistency process cause endless loop?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declare the “BOSS” of the relationship: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B: Phone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mappedBy = “employee”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179386" y="5075101"/>
            <a:ext cx="87137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Shape 95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51" name="Shape 9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Shape 95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both of them has cascading?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hibernate persistency process cause endless loop?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declare the “BOSS” of the relationship: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B: Phone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mappedBy = “employee”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case, this is the inverse of the 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7675" y="1844675"/>
            <a:ext cx="2520949" cy="15843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AbstractDao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delete()</a:t>
            </a:r>
          </a:p>
        </p:txBody>
      </p:sp>
      <p:sp>
        <p:nvSpPr>
          <p:cNvPr id="245" name="Shape 245"/>
          <p:cNvSpPr/>
          <p:nvPr/>
        </p:nvSpPr>
        <p:spPr>
          <a:xfrm>
            <a:off x="1033462" y="4340225"/>
            <a:ext cx="1944687" cy="5048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StudentDao</a:t>
            </a:r>
          </a:p>
        </p:txBody>
      </p:sp>
      <p:cxnSp>
        <p:nvCxnSpPr>
          <p:cNvPr id="246" name="Shape 246"/>
          <p:cNvCxnSpPr/>
          <p:nvPr/>
        </p:nvCxnSpPr>
        <p:spPr>
          <a:xfrm rot="10800000" flipH="1">
            <a:off x="2006600" y="3429000"/>
            <a:ext cx="1125536" cy="9112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47" name="Shape 247"/>
          <p:cNvSpPr/>
          <p:nvPr/>
        </p:nvSpPr>
        <p:spPr>
          <a:xfrm>
            <a:off x="2016125" y="5373687"/>
            <a:ext cx="1943100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AddressDao</a:t>
            </a:r>
          </a:p>
        </p:txBody>
      </p:sp>
      <p:cxnSp>
        <p:nvCxnSpPr>
          <p:cNvPr id="248" name="Shape 248"/>
          <p:cNvCxnSpPr/>
          <p:nvPr/>
        </p:nvCxnSpPr>
        <p:spPr>
          <a:xfrm rot="10800000" flipH="1">
            <a:off x="2987675" y="3429000"/>
            <a:ext cx="431799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49" name="Shape 249"/>
          <p:cNvSpPr/>
          <p:nvPr/>
        </p:nvSpPr>
        <p:spPr>
          <a:xfrm>
            <a:off x="4643437" y="3716337"/>
            <a:ext cx="2520949" cy="792162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UnDeletedObjectDao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override delete()</a:t>
            </a:r>
          </a:p>
        </p:txBody>
      </p:sp>
      <p:cxnSp>
        <p:nvCxnSpPr>
          <p:cNvPr id="250" name="Shape 250"/>
          <p:cNvCxnSpPr/>
          <p:nvPr/>
        </p:nvCxnSpPr>
        <p:spPr>
          <a:xfrm rot="10800000">
            <a:off x="5076825" y="3429000"/>
            <a:ext cx="431799" cy="2873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51" name="Shape 251"/>
          <p:cNvSpPr/>
          <p:nvPr/>
        </p:nvSpPr>
        <p:spPr>
          <a:xfrm>
            <a:off x="4572000" y="5373687"/>
            <a:ext cx="1944687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PaymentDao</a:t>
            </a:r>
          </a:p>
        </p:txBody>
      </p:sp>
      <p:cxnSp>
        <p:nvCxnSpPr>
          <p:cNvPr id="252" name="Shape 252"/>
          <p:cNvCxnSpPr/>
          <p:nvPr/>
        </p:nvCxnSpPr>
        <p:spPr>
          <a:xfrm rot="10800000" flipH="1">
            <a:off x="5543550" y="4508500"/>
            <a:ext cx="360362" cy="8651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53" name="Shape 253"/>
          <p:cNvSpPr/>
          <p:nvPr/>
        </p:nvSpPr>
        <p:spPr>
          <a:xfrm>
            <a:off x="6588125" y="5373687"/>
            <a:ext cx="1944687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RefundDao</a:t>
            </a:r>
          </a:p>
        </p:txBody>
      </p:sp>
      <p:cxnSp>
        <p:nvCxnSpPr>
          <p:cNvPr id="254" name="Shape 254"/>
          <p:cNvCxnSpPr/>
          <p:nvPr/>
        </p:nvCxnSpPr>
        <p:spPr>
          <a:xfrm rot="10800000">
            <a:off x="6372225" y="4508500"/>
            <a:ext cx="1187449" cy="8651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/>
          <p:nvPr/>
        </p:nvSpPr>
        <p:spPr>
          <a:xfrm>
            <a:off x="179386" y="4635600"/>
            <a:ext cx="8713799" cy="107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Shape 95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59" name="Shape 9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Shape 96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Formula join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allows us to add another criteria to the JOIN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condition, besides join columns.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allows us to join records by values.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example – we only want phones with status field 10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@JoinColumnOrFormula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 = 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formula = 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@JoinFormula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value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"10"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1" name="Shape 961"/>
          <p:cNvSpPr txBox="1"/>
          <p:nvPr/>
        </p:nvSpPr>
        <p:spPr>
          <a:xfrm rot="1620000">
            <a:off x="6956424" y="558800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967" name="Shape 9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Inheritance is a fundamental concept of OOP.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inherit properties from other objects, and that is a very useful tool.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But how do we represent this inheritance in the relational DB?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Inheritance is a fundamental concept of OOP.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inherit properties from other objects, and that is a very useful tool.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But how do we represent this inheritance in the relational DB?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supports 3 kinds of inheritance: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SINGLE_TABLE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TABLE_PER_CLASS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981" name="Shape 9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Inheritance is a fundamental concept of OOP.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inherit properties from other objects, and that is a very useful tool.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But how do we represent this inheritance in the relational DB?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supports 3 kinds of inheritance: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SINGLE_TABLE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TABLE_PER_CLASS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Inheritance sometimes require extra column in the DB just for hibernate!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988" name="Shape 9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Shape 98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the entities will be mapped to the same single table.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single table will hold all the properties of all the possible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subclasses.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will be saved with NULL values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inheritance type requires discriminator column to state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the type.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Default inheritance type.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995" name="Shape 9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Shape 99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000" name="Shape 1000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01" name="Shape 1001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07" name="Shape 10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Shape 100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Shape 1009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012" name="Shape 1012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13" name="Shape 1013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014" name="Shape 10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4500" y="5445125"/>
            <a:ext cx="5714999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Shape 1015"/>
          <p:cNvSpPr/>
          <p:nvPr/>
        </p:nvSpPr>
        <p:spPr>
          <a:xfrm>
            <a:off x="4356100" y="4724400"/>
            <a:ext cx="96836" cy="576262"/>
          </a:xfrm>
          <a:prstGeom prst="downArrow">
            <a:avLst>
              <a:gd name="adj1" fmla="val 19785"/>
              <a:gd name="adj2" fmla="val 50000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21" name="Shape 10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Shape 1024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Shape 1025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026" name="Shape 1026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27" name="Shape 1027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028" name="Shape 10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4500" y="5445125"/>
            <a:ext cx="5714999" cy="857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29" name="Shape 1029"/>
          <p:cNvSpPr/>
          <p:nvPr/>
        </p:nvSpPr>
        <p:spPr>
          <a:xfrm>
            <a:off x="4356100" y="4724400"/>
            <a:ext cx="96836" cy="576262"/>
          </a:xfrm>
          <a:prstGeom prst="downArrow">
            <a:avLst>
              <a:gd name="adj1" fmla="val 19785"/>
              <a:gd name="adj2" fmla="val 50000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1714500" y="5661025"/>
            <a:ext cx="7321550" cy="212724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Shape 1031"/>
          <p:cNvSpPr txBox="1"/>
          <p:nvPr/>
        </p:nvSpPr>
        <p:spPr>
          <a:xfrm>
            <a:off x="7596186" y="5580062"/>
            <a:ext cx="1409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37" name="Shape 10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Shape 103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Shape 1041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042" name="Shape 1042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43" name="Shape 1043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044" name="Shape 10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4500" y="5445125"/>
            <a:ext cx="5714999" cy="857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45" name="Shape 1045"/>
          <p:cNvSpPr/>
          <p:nvPr/>
        </p:nvSpPr>
        <p:spPr>
          <a:xfrm>
            <a:off x="4356100" y="4724400"/>
            <a:ext cx="96836" cy="576262"/>
          </a:xfrm>
          <a:prstGeom prst="downArrow">
            <a:avLst>
              <a:gd name="adj1" fmla="val 19785"/>
              <a:gd name="adj2" fmla="val 50000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Shape 1046"/>
          <p:cNvSpPr txBox="1"/>
          <p:nvPr/>
        </p:nvSpPr>
        <p:spPr>
          <a:xfrm>
            <a:off x="1720850" y="5886450"/>
            <a:ext cx="7321550" cy="415925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Shape 1047"/>
          <p:cNvSpPr txBox="1"/>
          <p:nvPr/>
        </p:nvSpPr>
        <p:spPr>
          <a:xfrm>
            <a:off x="7839075" y="5854700"/>
            <a:ext cx="118903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53" name="Shape 10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Shape 105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populate objects correctly, Hibernate require a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“discriminator” column.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Discriminator can be either a String or a number.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5" name="Shape 10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178300"/>
            <a:ext cx="6657975" cy="8000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56" name="Shape 1056"/>
          <p:cNvSpPr txBox="1"/>
          <p:nvPr/>
        </p:nvSpPr>
        <p:spPr>
          <a:xfrm>
            <a:off x="6372225" y="4005262"/>
            <a:ext cx="1223961" cy="1152525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1497</Words>
  <Application>Microsoft Office PowerPoint</Application>
  <PresentationFormat>On-screen Show (4:3)</PresentationFormat>
  <Paragraphs>1723</Paragraphs>
  <Slides>127</Slides>
  <Notes>127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127</vt:i4>
      </vt:variant>
    </vt:vector>
  </HeadingPairs>
  <TitlesOfParts>
    <vt:vector size="133" baseType="lpstr">
      <vt:lpstr>Arial</vt:lpstr>
      <vt:lpstr>Open Sans</vt:lpstr>
      <vt:lpstr>Calibri</vt:lpstr>
      <vt:lpstr>Courier New</vt:lpstr>
      <vt:lpstr>Office Theme</vt:lpstr>
      <vt:lpstr>2_Office Theme</vt:lpstr>
      <vt:lpstr>Hibernate - Mapping</vt:lpstr>
      <vt:lpstr>Hibernate</vt:lpstr>
      <vt:lpstr>Persistency</vt:lpstr>
      <vt:lpstr>Persistency</vt:lpstr>
      <vt:lpstr>Persistency</vt:lpstr>
      <vt:lpstr>Persistency</vt:lpstr>
      <vt:lpstr>Persistency</vt:lpstr>
      <vt:lpstr>Persistence: DAO</vt:lpstr>
      <vt:lpstr>Persistence: DAO</vt:lpstr>
      <vt:lpstr>Persistence: DAO</vt:lpstr>
      <vt:lpstr>Persistence: DAO</vt:lpstr>
      <vt:lpstr>Persistence: DAO</vt:lpstr>
      <vt:lpstr>Persistence: DAO</vt:lpstr>
      <vt:lpstr>Persistence: DAO</vt:lpstr>
      <vt:lpstr>Persistence: DAO</vt:lpstr>
      <vt:lpstr>Persistence: DAO</vt:lpstr>
      <vt:lpstr>Persistence - problems</vt:lpstr>
      <vt:lpstr>Persistence implementations</vt:lpstr>
      <vt:lpstr>Persistence implementations</vt:lpstr>
      <vt:lpstr>ORM</vt:lpstr>
      <vt:lpstr>ORM</vt:lpstr>
      <vt:lpstr>ORM</vt:lpstr>
      <vt:lpstr>ORM</vt:lpstr>
      <vt:lpstr>Hibernate</vt:lpstr>
      <vt:lpstr>Hibernate vs JPA</vt:lpstr>
      <vt:lpstr>Mapping</vt:lpstr>
      <vt:lpstr>Mapping</vt:lpstr>
      <vt:lpstr>Mapping</vt:lpstr>
      <vt:lpstr>Mapping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exercise</vt:lpstr>
      <vt:lpstr>Mapping - exercise</vt:lpstr>
      <vt:lpstr>Mapping - exercise</vt:lpstr>
      <vt:lpstr>Mapping - relations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Hibernate</vt:lpstr>
      <vt:lpstr>Slide 127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- Mapping</dc:title>
  <cp:lastModifiedBy>haim.turkel</cp:lastModifiedBy>
  <cp:revision>5</cp:revision>
  <dcterms:modified xsi:type="dcterms:W3CDTF">2016-01-10T07:07:00Z</dcterms:modified>
</cp:coreProperties>
</file>