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73"/>
  </p:notes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57" r:id="rId13"/>
    <p:sldId id="258" r:id="rId14"/>
    <p:sldId id="259" r:id="rId15"/>
    <p:sldId id="319" r:id="rId16"/>
    <p:sldId id="320" r:id="rId17"/>
    <p:sldId id="323" r:id="rId18"/>
    <p:sldId id="321" r:id="rId19"/>
    <p:sldId id="324" r:id="rId20"/>
    <p:sldId id="318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15" r:id="rId70"/>
    <p:sldId id="316" r:id="rId71"/>
    <p:sldId id="322" r:id="rId72"/>
  </p:sldIdLst>
  <p:sldSz cx="9144000" cy="6858000" type="screen4x3"/>
  <p:notesSz cx="6858000" cy="9144000"/>
  <p:embeddedFontLst>
    <p:embeddedFont>
      <p:font typeface="Open Sans" charset="0"/>
      <p:regular r:id="rId74"/>
      <p:bold r:id="rId75"/>
      <p:italic r:id="rId76"/>
      <p:boldItalic r:id="rId77"/>
    </p:embeddedFont>
    <p:embeddedFont>
      <p:font typeface="Calibri" pitchFamily="34" charset="0"/>
      <p:regular r:id="rId78"/>
      <p:bold r:id="rId79"/>
      <p:italic r:id="rId80"/>
      <p:boldItalic r:id="rId8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font" Target="fonts/font3.fntdata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7.fntdata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 – The session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48426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Hibernate’s session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DAOs using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EntityManager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Queries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244"/>
          <p:cNvSpPr/>
          <p:nvPr/>
        </p:nvSpPr>
        <p:spPr>
          <a:xfrm>
            <a:off x="2987675" y="1844675"/>
            <a:ext cx="2520949" cy="1584325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  <a:b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delete()</a:t>
            </a:r>
          </a:p>
        </p:txBody>
      </p:sp>
      <p:sp>
        <p:nvSpPr>
          <p:cNvPr id="11" name="Shape 245"/>
          <p:cNvSpPr/>
          <p:nvPr/>
        </p:nvSpPr>
        <p:spPr>
          <a:xfrm>
            <a:off x="1033462" y="4340225"/>
            <a:ext cx="1944687" cy="504824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StudentDao</a:t>
            </a:r>
          </a:p>
        </p:txBody>
      </p:sp>
      <p:cxnSp>
        <p:nvCxnSpPr>
          <p:cNvPr id="12" name="Shape 246"/>
          <p:cNvCxnSpPr/>
          <p:nvPr/>
        </p:nvCxnSpPr>
        <p:spPr>
          <a:xfrm rot="10800000" flipH="1">
            <a:off x="2006600" y="3429000"/>
            <a:ext cx="1125536" cy="9112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" name="Shape 247"/>
          <p:cNvSpPr/>
          <p:nvPr/>
        </p:nvSpPr>
        <p:spPr>
          <a:xfrm>
            <a:off x="2016125" y="5373687"/>
            <a:ext cx="1943100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AddressDao</a:t>
            </a:r>
          </a:p>
        </p:txBody>
      </p:sp>
      <p:cxnSp>
        <p:nvCxnSpPr>
          <p:cNvPr id="14" name="Shape 248"/>
          <p:cNvCxnSpPr/>
          <p:nvPr/>
        </p:nvCxnSpPr>
        <p:spPr>
          <a:xfrm rot="10800000" flipH="1">
            <a:off x="2987675" y="3429000"/>
            <a:ext cx="431799" cy="19446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5" name="Shape 249"/>
          <p:cNvSpPr/>
          <p:nvPr/>
        </p:nvSpPr>
        <p:spPr>
          <a:xfrm>
            <a:off x="4643437" y="3716337"/>
            <a:ext cx="2520949" cy="792162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sng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UnDeletedObjectDao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override delete()</a:t>
            </a:r>
          </a:p>
        </p:txBody>
      </p:sp>
      <p:cxnSp>
        <p:nvCxnSpPr>
          <p:cNvPr id="16" name="Shape 250"/>
          <p:cNvCxnSpPr/>
          <p:nvPr/>
        </p:nvCxnSpPr>
        <p:spPr>
          <a:xfrm rot="10800000">
            <a:off x="5076825" y="3429000"/>
            <a:ext cx="431799" cy="287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" name="Shape 251"/>
          <p:cNvSpPr/>
          <p:nvPr/>
        </p:nvSpPr>
        <p:spPr>
          <a:xfrm>
            <a:off x="4572000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PaymentDao</a:t>
            </a:r>
          </a:p>
        </p:txBody>
      </p:sp>
      <p:cxnSp>
        <p:nvCxnSpPr>
          <p:cNvPr id="18" name="Shape 252"/>
          <p:cNvCxnSpPr/>
          <p:nvPr/>
        </p:nvCxnSpPr>
        <p:spPr>
          <a:xfrm rot="10800000" flipH="1">
            <a:off x="5543550" y="4508500"/>
            <a:ext cx="360362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9" name="Shape 253"/>
          <p:cNvSpPr/>
          <p:nvPr/>
        </p:nvSpPr>
        <p:spPr>
          <a:xfrm>
            <a:off x="6588125" y="5373687"/>
            <a:ext cx="1944687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RefundDao</a:t>
            </a:r>
          </a:p>
        </p:txBody>
      </p:sp>
      <p:cxnSp>
        <p:nvCxnSpPr>
          <p:cNvPr id="20" name="Shape 254"/>
          <p:cNvCxnSpPr/>
          <p:nvPr/>
        </p:nvCxnSpPr>
        <p:spPr>
          <a:xfrm rot="10800000">
            <a:off x="6372225" y="4508500"/>
            <a:ext cx="1187449" cy="865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dk1"/>
              </a:buClr>
              <a:buSzPct val="25000"/>
            </a:pPr>
            <a:r>
              <a:rPr lang="en-US" sz="4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Queries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5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6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object);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AbstractHibernatecDao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AbstractDao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create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read(Integer id)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read by primary key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update(T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update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delete(T object) {	</a:t>
            </a:r>
            <a:r>
              <a:rPr lang="en-US" sz="1100" b="0" i="0" u="none" strike="noStrike" cap="none" baseline="0" dirty="0">
                <a:solidFill>
                  <a:srgbClr val="4F6228"/>
                </a:solidFill>
                <a:latin typeface="Courier New"/>
                <a:ea typeface="Courier New"/>
                <a:cs typeface="Courier New"/>
                <a:sym typeface="Courier New"/>
              </a:rPr>
              <a:t>//default implementation of delete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" name="Shape 26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dk1"/>
              </a:buClr>
              <a:buSzPct val="25000"/>
            </a:pPr>
            <a:r>
              <a:rPr lang="en-US" sz="4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Queries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99"/>
          <p:cNvSpPr txBox="1"/>
          <p:nvPr/>
        </p:nvSpPr>
        <p:spPr>
          <a:xfrm>
            <a:off x="323850" y="1679575"/>
            <a:ext cx="8135936" cy="4822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0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AbstractDao&lt;Student&gt;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AbstractHibernateDao&lt;Student&gt;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 readByName(String name)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List&lt;Student&gt; loadStudentFromClass(Integer classNumber) 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" name="Shape 303"/>
          <p:cNvCxnSpPr/>
          <p:nvPr/>
        </p:nvCxnSpPr>
        <p:spPr>
          <a:xfrm>
            <a:off x="323850" y="3860800"/>
            <a:ext cx="81359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304"/>
          <p:cNvSpPr txBox="1"/>
          <p:nvPr/>
        </p:nvSpPr>
        <p:spPr>
          <a:xfrm>
            <a:off x="2020886" y="3284537"/>
            <a:ext cx="6303962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inherits basic CRUD and adds it’s own specific operations</a:t>
            </a:r>
          </a:p>
        </p:txBody>
      </p:sp>
      <p:cxnSp>
        <p:nvCxnSpPr>
          <p:cNvPr id="12" name="Shape 305"/>
          <p:cNvCxnSpPr/>
          <p:nvPr/>
        </p:nvCxnSpPr>
        <p:spPr>
          <a:xfrm rot="10800000">
            <a:off x="6732587" y="2924175"/>
            <a:ext cx="503236" cy="3603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3" name="Shape 306"/>
          <p:cNvCxnSpPr/>
          <p:nvPr/>
        </p:nvCxnSpPr>
        <p:spPr>
          <a:xfrm flipH="1">
            <a:off x="6732587" y="3725862"/>
            <a:ext cx="503236" cy="927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dk1"/>
              </a:buClr>
              <a:buSzPct val="25000"/>
            </a:pPr>
            <a:r>
              <a:rPr lang="en-US" sz="4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Queries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371600"/>
            <a:ext cx="60007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971800"/>
            <a:ext cx="6267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39624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876800"/>
            <a:ext cx="6610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5829300"/>
            <a:ext cx="3962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Data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775" y="2338388"/>
            <a:ext cx="66484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Data</a:t>
            </a:r>
            <a:endParaRPr lang="en-US" sz="4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524000"/>
            <a:ext cx="8229599" cy="508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43400" y="1524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http://docs.spring.io/spring-data/jpa/docs/current/reference/html/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39" name="Shape 339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40" name="Shape 340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341" name="Shape 341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51" name="Shape 351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52" name="Shape 352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54" name="Shape 354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56" name="Shape 356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65" name="Shape 365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66" name="Shape 366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67" name="Shape 367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68" name="Shape 368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369" name="Shape 369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Shape 370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71" name="Shape 371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72" name="Shape 372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79" name="Shape 8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Shape 88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Exrcise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the developers project to eclipse.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a new layer of DAOs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DAO should support: 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ReadByPrimaryKey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 DeveloperDao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now, open a new transaction per DAO method.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Wrire Junit tests to check each operation.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simulate a bank money transfer between two accounts: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81" name="Shape 381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82" name="Shape 382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84" name="Shape 384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86" name="Shape 386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387" name="Shape 387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Shape 388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89" name="Shape 389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397" name="Shape 397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398" name="Shape 398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399" name="Shape 399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update fails!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1" name="Shape 401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02" name="Shape 402"/>
          <p:cNvSpPr/>
          <p:nvPr/>
        </p:nvSpPr>
        <p:spPr>
          <a:xfrm>
            <a:off x="4037012" y="4011612"/>
            <a:ext cx="2527300" cy="850899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Shape 403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4" name="Shape 404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5" name="Shape 405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06" name="Shape 406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14" name="Shape 414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15" name="Shape 415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16" name="Shape 416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updating fails!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8" name="Shape 418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19" name="Shape 419"/>
          <p:cNvSpPr/>
          <p:nvPr/>
        </p:nvSpPr>
        <p:spPr>
          <a:xfrm rot="10800000" flipH="1">
            <a:off x="4037012" y="4652961"/>
            <a:ext cx="2622550" cy="1592262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Shape 420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21" name="Shape 421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23" name="Shape 423"/>
          <p:cNvSpPr txBox="1"/>
          <p:nvPr/>
        </p:nvSpPr>
        <p:spPr>
          <a:xfrm rot="720000">
            <a:off x="5314949" y="4586287"/>
            <a:ext cx="736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6588125" y="357187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second updating fails!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Account A will have less money that account B did not get.</a:t>
            </a: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/>
          <p:nvPr/>
        </p:nvSpPr>
        <p:spPr>
          <a:xfrm>
            <a:off x="2627311" y="3068636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33" name="Shape 433"/>
          <p:cNvSpPr/>
          <p:nvPr/>
        </p:nvSpPr>
        <p:spPr>
          <a:xfrm>
            <a:off x="2627311" y="4005262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34" name="Shape 434"/>
          <p:cNvSpPr/>
          <p:nvPr/>
        </p:nvSpPr>
        <p:spPr>
          <a:xfrm>
            <a:off x="2625725" y="5013325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35" name="Shape 435"/>
          <p:cNvSpPr/>
          <p:nvPr/>
        </p:nvSpPr>
        <p:spPr>
          <a:xfrm>
            <a:off x="6588125" y="3068636"/>
            <a:ext cx="1800225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36" name="Shape 436"/>
          <p:cNvCxnSpPr/>
          <p:nvPr/>
        </p:nvCxnSpPr>
        <p:spPr>
          <a:xfrm>
            <a:off x="4030662" y="4508500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7" name="Shape 437"/>
          <p:cNvCxnSpPr/>
          <p:nvPr/>
        </p:nvCxnSpPr>
        <p:spPr>
          <a:xfrm>
            <a:off x="4032250" y="3571875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4030662" y="37893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39" name="Shape 439"/>
          <p:cNvCxnSpPr/>
          <p:nvPr/>
        </p:nvCxnSpPr>
        <p:spPr>
          <a:xfrm rot="10800000" flipH="1">
            <a:off x="5435600" y="4868861"/>
            <a:ext cx="1152525" cy="3952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40" name="Shape 440"/>
          <p:cNvSpPr/>
          <p:nvPr/>
        </p:nvSpPr>
        <p:spPr>
          <a:xfrm rot="10800000" flipH="1">
            <a:off x="4037012" y="4652961"/>
            <a:ext cx="2622550" cy="1592262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 txBox="1"/>
          <p:nvPr/>
        </p:nvSpPr>
        <p:spPr>
          <a:xfrm rot="720000">
            <a:off x="5314949" y="4586287"/>
            <a:ext cx="736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57" name="Shape 457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58" name="Shape 458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59" name="Shape 459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60" name="Shape 460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1" name="Shape 461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2" name="Shape 462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63" name="Shape 463"/>
          <p:cNvCxnSpPr/>
          <p:nvPr/>
        </p:nvCxnSpPr>
        <p:spPr>
          <a:xfrm rot="10800000" flipH="1">
            <a:off x="5078412" y="5041900"/>
            <a:ext cx="1152525" cy="503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64" name="Shape 464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Shape 465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74" name="Shape 474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75" name="Shape 475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76" name="Shape 476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78" name="Shape 478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79" name="Shape 479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80" name="Shape 480"/>
          <p:cNvCxnSpPr/>
          <p:nvPr/>
        </p:nvCxnSpPr>
        <p:spPr>
          <a:xfrm>
            <a:off x="5078412" y="5545137"/>
            <a:ext cx="717550" cy="692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81" name="Shape 481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 rot="2460000">
            <a:off x="5219699" y="5729287"/>
            <a:ext cx="806449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</a:p>
        </p:txBody>
      </p:sp>
      <p:cxnSp>
        <p:nvCxnSpPr>
          <p:cNvPr id="483" name="Shape 483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insure that if one update operations fails – all fails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one update fails – all changes should not be committed to the DB.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270125" y="3349625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 sum account A</a:t>
            </a:r>
          </a:p>
        </p:txBody>
      </p:sp>
      <p:sp>
        <p:nvSpPr>
          <p:cNvPr id="492" name="Shape 492"/>
          <p:cNvSpPr/>
          <p:nvPr/>
        </p:nvSpPr>
        <p:spPr>
          <a:xfrm>
            <a:off x="2270125" y="4286250"/>
            <a:ext cx="2808286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 sum account B</a:t>
            </a:r>
          </a:p>
        </p:txBody>
      </p:sp>
      <p:sp>
        <p:nvSpPr>
          <p:cNvPr id="493" name="Shape 493"/>
          <p:cNvSpPr/>
          <p:nvPr/>
        </p:nvSpPr>
        <p:spPr>
          <a:xfrm>
            <a:off x="2268536" y="5294312"/>
            <a:ext cx="2809875" cy="503236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 bank’s  log</a:t>
            </a:r>
          </a:p>
        </p:txBody>
      </p:sp>
      <p:sp>
        <p:nvSpPr>
          <p:cNvPr id="494" name="Shape 494"/>
          <p:cNvSpPr/>
          <p:nvPr/>
        </p:nvSpPr>
        <p:spPr>
          <a:xfrm>
            <a:off x="6230937" y="3349625"/>
            <a:ext cx="1798636" cy="2520949"/>
          </a:xfrm>
          <a:prstGeom prst="roundRect">
            <a:avLst>
              <a:gd name="adj" fmla="val 16667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3673475" y="4789487"/>
            <a:ext cx="0" cy="5048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6" name="Shape 496"/>
          <p:cNvCxnSpPr/>
          <p:nvPr/>
        </p:nvCxnSpPr>
        <p:spPr>
          <a:xfrm>
            <a:off x="3673475" y="3852862"/>
            <a:ext cx="0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7" name="Shape 497"/>
          <p:cNvCxnSpPr/>
          <p:nvPr/>
        </p:nvCxnSpPr>
        <p:spPr>
          <a:xfrm>
            <a:off x="3673475" y="4068762"/>
            <a:ext cx="2557461" cy="1444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498" name="Shape 498"/>
          <p:cNvCxnSpPr/>
          <p:nvPr/>
        </p:nvCxnSpPr>
        <p:spPr>
          <a:xfrm>
            <a:off x="5078412" y="5545137"/>
            <a:ext cx="717550" cy="69214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499" name="Shape 499"/>
          <p:cNvSpPr/>
          <p:nvPr/>
        </p:nvSpPr>
        <p:spPr>
          <a:xfrm rot="10800000" flipH="1">
            <a:off x="3679825" y="4933949"/>
            <a:ext cx="2622550" cy="1590675"/>
          </a:xfrm>
          <a:custGeom>
            <a:avLst/>
            <a:gdLst/>
            <a:ahLst/>
            <a:cxnLst/>
            <a:rect l="0" t="0" r="0" b="0"/>
            <a:pathLst>
              <a:path w="2527540" h="914400" extrusionOk="0">
                <a:moveTo>
                  <a:pt x="0" y="724619"/>
                </a:moveTo>
                <a:cubicBezTo>
                  <a:pt x="677892" y="819509"/>
                  <a:pt x="1355785" y="914400"/>
                  <a:pt x="1777042" y="793630"/>
                </a:cubicBezTo>
                <a:cubicBezTo>
                  <a:pt x="2198299" y="672860"/>
                  <a:pt x="2527540" y="0"/>
                  <a:pt x="2527540" y="0"/>
                </a:cubicBezTo>
                <a:lnTo>
                  <a:pt x="2527540" y="0"/>
                </a:lnTo>
                <a:lnTo>
                  <a:pt x="2527540" y="0"/>
                </a:ln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/>
        </p:nvSpPr>
        <p:spPr>
          <a:xfrm rot="2460000">
            <a:off x="5219699" y="5729287"/>
            <a:ext cx="806449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5040450" y="3860800"/>
            <a:ext cx="985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Revert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6229350" y="3870325"/>
            <a:ext cx="1800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wrap a bunch of DB operations and reference them as a one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atomic operation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atomic operation is called: a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would like to wrap a bunch of DB operations and reference them as a one atomic operation.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atomic operation is called: a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transaction can end in one of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 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Rollback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Shape 88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87" name="Shape 8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Shape 88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CrudDao&lt;T&gt;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create(T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readByPrimaryKey(Integer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update(T 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DevelopersDao 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CrudDao&lt;AbstractDeveloper&gt; {</a:t>
            </a: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9" name="Shape 889"/>
          <p:cNvCxnSpPr/>
          <p:nvPr/>
        </p:nvCxnSpPr>
        <p:spPr>
          <a:xfrm>
            <a:off x="250825" y="4868862"/>
            <a:ext cx="84978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0" name="Shape 890"/>
          <p:cNvSpPr txBox="1"/>
          <p:nvPr/>
        </p:nvSpPr>
        <p:spPr>
          <a:xfrm>
            <a:off x="7167561" y="2128836"/>
            <a:ext cx="1581150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interfaces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1476375" y="3644900"/>
            <a:ext cx="70453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6664325" y="3573462"/>
            <a:ext cx="1919287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Disable auto-commit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385762" y="2492375"/>
            <a:ext cx="8362950" cy="4105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 of simple JDBC transaction code: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825" y="2665411"/>
            <a:ext cx="525779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1547812" y="5229225"/>
            <a:ext cx="7045324" cy="3603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7135811" y="5240337"/>
            <a:ext cx="1457324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back if fails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JEE environment provide us with the JTA specification.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provide us with an easy way to tell the Application Server which methods should be wrapped within a transactions.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also let the Application server handle connections, roll back,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JEE environment provide us with the JTA specification.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–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ransactions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provide us with an easy way to tell the Application Server which methods should be wrapped within a transactions.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JTA also let the Application server handle connections, roll back,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has it’s own solution.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385762" y="2924175"/>
            <a:ext cx="8362950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spring-jdbc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spring-tx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385762" y="2924175"/>
            <a:ext cx="8362950" cy="24495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can perform transactions handling for us.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import the spring-transactions and spring JDBC JARs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spring-jdbc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org.springframework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spring-tx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3.2.6.RELEASE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some configurations, Spring will use it’s AOP mechanism to wrap methods with transactions.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385762" y="2924175"/>
            <a:ext cx="8362950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598" name="Shape 5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 general AOP: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tx:advice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"transactionManager“ /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aop:pointcut 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"allServices“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"execution(public * </a:t>
            </a:r>
            <a:b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		com.training.services.*.*(..))“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aop:advisor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advice-ref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"txAdvice"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pointcut-ref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"allServices"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–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@Repository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DevelopersHibernateDao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DevelopersDao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create(AbstractDeveloper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Integer)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AbstractDeveloper readByPrimaryKey(Integer id)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(AbstractDeveloper)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899" name="Shape 899"/>
          <p:cNvSpPr txBox="1"/>
          <p:nvPr/>
        </p:nvSpPr>
        <p:spPr>
          <a:xfrm>
            <a:off x="6586536" y="2128836"/>
            <a:ext cx="216217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468312" y="5516562"/>
            <a:ext cx="8361361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385762" y="2924175"/>
            <a:ext cx="8362950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configure spring to open transactions in two ways: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Normal general AOP: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tx:advice</a:t>
            </a:r>
            <a:r>
              <a:rPr lang="en-US" sz="1100" b="0" i="0" u="none" strike="noStrike" cap="none" baseline="0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txAdvice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100" b="0" i="1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1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transactionManager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 /</a:t>
            </a:r>
            <a:r>
              <a:rPr lang="en-US" sz="1100" b="0" i="1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aop:pointcut</a:t>
            </a:r>
            <a:r>
              <a:rPr lang="en-US" sz="1100" b="0" i="0" u="none" strike="noStrike" cap="none" baseline="0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allServices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 </a:t>
            </a: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"execution(public * </a:t>
            </a:r>
            <a:b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com.training.services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.*.*(..))“</a:t>
            </a:r>
            <a:r>
              <a:rPr lang="en-US" sz="1100" b="0" i="1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aop:advisor</a:t>
            </a:r>
            <a:r>
              <a:rPr lang="en-US" sz="1100" b="0" i="0" u="none" strike="noStrike" cap="none" baseline="0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advice-ref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txAdvice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100" b="0" i="1" u="none" strike="noStrike" cap="none" baseline="0" dirty="0" err="1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pointcut</a:t>
            </a:r>
            <a:r>
              <a:rPr lang="en-US" sz="1100" b="0" i="1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-ref</a:t>
            </a:r>
            <a:r>
              <a:rPr lang="en-US" sz="1100" b="0" i="1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allServices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100" b="0" i="1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aop:config</a:t>
            </a: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Annotations on methods: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1100" b="0" i="0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tx:annotation</a:t>
            </a:r>
            <a:r>
              <a:rPr lang="en-US" sz="1100" b="0" i="0" u="none" strike="noStrike" cap="none" baseline="0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-driven </a:t>
            </a:r>
            <a:r>
              <a:rPr lang="en-US" sz="1100" b="0" i="0" u="none" strike="noStrike" cap="none" baseline="0" dirty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transaction-manager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1" u="none" strike="noStrike" cap="none" baseline="0" dirty="0" err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transactionManager</a:t>
            </a:r>
            <a:r>
              <a:rPr lang="en-US" sz="1100" b="0" i="1" u="none" strike="noStrike" cap="none" baseline="0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1100" b="0" i="1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en-US" sz="1100" b="0" i="1" u="none" strike="noStrike" cap="none" baseline="0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 dirty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create(Object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09" name="Shape 609"/>
          <p:cNvCxnSpPr/>
          <p:nvPr/>
        </p:nvCxnSpPr>
        <p:spPr>
          <a:xfrm>
            <a:off x="2268536" y="5805487"/>
            <a:ext cx="0" cy="2158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spring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still Spring AOP – we have the same limitation: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Spring will not open transaction if the method was not 	referenced using the generated proxy.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add limitations of our own on transactions such as: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– only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Nest with new transactions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etc…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session is our interface with the DB.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session is used to get physical connection to the DB.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Persistent object are saved and retrieved through the session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Usually, a transaction will cause new session generation.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 the end of the transaction the session will be closed.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Sessions are created using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.getCurrnetSession().save(movie);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48" name="Shape 6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5656262" y="5019675"/>
            <a:ext cx="2892425" cy="147796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Spring transactions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for us by spring.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write logic code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/>
        </p:nvSpPr>
        <p:spPr>
          <a:xfrm>
            <a:off x="171450" y="4149725"/>
            <a:ext cx="8856662" cy="26638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79386" y="2060575"/>
            <a:ext cx="8856662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 are created using Hibernate’s SessionFactory class.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create(Movie movie)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.getCurrentSession().save(movie);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tx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 = session.beginTransaction();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tx.commit();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(Exception 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(tx!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{tx.rollback()};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5656262" y="5019675"/>
            <a:ext cx="2892425" cy="1477961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Spring transactions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done for us by spring.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write logic code</a:t>
            </a:r>
          </a:p>
        </p:txBody>
      </p:sp>
      <p:cxnSp>
        <p:nvCxnSpPr>
          <p:cNvPr id="661" name="Shape 661"/>
          <p:cNvCxnSpPr/>
          <p:nvPr/>
        </p:nvCxnSpPr>
        <p:spPr>
          <a:xfrm rot="10800000">
            <a:off x="1835149" y="5157786"/>
            <a:ext cx="3821112" cy="60166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main function of the session is to offer CRUD operations for instances of mapped entity classes.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Instances may exist in one of the following states: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Transient:	New instance of a persistent class which is not 	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associated with a session. It is mapped to nothing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	in the DB and has no identifier.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Persistent:	An instance that is associated with a session. It is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mapped to data in the DB and has Identifier.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Detached:	An instance that was associated with a session but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now (Session was closed or cleared).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Flow: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3" name="Shape 683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4" name="Shape 684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686" name="Shape 686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7" name="Shape 687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88" name="Shape 688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9" name="Shape 689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/>
        </p:nvSpPr>
        <p:spPr>
          <a:xfrm>
            <a:off x="250825" y="2133600"/>
            <a:ext cx="8497886" cy="453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 using session</a:t>
            </a:r>
          </a:p>
        </p:txBody>
      </p:sp>
      <p:pic>
        <p:nvPicPr>
          <p:cNvPr id="906" name="Shape 9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- solution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	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.getCurrentSession().delete(entity);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@Transactional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update(AbstractDeveloper entity)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(AbstractDeveloper)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.getCurrentSession()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.merge(entity);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6586536" y="2128836"/>
            <a:ext cx="216217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Shape 698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instance: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9" name="Shape 699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0" name="Shape 700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02" name="Shape 702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3" name="Shape 703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04" name="Shape 704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5" name="Shape 705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07" name="Shape 707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08" name="Shape 708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468450" y="3887775"/>
            <a:ext cx="12143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15" name="Shape 7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persisted (associated with the session)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7" name="Shape 717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18" name="Shape 718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20" name="Shape 720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1" name="Shape 721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22" name="Shape 722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3" name="Shape 723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26" name="Shape 726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1920625" y="3868725"/>
            <a:ext cx="12827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28" name="Shape 728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530225" y="3887775"/>
            <a:ext cx="1152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30" name="Shape 730"/>
          <p:cNvCxnSpPr/>
          <p:nvPr/>
        </p:nvCxnSpPr>
        <p:spPr>
          <a:xfrm>
            <a:off x="1736725" y="4652962"/>
            <a:ext cx="387350" cy="3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Logics, changes and updates until session is closed.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 becomes “Detached”.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39" name="Shape 739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41" name="Shape 741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2" name="Shape 742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43" name="Shape 743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4" name="Shape 744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46" name="Shape 746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47" name="Shape 747"/>
          <p:cNvSpPr/>
          <p:nvPr/>
        </p:nvSpPr>
        <p:spPr>
          <a:xfrm>
            <a:off x="5508625" y="4292600"/>
            <a:ext cx="1150936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5554662" y="3851275"/>
            <a:ext cx="10826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</a:p>
        </p:txBody>
      </p:sp>
      <p:sp>
        <p:nvSpPr>
          <p:cNvPr id="749" name="Shape 749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1967450" y="3868725"/>
            <a:ext cx="12360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51" name="Shape 751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530225" y="3887775"/>
            <a:ext cx="1152600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53" name="Shape 753"/>
          <p:cNvCxnSpPr/>
          <p:nvPr/>
        </p:nvCxnSpPr>
        <p:spPr>
          <a:xfrm>
            <a:off x="3276600" y="4687887"/>
            <a:ext cx="22320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59" name="Shape 7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Shape 760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instance’s state changes: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Flow ends or the instance associated with a session again.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1" name="Shape 761"/>
          <p:cNvCxnSpPr/>
          <p:nvPr/>
        </p:nvCxnSpPr>
        <p:spPr>
          <a:xfrm>
            <a:off x="955675" y="5661025"/>
            <a:ext cx="700087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62" name="Shape 762"/>
          <p:cNvSpPr txBox="1"/>
          <p:nvPr/>
        </p:nvSpPr>
        <p:spPr>
          <a:xfrm>
            <a:off x="971550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7400925" y="5775325"/>
            <a:ext cx="48259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cxnSp>
        <p:nvCxnSpPr>
          <p:cNvPr id="764" name="Shape 764"/>
          <p:cNvCxnSpPr/>
          <p:nvPr/>
        </p:nvCxnSpPr>
        <p:spPr>
          <a:xfrm>
            <a:off x="1187450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5" name="Shape 765"/>
          <p:cNvCxnSpPr/>
          <p:nvPr/>
        </p:nvCxnSpPr>
        <p:spPr>
          <a:xfrm>
            <a:off x="76676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2700336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67" name="Shape 767"/>
          <p:cNvSpPr txBox="1"/>
          <p:nvPr/>
        </p:nvSpPr>
        <p:spPr>
          <a:xfrm>
            <a:off x="2230436" y="5775325"/>
            <a:ext cx="900111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811837" y="5732462"/>
            <a:ext cx="650874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</a:p>
        </p:txBody>
      </p:sp>
      <p:cxnSp>
        <p:nvCxnSpPr>
          <p:cNvPr id="769" name="Shape 769"/>
          <p:cNvCxnSpPr/>
          <p:nvPr/>
        </p:nvCxnSpPr>
        <p:spPr>
          <a:xfrm>
            <a:off x="6156325" y="5589587"/>
            <a:ext cx="0" cy="1428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70" name="Shape 770"/>
          <p:cNvSpPr/>
          <p:nvPr/>
        </p:nvSpPr>
        <p:spPr>
          <a:xfrm>
            <a:off x="5508625" y="4292600"/>
            <a:ext cx="1150936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1" name="Shape 771"/>
          <p:cNvSpPr txBox="1"/>
          <p:nvPr/>
        </p:nvSpPr>
        <p:spPr>
          <a:xfrm>
            <a:off x="5554662" y="3851275"/>
            <a:ext cx="10826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Detached</a:t>
            </a:r>
          </a:p>
        </p:txBody>
      </p:sp>
      <p:sp>
        <p:nvSpPr>
          <p:cNvPr id="772" name="Shape 772"/>
          <p:cNvSpPr/>
          <p:nvPr/>
        </p:nvSpPr>
        <p:spPr>
          <a:xfrm>
            <a:off x="2124075" y="4260850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3" name="Shape 773"/>
          <p:cNvSpPr txBox="1"/>
          <p:nvPr/>
        </p:nvSpPr>
        <p:spPr>
          <a:xfrm>
            <a:off x="2008075" y="3868725"/>
            <a:ext cx="11954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</a:t>
            </a:r>
          </a:p>
        </p:txBody>
      </p:sp>
      <p:sp>
        <p:nvSpPr>
          <p:cNvPr id="774" name="Shape 774"/>
          <p:cNvSpPr/>
          <p:nvPr/>
        </p:nvSpPr>
        <p:spPr>
          <a:xfrm>
            <a:off x="584200" y="4257675"/>
            <a:ext cx="1152525" cy="790575"/>
          </a:xfrm>
          <a:prstGeom prst="ellipse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Entity instance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87175" y="3887775"/>
            <a:ext cx="1195499" cy="36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Transient</a:t>
            </a:r>
          </a:p>
        </p:txBody>
      </p:sp>
      <p:cxnSp>
        <p:nvCxnSpPr>
          <p:cNvPr id="776" name="Shape 776"/>
          <p:cNvCxnSpPr/>
          <p:nvPr/>
        </p:nvCxnSpPr>
        <p:spPr>
          <a:xfrm>
            <a:off x="6659561" y="4687887"/>
            <a:ext cx="10810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777" name="Shape 777"/>
          <p:cNvSpPr/>
          <p:nvPr/>
        </p:nvSpPr>
        <p:spPr>
          <a:xfrm>
            <a:off x="1919286" y="3540125"/>
            <a:ext cx="3745988" cy="809049"/>
          </a:xfrm>
          <a:custGeom>
            <a:avLst/>
            <a:gdLst/>
            <a:ahLst/>
            <a:cxnLst/>
            <a:rect l="0" t="0" r="0" b="0"/>
            <a:pathLst>
              <a:path w="3871823" h="877018" extrusionOk="0">
                <a:moveTo>
                  <a:pt x="3871823" y="877018"/>
                </a:moveTo>
                <a:cubicBezTo>
                  <a:pt x="3077474" y="539150"/>
                  <a:pt x="2283125" y="201282"/>
                  <a:pt x="1672087" y="100641"/>
                </a:cubicBezTo>
                <a:cubicBezTo>
                  <a:pt x="1061049" y="0"/>
                  <a:pt x="411192" y="148086"/>
                  <a:pt x="205596" y="273169"/>
                </a:cubicBezTo>
                <a:cubicBezTo>
                  <a:pt x="0" y="398252"/>
                  <a:pt x="219255" y="624695"/>
                  <a:pt x="438510" y="851139"/>
                </a:cubicBezTo>
              </a:path>
            </a:pathLst>
          </a:cu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During a transaction, we use the session to perform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manipulations on our entities.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/>
              <a:t>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change value, add or remove objects from lists, etc..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 the changes of persistent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entities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occur in the Session only.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decide on it’s own when to flush the data to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DB.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Flush can occur at the end of the transaction or several times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depend on the operations.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 will occur only at the end of a transaction (if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succeeded).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250825" y="5372100"/>
            <a:ext cx="849788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791" name="Shape 7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Sessions are not transactions !!!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are associated with sessions.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one session to create and commit several 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transactions (one transaction at a time  - not parallel).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these methods to get or create the associated 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transaction: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.beginTransaction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 dirty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.getTransaction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799" name="Shape 7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make a transient instance persistent we use: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.persist(object);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will associate an instance of a mapped entity with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 and will change it’s state to ‘persistent’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doesn’t guarantee that the object will be inserted 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DB immediately.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doesn’t return the identifier (Because it might not exist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till flush time).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won’t generate an INSERT INTO outside of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07" name="Shape 8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immediately save a new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.save(object);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returns the Identifier immediately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identifier is managed by the DB itself, an ISNERT INTO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occur.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does not require a transaction.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Shape 81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15" name="Shape 8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by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get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.get(Class&lt;?&gt;, Serializable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will always hit the DB for the real instance.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object not found – null will be returned.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by 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get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.load(Class&lt;?&gt;, Serializable 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 returns a proxy without hitting the DB.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proxy contains the identifier value with uninitialized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properties.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SELECT query will hit the DB on a property get.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 throws an ObjectNotFoundException if nothing found.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14" name="Shape 9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Shape 91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specification was generated out of Hibernate.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has an easier to use API.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entities operations are achieved via a Session equivilant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object which called EntityManger.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 opposed to the Session’s many methods for doing alomost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same things, the EntityManager has just what you need.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doesn’t offer support if you do need to use the Session’s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both merge and update, or both save and persist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 </a:t>
            </a:r>
          </a:p>
        </p:txBody>
      </p:sp>
      <p:pic>
        <p:nvPicPr>
          <p:cNvPr id="831" name="Shape 8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delete an instance: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.delete(Object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the instance from the DB with the given object id.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object can be both Transient or persistent.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Shape 839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update is a bit tricky since it has the most options.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a persistent entity is manipulated within a session or a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transaction, update will happen automatically when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 is flushed.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order to persist a detached object, Hibernate provide us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methods: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Shape 8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46" name="Shape 8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.update(Object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 a detached instance persistent.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object has an instance in the session, an exception will be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thrown.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tells us that there are already changes for this entity (one in the session, the other is detached).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Shape 8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.merge(Object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there is a persistent instance with the same id in the current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session, merge will copy the state of the given instance onto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 persistent one.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Incase there is no persistent instance in the session, the DB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be hit in order to fetch it. If nothing found, a new instance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will be created (copied from the given) and persisted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given instance does not become associated with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session.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persistent instance is returned.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250825" y="2276475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or Update 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.saveOrUpdate(Object object);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case we don’t know if we should generate an INSERT INTO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or an UPDATE query, we can use this method.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will process the state of the given object and will decide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what to do.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might be expensive.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250825" y="4040187"/>
            <a:ext cx="8497886" cy="431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238125" y="5467350"/>
            <a:ext cx="8497800" cy="71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250825" y="2430461"/>
            <a:ext cx="8497886" cy="6381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Shape 8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</p:txBody>
      </p:sp>
      <p:pic>
        <p:nvPicPr>
          <p:cNvPr id="872" name="Shape 8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 operations</a:t>
            </a:r>
            <a:b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Detach persistent entity/entities: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.evict(entity);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.clear();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Close session and clean 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Queries execution: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  HQL query  );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.createSQLQuery(  SQL query  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session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.createCriteria(Class&lt;?&gt; entity);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Shape 9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Shape 941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- Hibernate’s session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using  Spring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DAOs using session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JPA’s EntityManager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Shape 9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Shape 94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Query API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 (HQL)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Run-time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Criteria API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250825" y="5157787"/>
            <a:ext cx="8497886" cy="7191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250825" y="2636836"/>
            <a:ext cx="8497886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Shape 92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Entity Manager is created and retrieved from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Application server.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@PersistenceContext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Entity Manager has only 3 methods for create, update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Delete: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.persist(entity);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.merge(entity);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.remove(entity);</a:t>
            </a: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/>
        </p:nvSpPr>
        <p:spPr>
          <a:xfrm>
            <a:off x="250825" y="4941887"/>
            <a:ext cx="8497886" cy="10080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Shape 930"/>
          <p:cNvSpPr txBox="1"/>
          <p:nvPr/>
        </p:nvSpPr>
        <p:spPr>
          <a:xfrm>
            <a:off x="250825" y="2420936"/>
            <a:ext cx="84978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Shape 9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JPA Entity manager</a:t>
            </a: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offers 4 find method for easy SELECT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primaryKey);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lockMode);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properties);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.find(entityClass, primaryKey, lockMode, properties);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 also offers easy querying API.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.createQuery(JPQL String);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.createNativeQuery(SQL String);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C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entityManager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.createQuery(criteriaQuery);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– Hibernate mapping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Persistency in general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DAO design pattern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Basics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Relationships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Entity mapping - Inheritance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880</Words>
  <Application>Microsoft Office PowerPoint</Application>
  <PresentationFormat>On-screen Show (4:3)</PresentationFormat>
  <Paragraphs>1193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Open Sans</vt:lpstr>
      <vt:lpstr>Courier New</vt:lpstr>
      <vt:lpstr>Calibri</vt:lpstr>
      <vt:lpstr>Office Theme</vt:lpstr>
      <vt:lpstr>3_Office Theme</vt:lpstr>
      <vt:lpstr>1_Office Theme</vt:lpstr>
      <vt:lpstr>2_Office Theme</vt:lpstr>
      <vt:lpstr>Hibernate – The session</vt:lpstr>
      <vt:lpstr>DAO using session</vt:lpstr>
      <vt:lpstr>DAO using session</vt:lpstr>
      <vt:lpstr>DAO using session</vt:lpstr>
      <vt:lpstr>DAO using session</vt:lpstr>
      <vt:lpstr>JPA Entity manager</vt:lpstr>
      <vt:lpstr>JPA Entity manager</vt:lpstr>
      <vt:lpstr>JPA Entity manager</vt:lpstr>
      <vt:lpstr>Last session – Hibernate mapping</vt:lpstr>
      <vt:lpstr>Hibernate’s session</vt:lpstr>
      <vt:lpstr>Hibernate Queries</vt:lpstr>
      <vt:lpstr>Hibernate Queries</vt:lpstr>
      <vt:lpstr>Hibernate Queries</vt:lpstr>
      <vt:lpstr>Hibernate Queries</vt:lpstr>
      <vt:lpstr>Spring Data</vt:lpstr>
      <vt:lpstr>Spring Data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Transactions using spring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</vt:lpstr>
      <vt:lpstr>Hibernate Session </vt:lpstr>
      <vt:lpstr>Hibernate Session </vt:lpstr>
      <vt:lpstr>Hibernate Session </vt:lpstr>
      <vt:lpstr>Hibernate Session </vt:lpstr>
      <vt:lpstr>Hibernate Session </vt:lpstr>
      <vt:lpstr>Hibernate Session</vt:lpstr>
      <vt:lpstr>Hibernate Session</vt:lpstr>
      <vt:lpstr>Hibernate Session</vt:lpstr>
      <vt:lpstr>Hibernate Session</vt:lpstr>
      <vt:lpstr>Hibernate Session</vt:lpstr>
      <vt:lpstr>Overview - Hibernate’s session</vt:lpstr>
      <vt:lpstr>Next session – Query API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– The session</dc:title>
  <cp:lastModifiedBy>haim.turkel</cp:lastModifiedBy>
  <cp:revision>9</cp:revision>
  <dcterms:modified xsi:type="dcterms:W3CDTF">2016-01-13T19:25:24Z</dcterms:modified>
</cp:coreProperties>
</file>