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61" r:id="rId3"/>
    <p:sldId id="327" r:id="rId4"/>
    <p:sldId id="284" r:id="rId5"/>
    <p:sldId id="329" r:id="rId6"/>
    <p:sldId id="299" r:id="rId7"/>
    <p:sldId id="269" r:id="rId8"/>
    <p:sldId id="300" r:id="rId9"/>
  </p:sldIdLst>
  <p:sldSz cx="18288000" cy="10287000"/>
  <p:notesSz cx="6858000" cy="9144000"/>
  <p:embeddedFontLst>
    <p:embeddedFont>
      <p:font typeface="Open Sans" panose="020B0606030504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KzBWJqR3eHlfcLOuXaIVHqOQv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43" autoAdjust="0"/>
    <p:restoredTop sz="94694"/>
  </p:normalViewPr>
  <p:slideViewPr>
    <p:cSldViewPr snapToGrid="0">
      <p:cViewPr varScale="1">
        <p:scale>
          <a:sx n="37" d="100"/>
          <a:sy n="37" d="100"/>
        </p:scale>
        <p:origin x="140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9"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38" Type="http://schemas.openxmlformats.org/officeDocument/2006/relationships/presProps" Target="presProps.xml"/><Relationship Id="rId2" Type="http://schemas.openxmlformats.org/officeDocument/2006/relationships/slide" Target="slides/slide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1" name="Google Shape;23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411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1" name="Google Shape;23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820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1" name="Google Shape;23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3935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41" name="Google Shape;24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1" name="Google Shape;23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531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 name="Google Shape;1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 name="Google Shape;1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64" name="Google Shape;64;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32FF"/>
        </a:solidFill>
        <a:effectLst/>
      </p:bgPr>
    </p:bg>
    <p:spTree>
      <p:nvGrpSpPr>
        <p:cNvPr id="1" name="Shape 83"/>
        <p:cNvGrpSpPr/>
        <p:nvPr/>
      </p:nvGrpSpPr>
      <p:grpSpPr>
        <a:xfrm>
          <a:off x="0" y="0"/>
          <a:ext cx="0" cy="0"/>
          <a:chOff x="0" y="0"/>
          <a:chExt cx="0" cy="0"/>
        </a:xfrm>
      </p:grpSpPr>
      <p:sp>
        <p:nvSpPr>
          <p:cNvPr id="5" name="Rectangle 4">
            <a:extLst>
              <a:ext uri="{FF2B5EF4-FFF2-40B4-BE49-F238E27FC236}">
                <a16:creationId xmlns:a16="http://schemas.microsoft.com/office/drawing/2014/main" id="{207A8A7F-46E3-BE4E-9DF8-5A4259575398}"/>
              </a:ext>
            </a:extLst>
          </p:cNvPr>
          <p:cNvSpPr/>
          <p:nvPr/>
        </p:nvSpPr>
        <p:spPr>
          <a:xfrm>
            <a:off x="-1083132" y="2756519"/>
            <a:ext cx="5408918" cy="42260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Google Shape;84;p1"/>
          <p:cNvSpPr/>
          <p:nvPr/>
        </p:nvSpPr>
        <p:spPr>
          <a:xfrm>
            <a:off x="-1622822" y="0"/>
            <a:ext cx="7770801" cy="10287000"/>
          </a:xfrm>
          <a:prstGeom prst="rect">
            <a:avLst/>
          </a:prstGeom>
          <a:solidFill>
            <a:srgbClr val="F7F4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
          <p:cNvSpPr/>
          <p:nvPr/>
        </p:nvSpPr>
        <p:spPr>
          <a:xfrm>
            <a:off x="-179682" y="835762"/>
            <a:ext cx="3237711" cy="3237426"/>
          </a:xfrm>
          <a:custGeom>
            <a:avLst/>
            <a:gdLst/>
            <a:ahLst/>
            <a:cxnLst/>
            <a:rect l="l" t="t" r="r" b="b"/>
            <a:pathLst>
              <a:path w="14400530" h="14399261" extrusionOk="0">
                <a:moveTo>
                  <a:pt x="7199630" y="0"/>
                </a:moveTo>
                <a:cubicBezTo>
                  <a:pt x="3223260" y="0"/>
                  <a:pt x="0" y="3223260"/>
                  <a:pt x="0" y="7199630"/>
                </a:cubicBezTo>
                <a:cubicBezTo>
                  <a:pt x="0" y="11176001"/>
                  <a:pt x="3223260" y="14399261"/>
                  <a:pt x="7199630" y="14399261"/>
                </a:cubicBezTo>
                <a:lnTo>
                  <a:pt x="14399261" y="14399261"/>
                </a:lnTo>
                <a:lnTo>
                  <a:pt x="14399261" y="7199630"/>
                </a:lnTo>
                <a:cubicBezTo>
                  <a:pt x="14400530" y="3223260"/>
                  <a:pt x="11176000" y="0"/>
                  <a:pt x="7199630" y="0"/>
                </a:cubicBezTo>
                <a:close/>
              </a:path>
            </a:pathLst>
          </a:custGeom>
          <a:solidFill>
            <a:srgbClr val="225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6" name="Google Shape;86;p1"/>
          <p:cNvPicPr preferRelativeResize="0"/>
          <p:nvPr/>
        </p:nvPicPr>
        <p:blipFill rotWithShape="1">
          <a:blip r:embed="rId3">
            <a:alphaModFix/>
          </a:blip>
          <a:srcRect/>
          <a:stretch/>
        </p:blipFill>
        <p:spPr>
          <a:xfrm rot="5400000">
            <a:off x="3160398" y="1316131"/>
            <a:ext cx="3095939" cy="2879223"/>
          </a:xfrm>
          <a:prstGeom prst="rect">
            <a:avLst/>
          </a:prstGeom>
          <a:noFill/>
          <a:ln>
            <a:noFill/>
          </a:ln>
        </p:spPr>
      </p:pic>
      <p:pic>
        <p:nvPicPr>
          <p:cNvPr id="87" name="Google Shape;87;p1"/>
          <p:cNvPicPr preferRelativeResize="0"/>
          <p:nvPr/>
        </p:nvPicPr>
        <p:blipFill rotWithShape="1">
          <a:blip r:embed="rId4">
            <a:alphaModFix/>
          </a:blip>
          <a:srcRect/>
          <a:stretch/>
        </p:blipFill>
        <p:spPr>
          <a:xfrm rot="10800000">
            <a:off x="4275845" y="5403171"/>
            <a:ext cx="1892551" cy="3379556"/>
          </a:xfrm>
          <a:prstGeom prst="rect">
            <a:avLst/>
          </a:prstGeom>
          <a:noFill/>
          <a:ln>
            <a:noFill/>
          </a:ln>
        </p:spPr>
      </p:pic>
      <p:pic>
        <p:nvPicPr>
          <p:cNvPr id="88" name="Google Shape;88;p1"/>
          <p:cNvPicPr preferRelativeResize="0"/>
          <p:nvPr/>
        </p:nvPicPr>
        <p:blipFill rotWithShape="1">
          <a:blip r:embed="rId3">
            <a:alphaModFix/>
          </a:blip>
          <a:srcRect/>
          <a:stretch/>
        </p:blipFill>
        <p:spPr>
          <a:xfrm rot="5400000">
            <a:off x="281175" y="4784857"/>
            <a:ext cx="3095939" cy="2879223"/>
          </a:xfrm>
          <a:prstGeom prst="rect">
            <a:avLst/>
          </a:prstGeom>
          <a:noFill/>
          <a:ln>
            <a:noFill/>
          </a:ln>
        </p:spPr>
      </p:pic>
      <p:sp>
        <p:nvSpPr>
          <p:cNvPr id="89" name="Google Shape;89;p1"/>
          <p:cNvSpPr/>
          <p:nvPr/>
        </p:nvSpPr>
        <p:spPr>
          <a:xfrm rot="5400000">
            <a:off x="1028139" y="8064736"/>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1"/>
          <p:cNvSpPr txBox="1"/>
          <p:nvPr/>
        </p:nvSpPr>
        <p:spPr>
          <a:xfrm>
            <a:off x="6400800" y="259109"/>
            <a:ext cx="11730070" cy="9637510"/>
          </a:xfrm>
          <a:prstGeom prst="rect">
            <a:avLst/>
          </a:prstGeom>
          <a:solidFill>
            <a:srgbClr val="2732FF"/>
          </a:solidFill>
          <a:ln w="0">
            <a:noFill/>
          </a:ln>
        </p:spPr>
        <p:txBody>
          <a:bodyPr spcFirstLastPara="1" wrap="square" lIns="0" tIns="0" rIns="0" bIns="0" anchor="t" anchorCtr="0">
            <a:spAutoFit/>
          </a:bodyPr>
          <a:lstStyle/>
          <a:p>
            <a:pPr marL="0" marR="0" lvl="0" indent="0" algn="r" rtl="0">
              <a:lnSpc>
                <a:spcPct val="139988"/>
              </a:lnSpc>
              <a:spcBef>
                <a:spcPts val="0"/>
              </a:spcBef>
              <a:spcAft>
                <a:spcPts val="0"/>
              </a:spcAft>
              <a:buNone/>
            </a:pPr>
            <a:endParaRPr lang="en-US" sz="3600" b="1" dirty="0">
              <a:solidFill>
                <a:srgbClr val="FFFFFF"/>
              </a:solidFill>
              <a:latin typeface="+mn-lt"/>
              <a:ea typeface="Open Sans Extrabold"/>
              <a:cs typeface="Open Sans Extrabold"/>
              <a:sym typeface="Open Sans ExtraBold"/>
            </a:endParaRPr>
          </a:p>
          <a:p>
            <a:pPr lvl="1" algn="r">
              <a:lnSpc>
                <a:spcPct val="139988"/>
              </a:lnSpc>
            </a:pPr>
            <a:endParaRPr lang="en-US" sz="3200" b="1" dirty="0">
              <a:solidFill>
                <a:schemeClr val="bg1"/>
              </a:solidFill>
              <a:latin typeface="+mn-lt"/>
              <a:ea typeface="Open Sans Extrabold"/>
              <a:cs typeface="Open Sans Extrabold"/>
              <a:sym typeface="Open Sans ExtraBold"/>
            </a:endParaRPr>
          </a:p>
          <a:p>
            <a:pPr lvl="1" algn="r">
              <a:lnSpc>
                <a:spcPct val="139988"/>
              </a:lnSpc>
            </a:pPr>
            <a:endParaRPr lang="en-US" sz="3200" b="1" dirty="0">
              <a:solidFill>
                <a:schemeClr val="bg1"/>
              </a:solidFill>
              <a:latin typeface="+mn-lt"/>
              <a:ea typeface="Open Sans Extrabold"/>
              <a:cs typeface="Open Sans Extrabold"/>
              <a:sym typeface="Open Sans ExtraBold"/>
            </a:endParaRPr>
          </a:p>
          <a:p>
            <a:pPr lvl="1" indent="457200">
              <a:lnSpc>
                <a:spcPct val="107000"/>
              </a:lnSpc>
              <a:spcAft>
                <a:spcPts val="800"/>
              </a:spcAft>
            </a:pPr>
            <a:r>
              <a:rPr lang="en-US" sz="4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RW Event Hook  - Uniswap V4 Dynamic Fee</a:t>
            </a:r>
            <a:endParaRPr lang="en-US" sz="3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r" rtl="0">
              <a:lnSpc>
                <a:spcPct val="139988"/>
              </a:lnSpc>
              <a:spcBef>
                <a:spcPts val="0"/>
              </a:spcBef>
              <a:spcAft>
                <a:spcPts val="0"/>
              </a:spcAft>
              <a:buNone/>
            </a:pPr>
            <a:endParaRPr lang="en-US" sz="36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endParaRPr lang="en-US" sz="24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r>
              <a:rPr lang="en-US" sz="2400" b="1" dirty="0">
                <a:solidFill>
                  <a:srgbClr val="FFFFFF"/>
                </a:solidFill>
                <a:latin typeface="+mn-lt"/>
                <a:ea typeface="Open Sans Extrabold"/>
                <a:cs typeface="Open Sans Extrabold"/>
                <a:sym typeface="Open Sans ExtraBold"/>
              </a:rPr>
              <a:t>DHEERAJ</a:t>
            </a:r>
          </a:p>
          <a:p>
            <a:pPr marL="0" marR="0" lvl="0" indent="0" algn="r" rtl="0">
              <a:lnSpc>
                <a:spcPct val="139988"/>
              </a:lnSpc>
              <a:spcBef>
                <a:spcPts val="0"/>
              </a:spcBef>
              <a:spcAft>
                <a:spcPts val="0"/>
              </a:spcAft>
              <a:buNone/>
            </a:pPr>
            <a:r>
              <a:rPr lang="en-US" sz="2400" b="1" dirty="0">
                <a:solidFill>
                  <a:srgbClr val="FFFFFF"/>
                </a:solidFill>
                <a:latin typeface="+mn-lt"/>
                <a:ea typeface="Open Sans Extrabold"/>
                <a:cs typeface="Open Sans Extrabold"/>
                <a:sym typeface="Open Sans ExtraBold"/>
              </a:rPr>
              <a:t>ndheerajin@gmail.com</a:t>
            </a:r>
          </a:p>
          <a:p>
            <a:pPr marL="0" marR="0" lvl="0" indent="0" algn="r" rtl="0">
              <a:lnSpc>
                <a:spcPct val="139988"/>
              </a:lnSpc>
              <a:spcBef>
                <a:spcPts val="0"/>
              </a:spcBef>
              <a:spcAft>
                <a:spcPts val="0"/>
              </a:spcAft>
              <a:buNone/>
            </a:pPr>
            <a:r>
              <a:rPr lang="en-US" sz="2400" b="1" dirty="0">
                <a:solidFill>
                  <a:srgbClr val="FFFFFF"/>
                </a:solidFill>
                <a:latin typeface="+mn-lt"/>
                <a:ea typeface="Open Sans Extrabold"/>
                <a:cs typeface="Open Sans Extrabold"/>
                <a:sym typeface="Open Sans ExtraBold"/>
              </a:rPr>
              <a:t>SATHYA  KRISHNASAMY</a:t>
            </a:r>
          </a:p>
          <a:p>
            <a:pPr marL="0" marR="0" lvl="0" indent="0" algn="r" rtl="0">
              <a:lnSpc>
                <a:spcPct val="139988"/>
              </a:lnSpc>
              <a:spcBef>
                <a:spcPts val="0"/>
              </a:spcBef>
              <a:spcAft>
                <a:spcPts val="0"/>
              </a:spcAft>
              <a:buNone/>
            </a:pPr>
            <a:r>
              <a:rPr lang="en-US" sz="2400" b="1" dirty="0">
                <a:solidFill>
                  <a:srgbClr val="FFFFFF"/>
                </a:solidFill>
                <a:latin typeface="+mn-lt"/>
                <a:ea typeface="Open Sans Extrabold"/>
                <a:cs typeface="Open Sans Extrabold"/>
                <a:sym typeface="Open Sans ExtraBold"/>
              </a:rPr>
              <a:t>sathya@chainaim.com</a:t>
            </a:r>
          </a:p>
          <a:p>
            <a:pPr marL="0" marR="0" lvl="0" indent="0" algn="r" rtl="0">
              <a:lnSpc>
                <a:spcPct val="139988"/>
              </a:lnSpc>
              <a:spcBef>
                <a:spcPts val="0"/>
              </a:spcBef>
              <a:spcAft>
                <a:spcPts val="0"/>
              </a:spcAft>
              <a:buNone/>
            </a:pPr>
            <a:endParaRPr lang="en-US" sz="24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endParaRPr lang="en-US" sz="24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endParaRPr lang="en-US" sz="24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r>
              <a:rPr lang="en-US" sz="2400" b="1" dirty="0">
                <a:solidFill>
                  <a:srgbClr val="FFFFFF"/>
                </a:solidFill>
                <a:latin typeface="+mn-lt"/>
                <a:ea typeface="Open Sans Extrabold"/>
                <a:cs typeface="Open Sans Extrabold"/>
                <a:sym typeface="Open Sans ExtraBold"/>
              </a:rPr>
              <a:t> </a:t>
            </a:r>
          </a:p>
          <a:p>
            <a:pPr marL="0" marR="0" lvl="0" indent="0" algn="r" rtl="0">
              <a:lnSpc>
                <a:spcPct val="139988"/>
              </a:lnSpc>
              <a:spcBef>
                <a:spcPts val="0"/>
              </a:spcBef>
              <a:spcAft>
                <a:spcPts val="0"/>
              </a:spcAft>
              <a:buNone/>
            </a:pPr>
            <a:endParaRPr lang="en-US" sz="2400" b="1" dirty="0">
              <a:solidFill>
                <a:srgbClr val="FFFFFF"/>
              </a:solidFill>
              <a:latin typeface="+mn-lt"/>
              <a:ea typeface="Open Sans Extrabold"/>
              <a:cs typeface="Open Sans Extrabold"/>
              <a:sym typeface="Open Sans ExtraBold"/>
            </a:endParaRPr>
          </a:p>
          <a:p>
            <a:pPr marL="0" marR="0" lvl="0" indent="0" algn="r" rtl="0">
              <a:lnSpc>
                <a:spcPct val="139988"/>
              </a:lnSpc>
              <a:spcBef>
                <a:spcPts val="0"/>
              </a:spcBef>
              <a:spcAft>
                <a:spcPts val="0"/>
              </a:spcAft>
              <a:buNone/>
            </a:pPr>
            <a:r>
              <a:rPr lang="en-US" sz="3600" b="1" dirty="0">
                <a:solidFill>
                  <a:srgbClr val="FFFFFF"/>
                </a:solidFill>
                <a:latin typeface="+mn-lt"/>
                <a:ea typeface="Open Sans Extrabold"/>
                <a:cs typeface="Open Sans Extrabold"/>
                <a:sym typeface="Open Sans ExtraBold"/>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18"/>
        <p:cNvGrpSpPr/>
        <p:nvPr/>
      </p:nvGrpSpPr>
      <p:grpSpPr>
        <a:xfrm>
          <a:off x="0" y="0"/>
          <a:ext cx="0" cy="0"/>
          <a:chOff x="0" y="0"/>
          <a:chExt cx="0" cy="0"/>
        </a:xfrm>
      </p:grpSpPr>
      <p:sp>
        <p:nvSpPr>
          <p:cNvPr id="120" name="Google Shape;120;p5"/>
          <p:cNvSpPr/>
          <p:nvPr/>
        </p:nvSpPr>
        <p:spPr>
          <a:xfrm rot="10800000">
            <a:off x="1607754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273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00"/>
              </a:solidFill>
            </a:endParaRPr>
          </a:p>
        </p:txBody>
      </p:sp>
      <p:pic>
        <p:nvPicPr>
          <p:cNvPr id="121" name="Google Shape;121;p5"/>
          <p:cNvPicPr preferRelativeResize="0"/>
          <p:nvPr/>
        </p:nvPicPr>
        <p:blipFill rotWithShape="1">
          <a:blip r:embed="rId3">
            <a:alphaModFix/>
          </a:blip>
          <a:srcRect/>
          <a:stretch/>
        </p:blipFill>
        <p:spPr>
          <a:xfrm rot="10800000">
            <a:off x="14163361" y="4774804"/>
            <a:ext cx="3095939" cy="2879223"/>
          </a:xfrm>
          <a:prstGeom prst="rect">
            <a:avLst/>
          </a:prstGeom>
          <a:noFill/>
          <a:ln>
            <a:noFill/>
          </a:ln>
        </p:spPr>
      </p:pic>
      <p:pic>
        <p:nvPicPr>
          <p:cNvPr id="122" name="Google Shape;122;p5"/>
          <p:cNvPicPr preferRelativeResize="0"/>
          <p:nvPr/>
        </p:nvPicPr>
        <p:blipFill rotWithShape="1">
          <a:blip r:embed="rId4">
            <a:alphaModFix/>
          </a:blip>
          <a:srcRect/>
          <a:stretch/>
        </p:blipFill>
        <p:spPr>
          <a:xfrm>
            <a:off x="14163361" y="6674443"/>
            <a:ext cx="2023032" cy="3612557"/>
          </a:xfrm>
          <a:prstGeom prst="rect">
            <a:avLst/>
          </a:prstGeom>
          <a:noFill/>
          <a:ln>
            <a:noFill/>
          </a:ln>
        </p:spPr>
      </p:pic>
      <p:sp>
        <p:nvSpPr>
          <p:cNvPr id="123" name="Google Shape;123;p5"/>
          <p:cNvSpPr txBox="1"/>
          <p:nvPr/>
        </p:nvSpPr>
        <p:spPr>
          <a:xfrm>
            <a:off x="385820" y="0"/>
            <a:ext cx="10787045" cy="886397"/>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4800" b="1" i="0" u="none" strike="noStrike" cap="none" dirty="0">
                <a:solidFill>
                  <a:srgbClr val="FFFF00"/>
                </a:solidFill>
                <a:sym typeface="Arial"/>
              </a:rPr>
              <a:t>Problem Statement</a:t>
            </a:r>
            <a:endParaRPr sz="4800" b="1" dirty="0">
              <a:solidFill>
                <a:srgbClr val="FFFF00"/>
              </a:solidFill>
            </a:endParaRPr>
          </a:p>
        </p:txBody>
      </p:sp>
      <p:sp>
        <p:nvSpPr>
          <p:cNvPr id="124" name="Google Shape;124;p5"/>
          <p:cNvSpPr txBox="1"/>
          <p:nvPr/>
        </p:nvSpPr>
        <p:spPr>
          <a:xfrm>
            <a:off x="385820" y="876753"/>
            <a:ext cx="15492229" cy="288078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200" b="1" i="0" u="none" strike="noStrike" cap="none" dirty="0">
                <a:solidFill>
                  <a:schemeClr val="bg1"/>
                </a:solidFill>
              </a:rPr>
              <a:t>Liquidity Providers in DEX</a:t>
            </a:r>
            <a:r>
              <a:rPr lang="en-US" sz="2400" dirty="0">
                <a:solidFill>
                  <a:schemeClr val="bg1"/>
                </a:solidFill>
              </a:rPr>
              <a:t>: Predominantly are in losing positions against arbitragers, and very volatile</a:t>
            </a:r>
          </a:p>
          <a:p>
            <a:pPr marL="0" marR="0" lvl="0" indent="0" algn="l" rtl="0">
              <a:lnSpc>
                <a:spcPct val="120000"/>
              </a:lnSpc>
              <a:spcBef>
                <a:spcPts val="0"/>
              </a:spcBef>
              <a:spcAft>
                <a:spcPts val="0"/>
              </a:spcAft>
              <a:buNone/>
            </a:pPr>
            <a:r>
              <a:rPr lang="en-US" sz="2400" dirty="0">
                <a:solidFill>
                  <a:schemeClr val="bg1"/>
                </a:solidFill>
              </a:rPr>
              <a:t>price swings in cryptocurrency markets. Not enough motivation for Liquidity providers. </a:t>
            </a:r>
          </a:p>
          <a:p>
            <a:pPr marL="0" marR="0" lvl="0" indent="0" algn="l" rtl="0">
              <a:lnSpc>
                <a:spcPct val="120000"/>
              </a:lnSpc>
              <a:spcBef>
                <a:spcPts val="0"/>
              </a:spcBef>
              <a:spcAft>
                <a:spcPts val="0"/>
              </a:spcAft>
              <a:buNone/>
            </a:pPr>
            <a:endParaRPr lang="en-US" sz="2400" dirty="0">
              <a:solidFill>
                <a:schemeClr val="bg1"/>
              </a:solidFill>
            </a:endParaRPr>
          </a:p>
          <a:p>
            <a:pPr marL="0" marR="0" lvl="0" indent="0" algn="l" rtl="0">
              <a:lnSpc>
                <a:spcPct val="120000"/>
              </a:lnSpc>
              <a:spcBef>
                <a:spcPts val="0"/>
              </a:spcBef>
              <a:spcAft>
                <a:spcPts val="0"/>
              </a:spcAft>
              <a:buNone/>
            </a:pPr>
            <a:endParaRPr lang="en-US" sz="2400" dirty="0">
              <a:solidFill>
                <a:schemeClr val="bg1"/>
              </a:solidFill>
            </a:endParaRPr>
          </a:p>
          <a:p>
            <a:pPr marL="0" marR="0" lvl="0" indent="0" algn="l" rtl="0">
              <a:lnSpc>
                <a:spcPct val="120000"/>
              </a:lnSpc>
              <a:spcBef>
                <a:spcPts val="0"/>
              </a:spcBef>
              <a:spcAft>
                <a:spcPts val="0"/>
              </a:spcAft>
              <a:buNone/>
            </a:pPr>
            <a:endParaRPr lang="en-US" sz="2400" b="0" i="0" u="none" strike="noStrike" cap="none" dirty="0">
              <a:solidFill>
                <a:schemeClr val="bg1"/>
              </a:solidFill>
              <a:latin typeface="Arial"/>
              <a:ea typeface="Arial"/>
              <a:cs typeface="Arial"/>
              <a:sym typeface="Arial"/>
            </a:endParaRPr>
          </a:p>
          <a:p>
            <a:pPr marL="0" marR="0" lvl="0" indent="0" algn="l" rtl="0">
              <a:lnSpc>
                <a:spcPct val="120000"/>
              </a:lnSpc>
              <a:spcBef>
                <a:spcPts val="0"/>
              </a:spcBef>
              <a:spcAft>
                <a:spcPts val="0"/>
              </a:spcAft>
              <a:buNone/>
            </a:pPr>
            <a:endParaRPr lang="en-US" sz="2800" dirty="0">
              <a:solidFill>
                <a:schemeClr val="bg1"/>
              </a:solidFill>
            </a:endParaRPr>
          </a:p>
        </p:txBody>
      </p:sp>
      <p:sp>
        <p:nvSpPr>
          <p:cNvPr id="125" name="Google Shape;125;p5"/>
          <p:cNvSpPr txBox="1"/>
          <p:nvPr/>
        </p:nvSpPr>
        <p:spPr>
          <a:xfrm>
            <a:off x="224262" y="2003081"/>
            <a:ext cx="15962131" cy="2363724"/>
          </a:xfrm>
          <a:prstGeom prst="rect">
            <a:avLst/>
          </a:prstGeom>
          <a:noFill/>
          <a:ln>
            <a:noFill/>
          </a:ln>
        </p:spPr>
        <p:txBody>
          <a:bodyPr spcFirstLastPara="1" wrap="square" lIns="0" tIns="0" rIns="0" bIns="0" anchor="t" anchorCtr="0">
            <a:spAutoFit/>
          </a:bodyPr>
          <a:lstStyle/>
          <a:p>
            <a:pPr>
              <a:lnSpc>
                <a:spcPct val="120000"/>
              </a:lnSpc>
            </a:pPr>
            <a:r>
              <a:rPr lang="en-US" sz="3200" b="1" dirty="0">
                <a:solidFill>
                  <a:schemeClr val="bg1"/>
                </a:solidFill>
              </a:rPr>
              <a:t>Resistance for Real World Tokenization </a:t>
            </a:r>
          </a:p>
          <a:p>
            <a:pPr>
              <a:lnSpc>
                <a:spcPct val="120000"/>
              </a:lnSpc>
            </a:pPr>
            <a:r>
              <a:rPr lang="en-US" sz="2400" dirty="0">
                <a:solidFill>
                  <a:schemeClr val="bg1"/>
                </a:solidFill>
              </a:rPr>
              <a:t>Though D</a:t>
            </a:r>
            <a:r>
              <a:rPr lang="en-US" sz="2400" b="0" i="0" u="none" strike="noStrike" cap="none" dirty="0">
                <a:solidFill>
                  <a:schemeClr val="bg1"/>
                </a:solidFill>
                <a:latin typeface="Arial"/>
                <a:ea typeface="Arial"/>
                <a:cs typeface="Arial"/>
                <a:sym typeface="Arial"/>
              </a:rPr>
              <a:t>ecentralized </a:t>
            </a:r>
            <a:r>
              <a:rPr lang="en-US" sz="2400" dirty="0">
                <a:solidFill>
                  <a:schemeClr val="bg1"/>
                </a:solidFill>
              </a:rPr>
              <a:t>Finance solutions</a:t>
            </a:r>
            <a:r>
              <a:rPr lang="en-US" sz="2400" b="0" i="0" u="none" strike="noStrike" cap="none" dirty="0">
                <a:solidFill>
                  <a:schemeClr val="bg1"/>
                </a:solidFill>
                <a:latin typeface="Arial"/>
                <a:ea typeface="Arial"/>
                <a:cs typeface="Arial"/>
                <a:sym typeface="Arial"/>
              </a:rPr>
              <a:t> are emerging</a:t>
            </a:r>
            <a:r>
              <a:rPr lang="en-US" sz="2400" b="0" i="0" u="none" strike="noStrike" cap="none" dirty="0">
                <a:solidFill>
                  <a:schemeClr val="bg1"/>
                </a:solidFill>
                <a:sym typeface="Arial"/>
              </a:rPr>
              <a:t>, but risks are perceived to be very high, and  </a:t>
            </a:r>
            <a:endParaRPr lang="en-US" sz="2400" dirty="0">
              <a:solidFill>
                <a:srgbClr val="FFFF00"/>
              </a:solidFill>
            </a:endParaRPr>
          </a:p>
          <a:p>
            <a:pPr>
              <a:lnSpc>
                <a:spcPct val="120000"/>
              </a:lnSpc>
            </a:pPr>
            <a:r>
              <a:rPr lang="en-US" sz="2400" dirty="0">
                <a:solidFill>
                  <a:schemeClr val="bg1"/>
                </a:solidFill>
              </a:rPr>
              <a:t>The Real-world tokenization to make otherwise illiquid assets exposed to Defi, and make them liquid remains elusive.</a:t>
            </a:r>
            <a:r>
              <a:rPr lang="en-US" sz="2400" dirty="0">
                <a:solidFill>
                  <a:srgbClr val="FFFF00"/>
                </a:solidFill>
              </a:rPr>
              <a:t> It is a big barrier for programs such as supply chain finance. </a:t>
            </a:r>
          </a:p>
          <a:p>
            <a:pPr>
              <a:lnSpc>
                <a:spcPct val="120000"/>
              </a:lnSpc>
            </a:pPr>
            <a:r>
              <a:rPr lang="en-US" sz="2400" dirty="0">
                <a:solidFill>
                  <a:srgbClr val="FFFF00"/>
                </a:solidFill>
              </a:rPr>
              <a:t>Even the minority of this area that is in DEXES ( Uniswap and Others) are still not able to run viable businesses.</a:t>
            </a:r>
          </a:p>
        </p:txBody>
      </p:sp>
      <p:sp>
        <p:nvSpPr>
          <p:cNvPr id="126" name="Google Shape;126;p5"/>
          <p:cNvSpPr txBox="1"/>
          <p:nvPr/>
        </p:nvSpPr>
        <p:spPr>
          <a:xfrm>
            <a:off x="224262" y="4475617"/>
            <a:ext cx="17211066" cy="5798510"/>
          </a:xfrm>
          <a:prstGeom prst="rect">
            <a:avLst/>
          </a:prstGeom>
          <a:solidFill>
            <a:schemeClr val="tx1"/>
          </a:solidFill>
          <a:ln>
            <a:solidFill>
              <a:schemeClr val="accent1">
                <a:shade val="50000"/>
              </a:schemeClr>
            </a:solid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800" b="1" dirty="0">
                <a:solidFill>
                  <a:schemeClr val="bg1"/>
                </a:solidFill>
              </a:rPr>
              <a:t>Need for Mechanisms that promote liquidity provisions. </a:t>
            </a:r>
          </a:p>
          <a:p>
            <a:pPr marL="0" marR="0" lvl="0" indent="0" algn="l" rtl="0">
              <a:lnSpc>
                <a:spcPct val="120000"/>
              </a:lnSpc>
              <a:spcBef>
                <a:spcPts val="0"/>
              </a:spcBef>
              <a:spcAft>
                <a:spcPts val="0"/>
              </a:spcAft>
              <a:buNone/>
            </a:pPr>
            <a:endParaRPr lang="en-US" sz="2800" b="1" dirty="0">
              <a:solidFill>
                <a:schemeClr val="bg1"/>
              </a:solidFill>
            </a:endParaRPr>
          </a:p>
          <a:p>
            <a:pPr marL="0" marR="0" lvl="0" indent="0" algn="l" rtl="0">
              <a:lnSpc>
                <a:spcPct val="120000"/>
              </a:lnSpc>
              <a:spcBef>
                <a:spcPts val="0"/>
              </a:spcBef>
              <a:spcAft>
                <a:spcPts val="0"/>
              </a:spcAft>
              <a:buNone/>
            </a:pPr>
            <a:r>
              <a:rPr lang="en-US" sz="2400" dirty="0">
                <a:solidFill>
                  <a:schemeClr val="bg1"/>
                </a:solidFill>
              </a:rPr>
              <a:t>To deal with volatility in markets</a:t>
            </a:r>
          </a:p>
          <a:p>
            <a:pPr marL="0" marR="0" lvl="0" indent="0" algn="l" rtl="0">
              <a:lnSpc>
                <a:spcPct val="120000"/>
              </a:lnSpc>
              <a:spcBef>
                <a:spcPts val="0"/>
              </a:spcBef>
              <a:spcAft>
                <a:spcPts val="0"/>
              </a:spcAft>
              <a:buNone/>
            </a:pPr>
            <a:r>
              <a:rPr lang="en-US" sz="2400" dirty="0">
                <a:solidFill>
                  <a:schemeClr val="bg1"/>
                </a:solidFill>
              </a:rPr>
              <a:t>To maintain deep liquidity</a:t>
            </a:r>
          </a:p>
          <a:p>
            <a:pPr marL="0" marR="0" lvl="0" indent="0" algn="l" rtl="0">
              <a:lnSpc>
                <a:spcPct val="120000"/>
              </a:lnSpc>
              <a:spcBef>
                <a:spcPts val="0"/>
              </a:spcBef>
              <a:spcAft>
                <a:spcPts val="0"/>
              </a:spcAft>
              <a:buNone/>
            </a:pPr>
            <a:endParaRPr lang="en-US" sz="2400" dirty="0">
              <a:solidFill>
                <a:schemeClr val="bg1"/>
              </a:solidFill>
            </a:endParaRPr>
          </a:p>
          <a:p>
            <a:pPr marL="0" marR="0" lvl="0" indent="0" algn="l" rtl="0">
              <a:lnSpc>
                <a:spcPct val="120000"/>
              </a:lnSpc>
              <a:spcBef>
                <a:spcPts val="0"/>
              </a:spcBef>
              <a:spcAft>
                <a:spcPts val="0"/>
              </a:spcAft>
              <a:buNone/>
            </a:pPr>
            <a:r>
              <a:rPr lang="en-US" sz="2400" dirty="0">
                <a:solidFill>
                  <a:schemeClr val="bg1"/>
                </a:solidFill>
              </a:rPr>
              <a:t>This issue and the solutions are even more important as the ETH ecosystem is expected to move into Real World Tokenization. If we were to get high adoption of the Ethereum ecosystem it needs institutional participation and those solutions are very wired to stable businesses that expect higher but relatively stable returns than current crypto status quo.</a:t>
            </a:r>
          </a:p>
          <a:p>
            <a:pPr marL="0" marR="0" lvl="0" indent="0" algn="l" rtl="0">
              <a:lnSpc>
                <a:spcPct val="120000"/>
              </a:lnSpc>
              <a:spcBef>
                <a:spcPts val="0"/>
              </a:spcBef>
              <a:spcAft>
                <a:spcPts val="0"/>
              </a:spcAft>
              <a:buNone/>
            </a:pPr>
            <a:endParaRPr lang="en-US" sz="2400" dirty="0">
              <a:solidFill>
                <a:schemeClr val="bg1"/>
              </a:solidFill>
            </a:endParaRPr>
          </a:p>
          <a:p>
            <a:pPr marL="0" marR="0" lvl="0" indent="0" algn="l" rtl="0">
              <a:lnSpc>
                <a:spcPct val="120000"/>
              </a:lnSpc>
              <a:spcBef>
                <a:spcPts val="0"/>
              </a:spcBef>
              <a:spcAft>
                <a:spcPts val="0"/>
              </a:spcAft>
              <a:buNone/>
            </a:pPr>
            <a:endParaRPr lang="en-US" sz="2400" dirty="0">
              <a:solidFill>
                <a:srgbClr val="FFFF00"/>
              </a:solidFill>
            </a:endParaRPr>
          </a:p>
          <a:p>
            <a:pPr marL="0" marR="0" lvl="0" indent="0" algn="l" rtl="0">
              <a:lnSpc>
                <a:spcPct val="120000"/>
              </a:lnSpc>
              <a:spcBef>
                <a:spcPts val="0"/>
              </a:spcBef>
              <a:spcAft>
                <a:spcPts val="0"/>
              </a:spcAft>
              <a:buNone/>
            </a:pPr>
            <a:r>
              <a:rPr lang="en-US" sz="2400" dirty="0">
                <a:solidFill>
                  <a:srgbClr val="FFFF00"/>
                </a:solidFill>
              </a:rPr>
              <a:t>	</a:t>
            </a:r>
            <a:endParaRPr sz="2400" dirty="0">
              <a:solidFill>
                <a:srgbClr val="FFFF00"/>
              </a:solidFill>
            </a:endParaRPr>
          </a:p>
          <a:p>
            <a:pPr marL="0" marR="0" lvl="0" indent="0" algn="l" rtl="0">
              <a:lnSpc>
                <a:spcPct val="120000"/>
              </a:lnSpc>
              <a:spcBef>
                <a:spcPts val="0"/>
              </a:spcBef>
              <a:spcAft>
                <a:spcPts val="0"/>
              </a:spcAft>
              <a:buNone/>
            </a:pPr>
            <a:endParaRPr sz="4200" b="0" i="0" u="none" strike="noStrike" cap="none" dirty="0">
              <a:solidFill>
                <a:srgbClr val="17161C"/>
              </a:solidFill>
              <a:latin typeface="Arial"/>
              <a:ea typeface="Arial"/>
              <a:cs typeface="Arial"/>
              <a:sym typeface="Arial"/>
            </a:endParaRPr>
          </a:p>
        </p:txBody>
      </p:sp>
      <p:sp>
        <p:nvSpPr>
          <p:cNvPr id="127" name="Google Shape;127;p5"/>
          <p:cNvSpPr txBox="1"/>
          <p:nvPr/>
        </p:nvSpPr>
        <p:spPr>
          <a:xfrm>
            <a:off x="9139238" y="3008630"/>
            <a:ext cx="9525" cy="885190"/>
          </a:xfrm>
          <a:prstGeom prst="rect">
            <a:avLst/>
          </a:prstGeom>
          <a:noFill/>
          <a:ln>
            <a:noFill/>
          </a:ln>
        </p:spPr>
        <p:txBody>
          <a:bodyPr spcFirstLastPara="1" wrap="square" lIns="0" tIns="0" rIns="0" bIns="0" anchor="t" anchorCtr="0">
            <a:spAutoFit/>
          </a:bodyPr>
          <a:lstStyle/>
          <a:p>
            <a:pPr marL="0" marR="0" lvl="0" indent="0" algn="ctr" rtl="0">
              <a:lnSpc>
                <a:spcPct val="404444"/>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13"/>
          <p:cNvPicPr preferRelativeResize="0"/>
          <p:nvPr/>
        </p:nvPicPr>
        <p:blipFill rotWithShape="1">
          <a:blip r:embed="rId3">
            <a:alphaModFix/>
          </a:blip>
          <a:srcRect/>
          <a:stretch/>
        </p:blipFill>
        <p:spPr>
          <a:xfrm rot="10800000">
            <a:off x="15192061" y="1378770"/>
            <a:ext cx="3095939" cy="2879223"/>
          </a:xfrm>
          <a:prstGeom prst="rect">
            <a:avLst/>
          </a:prstGeom>
          <a:noFill/>
          <a:ln>
            <a:noFill/>
          </a:ln>
        </p:spPr>
      </p:pic>
      <p:sp>
        <p:nvSpPr>
          <p:cNvPr id="234" name="Google Shape;234;p13"/>
          <p:cNvSpPr/>
          <p:nvPr/>
        </p:nvSpPr>
        <p:spPr>
          <a:xfrm rot="10800000">
            <a:off x="1710624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35" name="Google Shape;235;p13"/>
          <p:cNvPicPr preferRelativeResize="0"/>
          <p:nvPr/>
        </p:nvPicPr>
        <p:blipFill rotWithShape="1">
          <a:blip r:embed="rId3">
            <a:alphaModFix/>
          </a:blip>
          <a:srcRect/>
          <a:stretch/>
        </p:blipFill>
        <p:spPr>
          <a:xfrm rot="10800000">
            <a:off x="15192061" y="4774804"/>
            <a:ext cx="3095939" cy="2879223"/>
          </a:xfrm>
          <a:prstGeom prst="rect">
            <a:avLst/>
          </a:prstGeom>
          <a:noFill/>
          <a:ln>
            <a:noFill/>
          </a:ln>
        </p:spPr>
      </p:pic>
      <p:pic>
        <p:nvPicPr>
          <p:cNvPr id="236" name="Google Shape;236;p13"/>
          <p:cNvPicPr preferRelativeResize="0"/>
          <p:nvPr/>
        </p:nvPicPr>
        <p:blipFill rotWithShape="1">
          <a:blip r:embed="rId4">
            <a:alphaModFix/>
          </a:blip>
          <a:srcRect/>
          <a:stretch/>
        </p:blipFill>
        <p:spPr>
          <a:xfrm>
            <a:off x="15793755" y="6907444"/>
            <a:ext cx="1892551" cy="3379556"/>
          </a:xfrm>
          <a:prstGeom prst="rect">
            <a:avLst/>
          </a:prstGeom>
          <a:noFill/>
          <a:ln>
            <a:noFill/>
          </a:ln>
        </p:spPr>
      </p:pic>
      <p:sp>
        <p:nvSpPr>
          <p:cNvPr id="237" name="Google Shape;237;p13"/>
          <p:cNvSpPr txBox="1"/>
          <p:nvPr/>
        </p:nvSpPr>
        <p:spPr>
          <a:xfrm>
            <a:off x="-308692" y="748712"/>
            <a:ext cx="14715855" cy="8703921"/>
          </a:xfrm>
          <a:prstGeom prst="rect">
            <a:avLst/>
          </a:prstGeom>
          <a:noFill/>
          <a:ln>
            <a:noFill/>
          </a:ln>
        </p:spPr>
        <p:txBody>
          <a:bodyPr spcFirstLastPara="1" wrap="square" lIns="0" tIns="0" rIns="0" bIns="0" anchor="t" anchorCtr="0">
            <a:spAutoFit/>
          </a:bodyPr>
          <a:lstStyle/>
          <a:p>
            <a:pPr marL="518161" lvl="2">
              <a:lnSpc>
                <a:spcPct val="139979"/>
              </a:lnSpc>
              <a:buSzPts val="4800"/>
            </a:pPr>
            <a:endParaRPr lang="en-US" sz="2400" dirty="0">
              <a:latin typeface="Open Sans"/>
              <a:ea typeface="Open Sans"/>
              <a:cs typeface="Open Sans"/>
              <a:sym typeface="Open Sans"/>
            </a:endParaRPr>
          </a:p>
          <a:p>
            <a:pPr marL="518161" lvl="2">
              <a:lnSpc>
                <a:spcPct val="139979"/>
              </a:lnSpc>
              <a:buSzPts val="4800"/>
            </a:pPr>
            <a:r>
              <a:rPr lang="en-US" sz="2400" dirty="0">
                <a:latin typeface="Open Sans"/>
                <a:ea typeface="Open Sans"/>
                <a:cs typeface="Open Sans"/>
                <a:sym typeface="Open Sans"/>
              </a:rPr>
              <a:t>	</a:t>
            </a:r>
            <a:r>
              <a:rPr lang="en-US" sz="2800" dirty="0">
                <a:solidFill>
                  <a:schemeClr val="dk1"/>
                </a:solidFill>
                <a:latin typeface="Open Sans"/>
                <a:ea typeface="Open Sans"/>
                <a:cs typeface="Open Sans"/>
                <a:sym typeface="Open Sans"/>
              </a:rPr>
              <a:t>WHY SO CRITICAL:</a:t>
            </a:r>
          </a:p>
          <a:p>
            <a:pPr marL="518161" lvl="2">
              <a:lnSpc>
                <a:spcPct val="139979"/>
              </a:lnSpc>
              <a:buSzPts val="4800"/>
            </a:pPr>
            <a:r>
              <a:rPr lang="en-US" sz="2800" dirty="0">
                <a:solidFill>
                  <a:schemeClr val="dk1"/>
                </a:solidFill>
                <a:latin typeface="Open Sans"/>
                <a:ea typeface="Open Sans"/>
                <a:cs typeface="Open Sans"/>
                <a:sym typeface="Open Sans"/>
              </a:rPr>
              <a:t>	</a:t>
            </a:r>
            <a:r>
              <a:rPr lang="en-US" sz="2400" dirty="0">
                <a:solidFill>
                  <a:schemeClr val="dk1"/>
                </a:solidFill>
                <a:latin typeface="Open Sans"/>
                <a:ea typeface="Open Sans"/>
                <a:cs typeface="Open Sans"/>
                <a:sym typeface="Open Sans"/>
              </a:rPr>
              <a:t>  Institutional Defi looking at institutional financing. (2 -3 T in International demand </a:t>
            </a:r>
          </a:p>
          <a:p>
            <a:pPr marL="518161" lvl="2">
              <a:lnSpc>
                <a:spcPct val="139979"/>
              </a:lnSpc>
              <a:buSzPts val="4800"/>
            </a:pPr>
            <a:r>
              <a:rPr lang="en-US" sz="2400" dirty="0">
                <a:solidFill>
                  <a:schemeClr val="dk1"/>
                </a:solidFill>
                <a:latin typeface="Open Sans"/>
                <a:ea typeface="Open Sans"/>
                <a:cs typeface="Open Sans"/>
                <a:sym typeface="Open Sans"/>
              </a:rPr>
              <a:t>	  alone) but handicapped so far. Centralized systems work from a stability point of view but 	 	  is highly inefficient in settlement times.  Defi and DEX -  based DEFI shows huge promise,</a:t>
            </a:r>
          </a:p>
          <a:p>
            <a:pPr marL="518161" lvl="2">
              <a:lnSpc>
                <a:spcPct val="139979"/>
              </a:lnSpc>
              <a:buSzPts val="4800"/>
            </a:pPr>
            <a:r>
              <a:rPr lang="en-US" sz="2400" dirty="0">
                <a:solidFill>
                  <a:schemeClr val="dk1"/>
                </a:solidFill>
                <a:latin typeface="Open Sans"/>
                <a:ea typeface="Open Sans"/>
                <a:cs typeface="Open Sans"/>
                <a:sym typeface="Open Sans"/>
              </a:rPr>
              <a:t>	  to increase settlement efficiencies, and working capital rotations, but what is killing the promise 	  at present is the volatility which keep any such tokens that are designed in the secondary 		  markets based on  real-world tangibles.</a:t>
            </a:r>
          </a:p>
          <a:p>
            <a:pPr marL="518161" lvl="2">
              <a:lnSpc>
                <a:spcPct val="139979"/>
              </a:lnSpc>
              <a:buSzPts val="4800"/>
            </a:pPr>
            <a:endParaRPr lang="en-US" sz="2400" dirty="0">
              <a:solidFill>
                <a:schemeClr val="dk1"/>
              </a:solidFill>
              <a:latin typeface="Open Sans"/>
              <a:ea typeface="Open Sans"/>
              <a:cs typeface="Open Sans"/>
              <a:sym typeface="Open Sans"/>
            </a:endParaRPr>
          </a:p>
          <a:p>
            <a:pPr marL="518161" lvl="2">
              <a:lnSpc>
                <a:spcPct val="139979"/>
              </a:lnSpc>
              <a:buSzPts val="4800"/>
            </a:pPr>
            <a:r>
              <a:rPr lang="en-US" sz="2800" dirty="0">
                <a:solidFill>
                  <a:schemeClr val="dk1"/>
                </a:solidFill>
                <a:latin typeface="Open Sans"/>
                <a:ea typeface="Open Sans"/>
                <a:cs typeface="Open Sans"/>
                <a:sym typeface="Open Sans"/>
              </a:rPr>
              <a:t>Why is this a big deal? Why is this important </a:t>
            </a:r>
            <a:endParaRPr lang="en-US" sz="2000" dirty="0">
              <a:solidFill>
                <a:schemeClr val="tx1"/>
              </a:solidFill>
              <a:latin typeface="Open Sans"/>
              <a:ea typeface="Open Sans"/>
              <a:cs typeface="Open Sans"/>
              <a:sym typeface="Open Sans"/>
            </a:endParaRPr>
          </a:p>
          <a:p>
            <a:pPr marL="581662" lvl="4">
              <a:lnSpc>
                <a:spcPct val="140000"/>
              </a:lnSpc>
              <a:buClr>
                <a:srgbClr val="FFFFFF"/>
              </a:buClr>
              <a:buSzPts val="3800"/>
            </a:pPr>
            <a:r>
              <a:rPr lang="en-US" sz="2000" dirty="0">
                <a:solidFill>
                  <a:schemeClr val="tx1"/>
                </a:solidFill>
                <a:latin typeface="Open Sans"/>
                <a:ea typeface="Open Sans"/>
                <a:cs typeface="Open Sans"/>
                <a:sym typeface="Open Sans"/>
              </a:rPr>
              <a:t>	   	</a:t>
            </a:r>
            <a:r>
              <a:rPr lang="en-US" sz="2000" dirty="0">
                <a:solidFill>
                  <a:schemeClr val="tx1"/>
                </a:solidFill>
              </a:rPr>
              <a:t>Most economic activity is with MSMEs , which are working capital related.</a:t>
            </a:r>
          </a:p>
          <a:p>
            <a:pPr marL="581662" lvl="8">
              <a:lnSpc>
                <a:spcPct val="140000"/>
              </a:lnSpc>
              <a:buClr>
                <a:srgbClr val="FFFFFF"/>
              </a:buClr>
              <a:buSzPts val="3800"/>
            </a:pPr>
            <a:r>
              <a:rPr lang="en-US" sz="2000" b="1"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If we have to bring the next one billion people into crypto, the use cases that are going to be helpful are the ones that are inter-twined with the lives of most people day-to-day, which is precisely the opportunity that key components of Institutional Finance brings</a:t>
            </a:r>
            <a:r>
              <a:rPr lang="en-US" sz="2000" b="1" dirty="0">
                <a:solidFill>
                  <a:srgbClr val="FF0000"/>
                </a:solidFill>
                <a:latin typeface="Aptos" panose="020B0004020202020204" pitchFamily="34" charset="0"/>
                <a:ea typeface="Aptos" panose="020B0004020202020204" pitchFamily="34" charset="0"/>
                <a:cs typeface="Times New Roman" panose="02020603050405020304" pitchFamily="18" charset="0"/>
              </a:rPr>
              <a:t> ( which is the </a:t>
            </a:r>
            <a:r>
              <a:rPr lang="en-US" sz="2000" b="1"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lifeblood of working capital for SMEs and MSMEs in most economies).</a:t>
            </a:r>
            <a:endParaRPr lang="en-US" sz="2000" b="1" dirty="0">
              <a:solidFill>
                <a:srgbClr val="FF0000"/>
              </a:solidFill>
            </a:endParaRPr>
          </a:p>
          <a:p>
            <a:pPr marL="381000" lvl="1">
              <a:lnSpc>
                <a:spcPct val="139979"/>
              </a:lnSpc>
              <a:buSzPts val="4800"/>
            </a:pPr>
            <a:endParaRPr lang="en-US" sz="2000" dirty="0">
              <a:solidFill>
                <a:schemeClr val="tx1"/>
              </a:solidFill>
              <a:latin typeface="Open Sans"/>
              <a:ea typeface="Open Sans"/>
              <a:cs typeface="Open Sans"/>
              <a:sym typeface="Open Sans"/>
            </a:endParaRPr>
          </a:p>
          <a:p>
            <a:pPr marL="381000" lvl="1">
              <a:lnSpc>
                <a:spcPct val="139979"/>
              </a:lnSpc>
              <a:buSzPts val="4800"/>
            </a:pPr>
            <a:endParaRPr lang="en-US" sz="2000" dirty="0">
              <a:solidFill>
                <a:schemeClr val="tx1"/>
              </a:solidFill>
              <a:latin typeface="Open Sans"/>
              <a:ea typeface="Open Sans"/>
              <a:cs typeface="Open Sans"/>
              <a:sym typeface="Open Sans"/>
            </a:endParaRPr>
          </a:p>
          <a:p>
            <a:pPr marL="914400" lvl="2" indent="-533400">
              <a:lnSpc>
                <a:spcPct val="139979"/>
              </a:lnSpc>
              <a:buSzPts val="4800"/>
              <a:buFont typeface="Open Sans"/>
              <a:buChar char="•"/>
            </a:pPr>
            <a:endParaRPr sz="3200" dirty="0">
              <a:latin typeface="Open Sans"/>
              <a:ea typeface="Open Sans"/>
              <a:cs typeface="Open Sans"/>
              <a:sym typeface="Open Sans"/>
            </a:endParaRPr>
          </a:p>
        </p:txBody>
      </p:sp>
      <p:sp>
        <p:nvSpPr>
          <p:cNvPr id="238" name="Google Shape;238;p13"/>
          <p:cNvSpPr txBox="1"/>
          <p:nvPr/>
        </p:nvSpPr>
        <p:spPr>
          <a:xfrm>
            <a:off x="259266" y="80725"/>
            <a:ext cx="14147897" cy="812530"/>
          </a:xfrm>
          <a:prstGeom prst="rect">
            <a:avLst/>
          </a:prstGeom>
          <a:noFill/>
          <a:ln>
            <a:noFill/>
          </a:ln>
        </p:spPr>
        <p:txBody>
          <a:bodyPr spcFirstLastPara="1" wrap="square" lIns="0" tIns="0" rIns="0" bIns="0" anchor="t" anchorCtr="0">
            <a:spAutoFit/>
          </a:bodyPr>
          <a:lstStyle/>
          <a:p>
            <a:pPr>
              <a:lnSpc>
                <a:spcPct val="119997"/>
              </a:lnSpc>
            </a:pPr>
            <a:r>
              <a:rPr lang="en-US" sz="4400" b="0" i="0" u="none" strike="noStrike" cap="none" dirty="0">
                <a:solidFill>
                  <a:srgbClr val="17161C"/>
                </a:solidFill>
                <a:latin typeface="Arial"/>
                <a:ea typeface="Arial"/>
                <a:cs typeface="Arial"/>
                <a:sym typeface="Arial"/>
              </a:rPr>
              <a:t>THE Real World Event : Dynamic Fees </a:t>
            </a:r>
            <a:endParaRPr lang="en-US" sz="4400" dirty="0">
              <a:solidFill>
                <a:schemeClr val="dk1"/>
              </a:solidFill>
              <a:latin typeface="Open Sans"/>
              <a:ea typeface="Open Sans"/>
              <a:cs typeface="Open Sans"/>
              <a:sym typeface="Open Sans"/>
            </a:endParaRPr>
          </a:p>
        </p:txBody>
      </p:sp>
    </p:spTree>
    <p:extLst>
      <p:ext uri="{BB962C8B-B14F-4D97-AF65-F5344CB8AC3E}">
        <p14:creationId xmlns:p14="http://schemas.microsoft.com/office/powerpoint/2010/main" val="87204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13"/>
          <p:cNvPicPr preferRelativeResize="0"/>
          <p:nvPr/>
        </p:nvPicPr>
        <p:blipFill rotWithShape="1">
          <a:blip r:embed="rId3">
            <a:alphaModFix/>
          </a:blip>
          <a:srcRect/>
          <a:stretch/>
        </p:blipFill>
        <p:spPr>
          <a:xfrm rot="10800000">
            <a:off x="15192061" y="1378770"/>
            <a:ext cx="3095939" cy="2879223"/>
          </a:xfrm>
          <a:prstGeom prst="rect">
            <a:avLst/>
          </a:prstGeom>
          <a:noFill/>
          <a:ln>
            <a:noFill/>
          </a:ln>
        </p:spPr>
      </p:pic>
      <p:sp>
        <p:nvSpPr>
          <p:cNvPr id="234" name="Google Shape;234;p13"/>
          <p:cNvSpPr/>
          <p:nvPr/>
        </p:nvSpPr>
        <p:spPr>
          <a:xfrm rot="10800000">
            <a:off x="1710624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35" name="Google Shape;235;p13"/>
          <p:cNvPicPr preferRelativeResize="0"/>
          <p:nvPr/>
        </p:nvPicPr>
        <p:blipFill rotWithShape="1">
          <a:blip r:embed="rId3">
            <a:alphaModFix/>
          </a:blip>
          <a:srcRect/>
          <a:stretch/>
        </p:blipFill>
        <p:spPr>
          <a:xfrm rot="10800000">
            <a:off x="15192061" y="4774804"/>
            <a:ext cx="3095939" cy="2879223"/>
          </a:xfrm>
          <a:prstGeom prst="rect">
            <a:avLst/>
          </a:prstGeom>
          <a:noFill/>
          <a:ln>
            <a:noFill/>
          </a:ln>
        </p:spPr>
      </p:pic>
      <p:pic>
        <p:nvPicPr>
          <p:cNvPr id="236" name="Google Shape;236;p13"/>
          <p:cNvPicPr preferRelativeResize="0"/>
          <p:nvPr/>
        </p:nvPicPr>
        <p:blipFill rotWithShape="1">
          <a:blip r:embed="rId4">
            <a:alphaModFix/>
          </a:blip>
          <a:srcRect/>
          <a:stretch/>
        </p:blipFill>
        <p:spPr>
          <a:xfrm>
            <a:off x="15793755" y="6907444"/>
            <a:ext cx="1892551" cy="3379556"/>
          </a:xfrm>
          <a:prstGeom prst="rect">
            <a:avLst/>
          </a:prstGeom>
          <a:noFill/>
          <a:ln>
            <a:noFill/>
          </a:ln>
        </p:spPr>
      </p:pic>
      <p:sp>
        <p:nvSpPr>
          <p:cNvPr id="237" name="Google Shape;237;p13"/>
          <p:cNvSpPr txBox="1"/>
          <p:nvPr/>
        </p:nvSpPr>
        <p:spPr>
          <a:xfrm>
            <a:off x="-142438" y="957591"/>
            <a:ext cx="15455704" cy="13271325"/>
          </a:xfrm>
          <a:prstGeom prst="rect">
            <a:avLst/>
          </a:prstGeom>
          <a:noFill/>
          <a:ln>
            <a:noFill/>
          </a:ln>
        </p:spPr>
        <p:txBody>
          <a:bodyPr spcFirstLastPara="1" wrap="square" lIns="0" tIns="0" rIns="0" bIns="0" anchor="t" anchorCtr="0">
            <a:spAutoFit/>
          </a:bodyPr>
          <a:lstStyle/>
          <a:p>
            <a:pPr marL="1036320" marR="0" lvl="1" indent="-518159" algn="l" rtl="0">
              <a:lnSpc>
                <a:spcPct val="139979"/>
              </a:lnSpc>
              <a:spcBef>
                <a:spcPts val="0"/>
              </a:spcBef>
              <a:spcAft>
                <a:spcPts val="0"/>
              </a:spcAft>
              <a:buClr>
                <a:srgbClr val="000000"/>
              </a:buClr>
              <a:buSzPts val="4800"/>
              <a:buFont typeface="Arial"/>
              <a:buChar char="•"/>
            </a:pPr>
            <a:r>
              <a:rPr lang="en-US" sz="2800" dirty="0">
                <a:latin typeface="Open Sans"/>
                <a:ea typeface="Open Sans"/>
                <a:cs typeface="Open Sans"/>
                <a:sym typeface="Open Sans"/>
              </a:rPr>
              <a:t>THE SOLUTION :  MECHANISMS TO ATTRACT LIQUIDITY PROVIDERS</a:t>
            </a:r>
          </a:p>
          <a:p>
            <a:pPr marL="518161" lvl="2">
              <a:lnSpc>
                <a:spcPct val="139979"/>
              </a:lnSpc>
              <a:buSzPts val="4800"/>
            </a:pPr>
            <a:r>
              <a:rPr lang="en-US" sz="2400" dirty="0">
                <a:latin typeface="Open Sans"/>
                <a:ea typeface="Open Sans"/>
                <a:cs typeface="Open Sans"/>
                <a:sym typeface="Open Sans"/>
              </a:rPr>
              <a:t>	</a:t>
            </a:r>
            <a:r>
              <a:rPr lang="en-US" sz="2000" dirty="0">
                <a:latin typeface="Open Sans"/>
                <a:ea typeface="Open Sans"/>
                <a:cs typeface="Open Sans"/>
                <a:sym typeface="Open Sans"/>
              </a:rPr>
              <a:t>		DYNAMIC FEES: </a:t>
            </a:r>
          </a:p>
          <a:p>
            <a:pPr marL="518161" lvl="2">
              <a:lnSpc>
                <a:spcPct val="139979"/>
              </a:lnSpc>
              <a:buSzPts val="4800"/>
            </a:pPr>
            <a:r>
              <a:rPr lang="en-US" sz="2000" dirty="0">
                <a:latin typeface="Open Sans"/>
                <a:ea typeface="Open Sans"/>
                <a:cs typeface="Open Sans"/>
                <a:sym typeface="Open Sans"/>
              </a:rPr>
              <a:t>			To withstand Volatility, including Toxic trades </a:t>
            </a:r>
          </a:p>
          <a:p>
            <a:pPr marL="518161" lvl="2">
              <a:lnSpc>
                <a:spcPct val="139979"/>
              </a:lnSpc>
              <a:buSzPts val="4800"/>
            </a:pPr>
            <a:r>
              <a:rPr lang="en-US" sz="2000" dirty="0">
                <a:latin typeface="Open Sans"/>
                <a:ea typeface="Open Sans"/>
                <a:cs typeface="Open Sans"/>
                <a:sym typeface="Open Sans"/>
              </a:rPr>
              <a:t>			For Deep Liquidity</a:t>
            </a: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r>
              <a:rPr lang="en-US" sz="2800" dirty="0"/>
              <a:t>Trading Fee = Base Fee + Volatility Factor × (Current Volatility − </a:t>
            </a:r>
            <a:r>
              <a:rPr lang="en-US" sz="2800" dirty="0" err="1"/>
              <a:t>Volatality</a:t>
            </a:r>
            <a:r>
              <a:rPr lang="en-US" sz="2800" dirty="0"/>
              <a:t> Threshold)</a:t>
            </a:r>
            <a:endParaRPr lang="en-US" sz="2000" dirty="0">
              <a:latin typeface="Open Sans"/>
              <a:ea typeface="Open Sans"/>
              <a:cs typeface="Open Sans"/>
              <a:sym typeface="Open Sans"/>
            </a:endParaRP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r>
              <a:rPr lang="en-US" sz="2800" dirty="0"/>
              <a:t>Base Fee: The fee during low volatility (e.g., 0.10%). </a:t>
            </a:r>
          </a:p>
          <a:p>
            <a:pPr marL="518161" lvl="2">
              <a:lnSpc>
                <a:spcPct val="139979"/>
              </a:lnSpc>
              <a:buSzPts val="4800"/>
            </a:pPr>
            <a:r>
              <a:rPr lang="en-US" sz="2800" dirty="0"/>
              <a:t>Volatility Factor: How much the fee increases per unit of volatility (e.g., 0.05% per 0.01 increase in volatility). </a:t>
            </a:r>
          </a:p>
          <a:p>
            <a:pPr marL="518161" lvl="2">
              <a:lnSpc>
                <a:spcPct val="139979"/>
              </a:lnSpc>
              <a:buSzPts val="4800"/>
            </a:pPr>
            <a:r>
              <a:rPr lang="en-US" sz="2800" dirty="0"/>
              <a:t>Current Volatility: Measured volatility (e.g., 0.80 or 80% annualized volatility). </a:t>
            </a:r>
          </a:p>
          <a:p>
            <a:pPr marL="518161" lvl="2">
              <a:lnSpc>
                <a:spcPct val="139979"/>
              </a:lnSpc>
              <a:buSzPts val="4800"/>
            </a:pPr>
            <a:r>
              <a:rPr lang="en-US" sz="2800" dirty="0"/>
              <a:t>Volatility Threshold: The level above which additional fees are applied (e.g., 0.20 or 20%).</a:t>
            </a:r>
            <a:endParaRPr lang="en-US" sz="2000" dirty="0">
              <a:latin typeface="Open Sans"/>
              <a:ea typeface="Open Sans"/>
              <a:cs typeface="Open Sans"/>
              <a:sym typeface="Open Sans"/>
            </a:endParaRP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r>
              <a:rPr lang="en-US" sz="2000" dirty="0">
                <a:latin typeface="Open Sans"/>
                <a:ea typeface="Open Sans"/>
                <a:cs typeface="Open Sans"/>
                <a:sym typeface="Open Sans"/>
              </a:rPr>
              <a:t>    </a:t>
            </a: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r>
              <a:rPr lang="en-US" sz="2000" dirty="0">
                <a:latin typeface="Open Sans"/>
                <a:ea typeface="Open Sans"/>
                <a:cs typeface="Open Sans"/>
                <a:sym typeface="Open Sans"/>
              </a:rPr>
              <a:t>			</a:t>
            </a:r>
          </a:p>
          <a:p>
            <a:pPr marL="518161" lvl="2">
              <a:lnSpc>
                <a:spcPct val="139979"/>
              </a:lnSpc>
              <a:buSzPts val="4800"/>
            </a:pPr>
            <a:r>
              <a:rPr lang="en-US" sz="2000" dirty="0">
                <a:latin typeface="Open Sans"/>
                <a:ea typeface="Open Sans"/>
                <a:cs typeface="Open Sans"/>
                <a:sym typeface="Open Sans"/>
              </a:rPr>
              <a:t>			</a:t>
            </a:r>
            <a:endParaRPr lang="en-US" sz="2400" dirty="0">
              <a:latin typeface="Open Sans"/>
              <a:ea typeface="Open Sans"/>
              <a:cs typeface="Open Sans"/>
              <a:sym typeface="Open Sans"/>
            </a:endParaRPr>
          </a:p>
          <a:p>
            <a:pPr marL="518161" lvl="2">
              <a:lnSpc>
                <a:spcPct val="139979"/>
              </a:lnSpc>
              <a:buSzPts val="4800"/>
            </a:pPr>
            <a:r>
              <a:rPr lang="en-US" sz="2400" dirty="0">
                <a:latin typeface="Open Sans"/>
                <a:ea typeface="Open Sans"/>
                <a:cs typeface="Open Sans"/>
                <a:sym typeface="Open Sans"/>
              </a:rPr>
              <a:t>	</a:t>
            </a:r>
          </a:p>
          <a:p>
            <a:pPr marL="914400" lvl="1" indent="-533400" algn="l" rtl="0">
              <a:lnSpc>
                <a:spcPct val="139979"/>
              </a:lnSpc>
              <a:spcBef>
                <a:spcPts val="0"/>
              </a:spcBef>
              <a:spcAft>
                <a:spcPts val="0"/>
              </a:spcAft>
              <a:buSzPts val="4800"/>
              <a:buFont typeface="Open Sans"/>
              <a:buChar char="•"/>
            </a:pPr>
            <a:endParaRPr lang="en-US" sz="2000" dirty="0">
              <a:solidFill>
                <a:schemeClr val="tx1"/>
              </a:solidFill>
              <a:latin typeface="Open Sans"/>
              <a:ea typeface="Open Sans"/>
              <a:cs typeface="Open Sans"/>
              <a:sym typeface="Open Sans"/>
            </a:endParaRPr>
          </a:p>
          <a:p>
            <a:pPr marL="914400" lvl="2" indent="-533400">
              <a:lnSpc>
                <a:spcPct val="139979"/>
              </a:lnSpc>
              <a:buSzPts val="4800"/>
              <a:buFont typeface="Open Sans"/>
              <a:buChar char="•"/>
            </a:pPr>
            <a:endParaRPr sz="3200" dirty="0">
              <a:latin typeface="Open Sans"/>
              <a:ea typeface="Open Sans"/>
              <a:cs typeface="Open Sans"/>
              <a:sym typeface="Open Sans"/>
            </a:endParaRPr>
          </a:p>
        </p:txBody>
      </p:sp>
      <p:sp>
        <p:nvSpPr>
          <p:cNvPr id="238" name="Google Shape;238;p13"/>
          <p:cNvSpPr txBox="1"/>
          <p:nvPr/>
        </p:nvSpPr>
        <p:spPr>
          <a:xfrm>
            <a:off x="259266" y="80725"/>
            <a:ext cx="13392939" cy="812530"/>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4400" b="0" i="0" u="none" strike="noStrike" cap="none" dirty="0">
                <a:solidFill>
                  <a:srgbClr val="17161C"/>
                </a:solidFill>
                <a:latin typeface="Arial"/>
                <a:ea typeface="Arial"/>
                <a:cs typeface="Arial"/>
                <a:sym typeface="Arial"/>
              </a:rPr>
              <a:t>The RWA Dynamic Fee solution</a:t>
            </a:r>
            <a:endParaRPr sz="4400" dirty="0"/>
          </a:p>
        </p:txBody>
      </p:sp>
    </p:spTree>
    <p:extLst>
      <p:ext uri="{BB962C8B-B14F-4D97-AF65-F5344CB8AC3E}">
        <p14:creationId xmlns:p14="http://schemas.microsoft.com/office/powerpoint/2010/main" val="2542302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13"/>
          <p:cNvPicPr preferRelativeResize="0"/>
          <p:nvPr/>
        </p:nvPicPr>
        <p:blipFill rotWithShape="1">
          <a:blip r:embed="rId3">
            <a:alphaModFix/>
          </a:blip>
          <a:srcRect/>
          <a:stretch/>
        </p:blipFill>
        <p:spPr>
          <a:xfrm rot="10800000">
            <a:off x="15192061" y="1378770"/>
            <a:ext cx="3095939" cy="2879223"/>
          </a:xfrm>
          <a:prstGeom prst="rect">
            <a:avLst/>
          </a:prstGeom>
          <a:noFill/>
          <a:ln>
            <a:noFill/>
          </a:ln>
        </p:spPr>
      </p:pic>
      <p:sp>
        <p:nvSpPr>
          <p:cNvPr id="234" name="Google Shape;234;p13"/>
          <p:cNvSpPr/>
          <p:nvPr/>
        </p:nvSpPr>
        <p:spPr>
          <a:xfrm rot="10800000">
            <a:off x="1710624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35" name="Google Shape;235;p13"/>
          <p:cNvPicPr preferRelativeResize="0"/>
          <p:nvPr/>
        </p:nvPicPr>
        <p:blipFill rotWithShape="1">
          <a:blip r:embed="rId3">
            <a:alphaModFix/>
          </a:blip>
          <a:srcRect/>
          <a:stretch/>
        </p:blipFill>
        <p:spPr>
          <a:xfrm rot="10800000">
            <a:off x="15192061" y="4774804"/>
            <a:ext cx="3095939" cy="2879223"/>
          </a:xfrm>
          <a:prstGeom prst="rect">
            <a:avLst/>
          </a:prstGeom>
          <a:noFill/>
          <a:ln>
            <a:noFill/>
          </a:ln>
        </p:spPr>
      </p:pic>
      <p:pic>
        <p:nvPicPr>
          <p:cNvPr id="236" name="Google Shape;236;p13"/>
          <p:cNvPicPr preferRelativeResize="0"/>
          <p:nvPr/>
        </p:nvPicPr>
        <p:blipFill rotWithShape="1">
          <a:blip r:embed="rId4">
            <a:alphaModFix/>
          </a:blip>
          <a:srcRect/>
          <a:stretch/>
        </p:blipFill>
        <p:spPr>
          <a:xfrm>
            <a:off x="15793755" y="6907444"/>
            <a:ext cx="1892551" cy="3379556"/>
          </a:xfrm>
          <a:prstGeom prst="rect">
            <a:avLst/>
          </a:prstGeom>
          <a:noFill/>
          <a:ln>
            <a:noFill/>
          </a:ln>
        </p:spPr>
      </p:pic>
      <p:sp>
        <p:nvSpPr>
          <p:cNvPr id="237" name="Google Shape;237;p13"/>
          <p:cNvSpPr txBox="1"/>
          <p:nvPr/>
        </p:nvSpPr>
        <p:spPr>
          <a:xfrm>
            <a:off x="-142438" y="957591"/>
            <a:ext cx="15455704" cy="13271325"/>
          </a:xfrm>
          <a:prstGeom prst="rect">
            <a:avLst/>
          </a:prstGeom>
          <a:noFill/>
          <a:ln>
            <a:noFill/>
          </a:ln>
        </p:spPr>
        <p:txBody>
          <a:bodyPr spcFirstLastPara="1" wrap="square" lIns="0" tIns="0" rIns="0" bIns="0" anchor="t" anchorCtr="0">
            <a:spAutoFit/>
          </a:bodyPr>
          <a:lstStyle/>
          <a:p>
            <a:pPr marL="1036320" marR="0" lvl="1" indent="-518159" algn="l" rtl="0">
              <a:lnSpc>
                <a:spcPct val="139979"/>
              </a:lnSpc>
              <a:spcBef>
                <a:spcPts val="0"/>
              </a:spcBef>
              <a:spcAft>
                <a:spcPts val="0"/>
              </a:spcAft>
              <a:buClr>
                <a:srgbClr val="000000"/>
              </a:buClr>
              <a:buSzPts val="4800"/>
              <a:buFont typeface="Arial"/>
              <a:buChar char="•"/>
            </a:pPr>
            <a:r>
              <a:rPr lang="en-US" sz="2800" dirty="0">
                <a:latin typeface="Open Sans"/>
                <a:ea typeface="Open Sans"/>
                <a:cs typeface="Open Sans"/>
                <a:sym typeface="Open Sans"/>
              </a:rPr>
              <a:t>THE SOLUTION :  MECHANISMS TO ATTRACT LIQUIDITY PROVIDERS</a:t>
            </a:r>
          </a:p>
          <a:p>
            <a:pPr marL="518161" lvl="2">
              <a:lnSpc>
                <a:spcPct val="139979"/>
              </a:lnSpc>
              <a:buSzPts val="4800"/>
            </a:pPr>
            <a:r>
              <a:rPr lang="en-US" sz="2400" dirty="0">
                <a:latin typeface="Open Sans"/>
                <a:ea typeface="Open Sans"/>
                <a:cs typeface="Open Sans"/>
                <a:sym typeface="Open Sans"/>
              </a:rPr>
              <a:t>	</a:t>
            </a:r>
            <a:r>
              <a:rPr lang="en-US" sz="2000" dirty="0">
                <a:latin typeface="Open Sans"/>
                <a:ea typeface="Open Sans"/>
                <a:cs typeface="Open Sans"/>
                <a:sym typeface="Open Sans"/>
              </a:rPr>
              <a:t>		DYNAMIC FEES: </a:t>
            </a:r>
          </a:p>
          <a:p>
            <a:pPr marL="518161" lvl="2">
              <a:lnSpc>
                <a:spcPct val="139979"/>
              </a:lnSpc>
              <a:buSzPts val="4800"/>
            </a:pPr>
            <a:r>
              <a:rPr lang="en-US" sz="2000" dirty="0">
                <a:latin typeface="Open Sans"/>
                <a:ea typeface="Open Sans"/>
                <a:cs typeface="Open Sans"/>
                <a:sym typeface="Open Sans"/>
              </a:rPr>
              <a:t>			To withstand Volatility, including Toxic trades </a:t>
            </a:r>
          </a:p>
          <a:p>
            <a:pPr marL="518161" lvl="2">
              <a:lnSpc>
                <a:spcPct val="139979"/>
              </a:lnSpc>
              <a:buSzPts val="4800"/>
            </a:pPr>
            <a:r>
              <a:rPr lang="en-US" sz="2000" dirty="0">
                <a:latin typeface="Open Sans"/>
                <a:ea typeface="Open Sans"/>
                <a:cs typeface="Open Sans"/>
                <a:sym typeface="Open Sans"/>
              </a:rPr>
              <a:t>			For Deep Liquidity</a:t>
            </a: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r>
              <a:rPr lang="en-US" sz="2800" dirty="0"/>
              <a:t>Trading Fee = Base Fee + Volatility Factor × (Current Volatility − </a:t>
            </a:r>
            <a:r>
              <a:rPr lang="en-US" sz="2800" dirty="0" err="1"/>
              <a:t>Volatality</a:t>
            </a:r>
            <a:r>
              <a:rPr lang="en-US" sz="2800" dirty="0"/>
              <a:t> Threshold)</a:t>
            </a:r>
            <a:endParaRPr lang="en-US" sz="2000" dirty="0">
              <a:latin typeface="Open Sans"/>
              <a:ea typeface="Open Sans"/>
              <a:cs typeface="Open Sans"/>
              <a:sym typeface="Open Sans"/>
            </a:endParaRP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r>
              <a:rPr lang="en-US" sz="2800" dirty="0"/>
              <a:t>Base Fee: The fee during low volatility (e.g., 0.10%). </a:t>
            </a:r>
          </a:p>
          <a:p>
            <a:pPr marL="518161" lvl="2">
              <a:lnSpc>
                <a:spcPct val="139979"/>
              </a:lnSpc>
              <a:buSzPts val="4800"/>
            </a:pPr>
            <a:r>
              <a:rPr lang="en-US" sz="2800" dirty="0"/>
              <a:t>Volatility Factor: How much the fee increases per unit of volatility (e.g., 0.05% per 0.01 increase in volatility). </a:t>
            </a:r>
          </a:p>
          <a:p>
            <a:pPr marL="518161" lvl="2">
              <a:lnSpc>
                <a:spcPct val="139979"/>
              </a:lnSpc>
              <a:buSzPts val="4800"/>
            </a:pPr>
            <a:r>
              <a:rPr lang="en-US" sz="2800" dirty="0"/>
              <a:t>Current Volatility: Measured volatility (e.g., 0.80 or 80% annualized volatility). </a:t>
            </a:r>
          </a:p>
          <a:p>
            <a:pPr marL="518161" lvl="2">
              <a:lnSpc>
                <a:spcPct val="139979"/>
              </a:lnSpc>
              <a:buSzPts val="4800"/>
            </a:pPr>
            <a:r>
              <a:rPr lang="en-US" sz="2800" dirty="0"/>
              <a:t>Volatility Threshold: The level above which additional fees are applied (e.g., 0.20 or 20%).</a:t>
            </a:r>
            <a:endParaRPr lang="en-US" sz="2000" dirty="0">
              <a:latin typeface="Open Sans"/>
              <a:ea typeface="Open Sans"/>
              <a:cs typeface="Open Sans"/>
              <a:sym typeface="Open Sans"/>
            </a:endParaRP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r>
              <a:rPr lang="en-US" sz="2000" dirty="0">
                <a:latin typeface="Open Sans"/>
                <a:ea typeface="Open Sans"/>
                <a:cs typeface="Open Sans"/>
                <a:sym typeface="Open Sans"/>
              </a:rPr>
              <a:t>    </a:t>
            </a: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endParaRPr lang="en-US" sz="2000" dirty="0">
              <a:latin typeface="Open Sans"/>
              <a:ea typeface="Open Sans"/>
              <a:cs typeface="Open Sans"/>
              <a:sym typeface="Open Sans"/>
            </a:endParaRPr>
          </a:p>
          <a:p>
            <a:pPr marL="518161" lvl="2">
              <a:lnSpc>
                <a:spcPct val="139979"/>
              </a:lnSpc>
              <a:buSzPts val="4800"/>
            </a:pPr>
            <a:r>
              <a:rPr lang="en-US" sz="2000" dirty="0">
                <a:latin typeface="Open Sans"/>
                <a:ea typeface="Open Sans"/>
                <a:cs typeface="Open Sans"/>
                <a:sym typeface="Open Sans"/>
              </a:rPr>
              <a:t>			</a:t>
            </a:r>
          </a:p>
          <a:p>
            <a:pPr marL="518161" lvl="2">
              <a:lnSpc>
                <a:spcPct val="139979"/>
              </a:lnSpc>
              <a:buSzPts val="4800"/>
            </a:pPr>
            <a:r>
              <a:rPr lang="en-US" sz="2000" dirty="0">
                <a:latin typeface="Open Sans"/>
                <a:ea typeface="Open Sans"/>
                <a:cs typeface="Open Sans"/>
                <a:sym typeface="Open Sans"/>
              </a:rPr>
              <a:t>			</a:t>
            </a:r>
            <a:endParaRPr lang="en-US" sz="2400" dirty="0">
              <a:latin typeface="Open Sans"/>
              <a:ea typeface="Open Sans"/>
              <a:cs typeface="Open Sans"/>
              <a:sym typeface="Open Sans"/>
            </a:endParaRPr>
          </a:p>
          <a:p>
            <a:pPr marL="518161" lvl="2">
              <a:lnSpc>
                <a:spcPct val="139979"/>
              </a:lnSpc>
              <a:buSzPts val="4800"/>
            </a:pPr>
            <a:r>
              <a:rPr lang="en-US" sz="2400" dirty="0">
                <a:latin typeface="Open Sans"/>
                <a:ea typeface="Open Sans"/>
                <a:cs typeface="Open Sans"/>
                <a:sym typeface="Open Sans"/>
              </a:rPr>
              <a:t>	</a:t>
            </a:r>
          </a:p>
          <a:p>
            <a:pPr marL="914400" lvl="1" indent="-533400" algn="l" rtl="0">
              <a:lnSpc>
                <a:spcPct val="139979"/>
              </a:lnSpc>
              <a:spcBef>
                <a:spcPts val="0"/>
              </a:spcBef>
              <a:spcAft>
                <a:spcPts val="0"/>
              </a:spcAft>
              <a:buSzPts val="4800"/>
              <a:buFont typeface="Open Sans"/>
              <a:buChar char="•"/>
            </a:pPr>
            <a:endParaRPr lang="en-US" sz="2000" dirty="0">
              <a:solidFill>
                <a:schemeClr val="tx1"/>
              </a:solidFill>
              <a:latin typeface="Open Sans"/>
              <a:ea typeface="Open Sans"/>
              <a:cs typeface="Open Sans"/>
              <a:sym typeface="Open Sans"/>
            </a:endParaRPr>
          </a:p>
          <a:p>
            <a:pPr marL="914400" lvl="2" indent="-533400">
              <a:lnSpc>
                <a:spcPct val="139979"/>
              </a:lnSpc>
              <a:buSzPts val="4800"/>
              <a:buFont typeface="Open Sans"/>
              <a:buChar char="•"/>
            </a:pPr>
            <a:endParaRPr sz="3200" dirty="0">
              <a:latin typeface="Open Sans"/>
              <a:ea typeface="Open Sans"/>
              <a:cs typeface="Open Sans"/>
              <a:sym typeface="Open Sans"/>
            </a:endParaRPr>
          </a:p>
        </p:txBody>
      </p:sp>
      <p:sp>
        <p:nvSpPr>
          <p:cNvPr id="238" name="Google Shape;238;p13"/>
          <p:cNvSpPr txBox="1"/>
          <p:nvPr/>
        </p:nvSpPr>
        <p:spPr>
          <a:xfrm>
            <a:off x="259266" y="80725"/>
            <a:ext cx="13392939" cy="812530"/>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4400" b="0" i="0" u="none" strike="noStrike" cap="none" dirty="0">
                <a:solidFill>
                  <a:srgbClr val="17161C"/>
                </a:solidFill>
                <a:latin typeface="Arial"/>
                <a:ea typeface="Arial"/>
                <a:cs typeface="Arial"/>
                <a:sym typeface="Arial"/>
              </a:rPr>
              <a:t>The RWA Dynamic Fee solution</a:t>
            </a:r>
            <a:endParaRPr sz="4400" dirty="0"/>
          </a:p>
        </p:txBody>
      </p:sp>
    </p:spTree>
    <p:extLst>
      <p:ext uri="{BB962C8B-B14F-4D97-AF65-F5344CB8AC3E}">
        <p14:creationId xmlns:p14="http://schemas.microsoft.com/office/powerpoint/2010/main" val="2698873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75B446C-8127-8F9D-83EB-230E1C6AF9B3}"/>
            </a:ext>
          </a:extLst>
        </p:cNvPr>
        <p:cNvGrpSpPr/>
        <p:nvPr/>
      </p:nvGrpSpPr>
      <p:grpSpPr>
        <a:xfrm>
          <a:off x="0" y="0"/>
          <a:ext cx="0" cy="0"/>
          <a:chOff x="0" y="0"/>
          <a:chExt cx="0" cy="0"/>
        </a:xfrm>
      </p:grpSpPr>
      <p:sp>
        <p:nvSpPr>
          <p:cNvPr id="4" name="Oval 3">
            <a:extLst>
              <a:ext uri="{FF2B5EF4-FFF2-40B4-BE49-F238E27FC236}">
                <a16:creationId xmlns:a16="http://schemas.microsoft.com/office/drawing/2014/main" id="{7B00B724-46EB-6FEB-756F-4A046B03779E}"/>
              </a:ext>
            </a:extLst>
          </p:cNvPr>
          <p:cNvSpPr/>
          <p:nvPr/>
        </p:nvSpPr>
        <p:spPr>
          <a:xfrm>
            <a:off x="0" y="0"/>
            <a:ext cx="1175657" cy="1138335"/>
          </a:xfrm>
          <a:prstGeom prst="ellipse">
            <a:avLst/>
          </a:prstGeom>
          <a:solidFill>
            <a:srgbClr val="27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6" name="Right Triangle 5">
            <a:extLst>
              <a:ext uri="{FF2B5EF4-FFF2-40B4-BE49-F238E27FC236}">
                <a16:creationId xmlns:a16="http://schemas.microsoft.com/office/drawing/2014/main" id="{A59C159A-9D37-D98A-2C71-899DEFE79228}"/>
              </a:ext>
            </a:extLst>
          </p:cNvPr>
          <p:cNvSpPr/>
          <p:nvPr/>
        </p:nvSpPr>
        <p:spPr>
          <a:xfrm rot="16200000">
            <a:off x="16589828" y="8616820"/>
            <a:ext cx="1138335" cy="2202025"/>
          </a:xfrm>
          <a:prstGeom prst="rtTriangle">
            <a:avLst/>
          </a:prstGeom>
          <a:solidFill>
            <a:srgbClr val="2732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9" name="TextBox 18">
            <a:extLst>
              <a:ext uri="{FF2B5EF4-FFF2-40B4-BE49-F238E27FC236}">
                <a16:creationId xmlns:a16="http://schemas.microsoft.com/office/drawing/2014/main" id="{B891C495-230C-4378-7C89-4521A0ABD6E7}"/>
              </a:ext>
            </a:extLst>
          </p:cNvPr>
          <p:cNvSpPr txBox="1"/>
          <p:nvPr/>
        </p:nvSpPr>
        <p:spPr>
          <a:xfrm>
            <a:off x="8714791" y="3415005"/>
            <a:ext cx="2071395" cy="307777"/>
          </a:xfrm>
          <a:prstGeom prst="rect">
            <a:avLst/>
          </a:prstGeom>
          <a:solidFill>
            <a:schemeClr val="tx1">
              <a:alpha val="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Arial"/>
                <a:cs typeface="Arial"/>
                <a:sym typeface="Arial"/>
              </a:rPr>
              <a:t>AAA</a:t>
            </a:r>
          </a:p>
        </p:txBody>
      </p:sp>
      <p:sp>
        <p:nvSpPr>
          <p:cNvPr id="39" name="Rectangle 38">
            <a:extLst>
              <a:ext uri="{FF2B5EF4-FFF2-40B4-BE49-F238E27FC236}">
                <a16:creationId xmlns:a16="http://schemas.microsoft.com/office/drawing/2014/main" id="{1DFAE576-6EB2-5FFE-9180-E2B0D9071960}"/>
              </a:ext>
            </a:extLst>
          </p:cNvPr>
          <p:cNvSpPr/>
          <p:nvPr/>
        </p:nvSpPr>
        <p:spPr>
          <a:xfrm>
            <a:off x="1175309" y="3490704"/>
            <a:ext cx="3885789" cy="2693172"/>
          </a:xfrm>
          <a:prstGeom prst="rect">
            <a:avLst/>
          </a:prstGeom>
          <a:solidFill>
            <a:schemeClr val="bg1">
              <a:alpha val="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cxnSp>
        <p:nvCxnSpPr>
          <p:cNvPr id="41" name="Straight Arrow Connector 40">
            <a:extLst>
              <a:ext uri="{FF2B5EF4-FFF2-40B4-BE49-F238E27FC236}">
                <a16:creationId xmlns:a16="http://schemas.microsoft.com/office/drawing/2014/main" id="{F705CE44-73DD-E29A-D350-9E386A86E639}"/>
              </a:ext>
            </a:extLst>
          </p:cNvPr>
          <p:cNvCxnSpPr>
            <a:cxnSpLocks/>
          </p:cNvCxnSpPr>
          <p:nvPr/>
        </p:nvCxnSpPr>
        <p:spPr>
          <a:xfrm flipV="1">
            <a:off x="13908694" y="4143952"/>
            <a:ext cx="1061948" cy="35785"/>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28E0EA7-EBA0-AF8E-BF87-0A63EF8B7C95}"/>
              </a:ext>
            </a:extLst>
          </p:cNvPr>
          <p:cNvCxnSpPr>
            <a:cxnSpLocks/>
          </p:cNvCxnSpPr>
          <p:nvPr/>
        </p:nvCxnSpPr>
        <p:spPr>
          <a:xfrm>
            <a:off x="13828548" y="5372070"/>
            <a:ext cx="1428117"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B1DBBD5-56A3-A069-6673-BDBB19378297}"/>
              </a:ext>
            </a:extLst>
          </p:cNvPr>
          <p:cNvCxnSpPr>
            <a:cxnSpLocks/>
          </p:cNvCxnSpPr>
          <p:nvPr/>
        </p:nvCxnSpPr>
        <p:spPr>
          <a:xfrm>
            <a:off x="10014820" y="4732757"/>
            <a:ext cx="759593" cy="0"/>
          </a:xfrm>
          <a:prstGeom prst="straightConnector1">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3FDAA898-3FC7-ADAA-7011-22E5F626ACB8}"/>
              </a:ext>
            </a:extLst>
          </p:cNvPr>
          <p:cNvSpPr/>
          <p:nvPr/>
        </p:nvSpPr>
        <p:spPr>
          <a:xfrm>
            <a:off x="15221843" y="2983171"/>
            <a:ext cx="167227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Arial"/>
                <a:cs typeface="Arial"/>
                <a:sym typeface="Arial"/>
              </a:rPr>
              <a:t>ML MODELS</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61" name="Rectangle 60">
            <a:extLst>
              <a:ext uri="{FF2B5EF4-FFF2-40B4-BE49-F238E27FC236}">
                <a16:creationId xmlns:a16="http://schemas.microsoft.com/office/drawing/2014/main" id="{37419960-DAC6-71A5-15F1-A7B3DD3D5A52}"/>
              </a:ext>
            </a:extLst>
          </p:cNvPr>
          <p:cNvSpPr/>
          <p:nvPr/>
        </p:nvSpPr>
        <p:spPr>
          <a:xfrm>
            <a:off x="1244010" y="1350770"/>
            <a:ext cx="3817088" cy="1313536"/>
          </a:xfrm>
          <a:prstGeom prst="rect">
            <a:avLst/>
          </a:prstGeom>
          <a:solidFill>
            <a:schemeClr val="bg1">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Arial"/>
                <a:ea typeface="+mn-ea"/>
                <a:cs typeface="+mn-cs"/>
                <a:sym typeface="Arial"/>
              </a:rPr>
              <a:t>UNISWAP 4.0 SWAPROUTER</a:t>
            </a:r>
          </a:p>
        </p:txBody>
      </p:sp>
      <p:sp>
        <p:nvSpPr>
          <p:cNvPr id="14" name="Rectangle 13">
            <a:extLst>
              <a:ext uri="{FF2B5EF4-FFF2-40B4-BE49-F238E27FC236}">
                <a16:creationId xmlns:a16="http://schemas.microsoft.com/office/drawing/2014/main" id="{9BAAC6DA-8EEC-9461-8B8D-8C4016DB67C3}"/>
              </a:ext>
            </a:extLst>
          </p:cNvPr>
          <p:cNvSpPr/>
          <p:nvPr/>
        </p:nvSpPr>
        <p:spPr>
          <a:xfrm>
            <a:off x="11006299" y="3490703"/>
            <a:ext cx="2615840" cy="2599801"/>
          </a:xfrm>
          <a:prstGeom prst="rect">
            <a:avLst/>
          </a:prstGeom>
          <a:noFill/>
          <a:ln w="63500">
            <a:solidFill>
              <a:schemeClr val="bg1">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7" name="Rectangle 16">
            <a:extLst>
              <a:ext uri="{FF2B5EF4-FFF2-40B4-BE49-F238E27FC236}">
                <a16:creationId xmlns:a16="http://schemas.microsoft.com/office/drawing/2014/main" id="{56C3DAE2-287D-51E4-AED7-DD03C2E79960}"/>
              </a:ext>
            </a:extLst>
          </p:cNvPr>
          <p:cNvSpPr/>
          <p:nvPr/>
        </p:nvSpPr>
        <p:spPr>
          <a:xfrm>
            <a:off x="7702242" y="4390322"/>
            <a:ext cx="1428596"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Arial"/>
                <a:cs typeface="Arial"/>
                <a:sym typeface="Arial"/>
              </a:rPr>
              <a:t>RW Event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err="1">
                <a:solidFill>
                  <a:srgbClr val="FFFFFF"/>
                </a:solidFill>
              </a:rPr>
              <a:t>Override.sol</a:t>
            </a: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p:txBody>
      </p:sp>
      <p:pic>
        <p:nvPicPr>
          <p:cNvPr id="18" name="Picture 17" descr="A picture containing icon&#10;&#10;Description automatically generated">
            <a:extLst>
              <a:ext uri="{FF2B5EF4-FFF2-40B4-BE49-F238E27FC236}">
                <a16:creationId xmlns:a16="http://schemas.microsoft.com/office/drawing/2014/main" id="{BBB812C2-0534-B9B8-1393-574EAF46C29D}"/>
              </a:ext>
            </a:extLst>
          </p:cNvPr>
          <p:cNvPicPr>
            <a:picLocks noChangeAspect="1"/>
          </p:cNvPicPr>
          <p:nvPr/>
        </p:nvPicPr>
        <p:blipFill>
          <a:blip r:embed="rId2"/>
          <a:stretch>
            <a:fillRect/>
          </a:stretch>
        </p:blipFill>
        <p:spPr>
          <a:xfrm>
            <a:off x="8997792" y="3819937"/>
            <a:ext cx="551966" cy="683814"/>
          </a:xfrm>
          <a:prstGeom prst="rect">
            <a:avLst/>
          </a:prstGeom>
        </p:spPr>
      </p:pic>
      <p:sp>
        <p:nvSpPr>
          <p:cNvPr id="8" name="Rectangle 7">
            <a:extLst>
              <a:ext uri="{FF2B5EF4-FFF2-40B4-BE49-F238E27FC236}">
                <a16:creationId xmlns:a16="http://schemas.microsoft.com/office/drawing/2014/main" id="{F4DB5FF6-1DC0-1444-5044-D16E60F6BF00}"/>
              </a:ext>
            </a:extLst>
          </p:cNvPr>
          <p:cNvSpPr/>
          <p:nvPr/>
        </p:nvSpPr>
        <p:spPr>
          <a:xfrm>
            <a:off x="5679200" y="999169"/>
            <a:ext cx="5327099"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400" dirty="0">
                <a:solidFill>
                  <a:srgbClr val="FFFF00"/>
                </a:solidFill>
              </a:rPr>
              <a:t>RW EVENT HOOK :  DYNAMIC FEE </a:t>
            </a:r>
            <a:endParaRPr kumimoji="0" lang="en-US" sz="2400" b="0" i="0" u="none" strike="noStrike" kern="0" cap="none" spc="0" normalizeH="0" baseline="0" noProof="0" dirty="0">
              <a:ln>
                <a:noFill/>
              </a:ln>
              <a:solidFill>
                <a:srgbClr val="FFFF00"/>
              </a:solidFill>
              <a:effectLst/>
              <a:uLnTx/>
              <a:uFillTx/>
              <a:latin typeface="Arial"/>
              <a:cs typeface="Arial"/>
              <a:sym typeface="Arial"/>
            </a:endParaRPr>
          </a:p>
        </p:txBody>
      </p:sp>
      <p:sp>
        <p:nvSpPr>
          <p:cNvPr id="10" name="Rectangle 9">
            <a:extLst>
              <a:ext uri="{FF2B5EF4-FFF2-40B4-BE49-F238E27FC236}">
                <a16:creationId xmlns:a16="http://schemas.microsoft.com/office/drawing/2014/main" id="{651206AB-13A8-AE13-3B27-E726EBC928A5}"/>
              </a:ext>
            </a:extLst>
          </p:cNvPr>
          <p:cNvSpPr/>
          <p:nvPr/>
        </p:nvSpPr>
        <p:spPr>
          <a:xfrm>
            <a:off x="7167094" y="3584074"/>
            <a:ext cx="2615840" cy="2599801"/>
          </a:xfrm>
          <a:prstGeom prst="rect">
            <a:avLst/>
          </a:prstGeom>
          <a:noFill/>
          <a:ln w="63500">
            <a:solidFill>
              <a:schemeClr val="bg1">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1" name="Rectangle 10">
            <a:extLst>
              <a:ext uri="{FF2B5EF4-FFF2-40B4-BE49-F238E27FC236}">
                <a16:creationId xmlns:a16="http://schemas.microsoft.com/office/drawing/2014/main" id="{C97B96F5-52AD-B3AB-6008-3F06EFDE1B6F}"/>
              </a:ext>
            </a:extLst>
          </p:cNvPr>
          <p:cNvSpPr/>
          <p:nvPr/>
        </p:nvSpPr>
        <p:spPr>
          <a:xfrm flipV="1">
            <a:off x="2852285" y="5143500"/>
            <a:ext cx="1981361" cy="863923"/>
          </a:xfrm>
          <a:prstGeom prst="rect">
            <a:avLst/>
          </a:prstGeom>
          <a:solidFill>
            <a:schemeClr val="bg1">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16" name="Rectangle 15">
            <a:extLst>
              <a:ext uri="{FF2B5EF4-FFF2-40B4-BE49-F238E27FC236}">
                <a16:creationId xmlns:a16="http://schemas.microsoft.com/office/drawing/2014/main" id="{5FF52357-4483-353F-81D5-9482D0C3B9C2}"/>
              </a:ext>
            </a:extLst>
          </p:cNvPr>
          <p:cNvSpPr/>
          <p:nvPr/>
        </p:nvSpPr>
        <p:spPr>
          <a:xfrm>
            <a:off x="15369698" y="3537103"/>
            <a:ext cx="1672279" cy="872249"/>
          </a:xfrm>
          <a:prstGeom prst="rect">
            <a:avLst/>
          </a:prstGeom>
          <a:solidFill>
            <a:schemeClr val="bg1">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23" name="Rectangle 22">
            <a:extLst>
              <a:ext uri="{FF2B5EF4-FFF2-40B4-BE49-F238E27FC236}">
                <a16:creationId xmlns:a16="http://schemas.microsoft.com/office/drawing/2014/main" id="{3DB2F07C-7B56-8072-E306-379281CF69F8}"/>
              </a:ext>
            </a:extLst>
          </p:cNvPr>
          <p:cNvSpPr/>
          <p:nvPr/>
        </p:nvSpPr>
        <p:spPr>
          <a:xfrm>
            <a:off x="2827302" y="5390795"/>
            <a:ext cx="203132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Arial"/>
                <a:cs typeface="Arial"/>
                <a:sym typeface="Arial"/>
              </a:rPr>
              <a:t>LP  : ETH / USDC</a:t>
            </a: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2" name="Straight Arrow Connector 31">
            <a:extLst>
              <a:ext uri="{FF2B5EF4-FFF2-40B4-BE49-F238E27FC236}">
                <a16:creationId xmlns:a16="http://schemas.microsoft.com/office/drawing/2014/main" id="{8A361823-0AD1-6A1F-867D-9E41A4946F67}"/>
              </a:ext>
            </a:extLst>
          </p:cNvPr>
          <p:cNvCxnSpPr>
            <a:cxnSpLocks/>
          </p:cNvCxnSpPr>
          <p:nvPr/>
        </p:nvCxnSpPr>
        <p:spPr>
          <a:xfrm>
            <a:off x="5188688" y="4410663"/>
            <a:ext cx="1861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29ABB5D-74CB-2776-89C4-902EFE647A8F}"/>
              </a:ext>
            </a:extLst>
          </p:cNvPr>
          <p:cNvCxnSpPr>
            <a:cxnSpLocks/>
          </p:cNvCxnSpPr>
          <p:nvPr/>
        </p:nvCxnSpPr>
        <p:spPr>
          <a:xfrm flipH="1">
            <a:off x="5284381" y="5497033"/>
            <a:ext cx="176575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FE28CA8-806B-11F6-14E3-94EE15325176}"/>
              </a:ext>
            </a:extLst>
          </p:cNvPr>
          <p:cNvSpPr/>
          <p:nvPr/>
        </p:nvSpPr>
        <p:spPr>
          <a:xfrm>
            <a:off x="5120755" y="3926253"/>
            <a:ext cx="167227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err="1">
                <a:ln>
                  <a:noFill/>
                </a:ln>
                <a:solidFill>
                  <a:srgbClr val="FFFFFF"/>
                </a:solidFill>
                <a:effectLst/>
                <a:uLnTx/>
                <a:uFillTx/>
                <a:latin typeface="Arial"/>
                <a:cs typeface="Arial"/>
                <a:sym typeface="Arial"/>
              </a:rPr>
              <a:t>beforeSwap</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Rectangle 41">
            <a:extLst>
              <a:ext uri="{FF2B5EF4-FFF2-40B4-BE49-F238E27FC236}">
                <a16:creationId xmlns:a16="http://schemas.microsoft.com/office/drawing/2014/main" id="{9A0F328E-2637-4CC5-3FBE-6B3633261944}"/>
              </a:ext>
            </a:extLst>
          </p:cNvPr>
          <p:cNvSpPr/>
          <p:nvPr/>
        </p:nvSpPr>
        <p:spPr>
          <a:xfrm>
            <a:off x="5165909" y="5002738"/>
            <a:ext cx="167227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err="1">
                <a:solidFill>
                  <a:srgbClr val="FFFFFF"/>
                </a:solidFill>
              </a:rPr>
              <a:t>overrideFee</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3" name="Straight Arrow Connector 42">
            <a:extLst>
              <a:ext uri="{FF2B5EF4-FFF2-40B4-BE49-F238E27FC236}">
                <a16:creationId xmlns:a16="http://schemas.microsoft.com/office/drawing/2014/main" id="{6891CEF3-CF15-E13D-EDE3-CCADF67E604E}"/>
              </a:ext>
            </a:extLst>
          </p:cNvPr>
          <p:cNvCxnSpPr>
            <a:cxnSpLocks/>
            <a:endCxn id="39" idx="0"/>
          </p:cNvCxnSpPr>
          <p:nvPr/>
        </p:nvCxnSpPr>
        <p:spPr>
          <a:xfrm>
            <a:off x="3111114" y="2664306"/>
            <a:ext cx="7090" cy="826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9A10A18-0F23-5828-4776-987583ACF80E}"/>
              </a:ext>
            </a:extLst>
          </p:cNvPr>
          <p:cNvCxnSpPr>
            <a:cxnSpLocks/>
          </p:cNvCxnSpPr>
          <p:nvPr/>
        </p:nvCxnSpPr>
        <p:spPr>
          <a:xfrm>
            <a:off x="5341088" y="4563063"/>
            <a:ext cx="18614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2E9B65FA-1D55-1470-9805-4A6F00765845}"/>
              </a:ext>
            </a:extLst>
          </p:cNvPr>
          <p:cNvSpPr/>
          <p:nvPr/>
        </p:nvSpPr>
        <p:spPr>
          <a:xfrm>
            <a:off x="3182195" y="2869157"/>
            <a:ext cx="1672278"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FFFF"/>
                </a:solidFill>
              </a:rPr>
              <a:t>s</a:t>
            </a:r>
            <a:r>
              <a:rPr kumimoji="0" lang="en-US" sz="1800" b="0" i="0" u="none" strike="noStrike" kern="0" cap="none" spc="0" normalizeH="0" baseline="0" noProof="0" dirty="0" err="1">
                <a:ln>
                  <a:noFill/>
                </a:ln>
                <a:solidFill>
                  <a:srgbClr val="FFFFFF"/>
                </a:solidFill>
                <a:effectLst/>
                <a:uLnTx/>
                <a:uFillTx/>
                <a:latin typeface="Arial"/>
                <a:cs typeface="Arial"/>
                <a:sym typeface="Arial"/>
              </a:rPr>
              <a:t>wap</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Rectangle 48">
            <a:extLst>
              <a:ext uri="{FF2B5EF4-FFF2-40B4-BE49-F238E27FC236}">
                <a16:creationId xmlns:a16="http://schemas.microsoft.com/office/drawing/2014/main" id="{19AAD480-3C16-3927-3C80-902C9A6FE6D1}"/>
              </a:ext>
            </a:extLst>
          </p:cNvPr>
          <p:cNvSpPr/>
          <p:nvPr/>
        </p:nvSpPr>
        <p:spPr>
          <a:xfrm>
            <a:off x="15486716" y="6156081"/>
            <a:ext cx="1672279"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Arial"/>
                <a:cs typeface="Arial"/>
                <a:sym typeface="Arial"/>
              </a:rPr>
              <a:t>MONTE CARLO SIMULATION </a:t>
            </a:r>
            <a:endParaRPr kumimoji="0" lang="en-US" sz="16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Rectangle 49">
            <a:extLst>
              <a:ext uri="{FF2B5EF4-FFF2-40B4-BE49-F238E27FC236}">
                <a16:creationId xmlns:a16="http://schemas.microsoft.com/office/drawing/2014/main" id="{9F32E23A-EE60-C50D-75FA-438A82D92C3A}"/>
              </a:ext>
            </a:extLst>
          </p:cNvPr>
          <p:cNvSpPr/>
          <p:nvPr/>
        </p:nvSpPr>
        <p:spPr>
          <a:xfrm>
            <a:off x="15369698" y="4938925"/>
            <a:ext cx="1672279" cy="872249"/>
          </a:xfrm>
          <a:prstGeom prst="rect">
            <a:avLst/>
          </a:prstGeom>
          <a:solidFill>
            <a:schemeClr val="bg1">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54" name="Rectangle 53">
            <a:extLst>
              <a:ext uri="{FF2B5EF4-FFF2-40B4-BE49-F238E27FC236}">
                <a16:creationId xmlns:a16="http://schemas.microsoft.com/office/drawing/2014/main" id="{4CE776F4-D702-C4A0-0A9F-D1B84E145B8B}"/>
              </a:ext>
            </a:extLst>
          </p:cNvPr>
          <p:cNvSpPr/>
          <p:nvPr/>
        </p:nvSpPr>
        <p:spPr>
          <a:xfrm>
            <a:off x="15522098" y="3689503"/>
            <a:ext cx="1672279" cy="872249"/>
          </a:xfrm>
          <a:prstGeom prst="rect">
            <a:avLst/>
          </a:prstGeom>
          <a:solidFill>
            <a:schemeClr val="bg1">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57" name="Rectangle 56">
            <a:extLst>
              <a:ext uri="{FF2B5EF4-FFF2-40B4-BE49-F238E27FC236}">
                <a16:creationId xmlns:a16="http://schemas.microsoft.com/office/drawing/2014/main" id="{4955D26F-2990-10DB-E925-191C6EF3370D}"/>
              </a:ext>
            </a:extLst>
          </p:cNvPr>
          <p:cNvSpPr/>
          <p:nvPr/>
        </p:nvSpPr>
        <p:spPr>
          <a:xfrm>
            <a:off x="15674498" y="3841903"/>
            <a:ext cx="1672279" cy="872249"/>
          </a:xfrm>
          <a:prstGeom prst="rect">
            <a:avLst/>
          </a:prstGeom>
          <a:solidFill>
            <a:schemeClr val="bg1">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62" name="Rectangle 61">
            <a:extLst>
              <a:ext uri="{FF2B5EF4-FFF2-40B4-BE49-F238E27FC236}">
                <a16:creationId xmlns:a16="http://schemas.microsoft.com/office/drawing/2014/main" id="{025F255B-4130-2462-8150-4EEAF020C2C8}"/>
              </a:ext>
            </a:extLst>
          </p:cNvPr>
          <p:cNvSpPr/>
          <p:nvPr/>
        </p:nvSpPr>
        <p:spPr>
          <a:xfrm>
            <a:off x="15794287" y="4875173"/>
            <a:ext cx="1672279" cy="872249"/>
          </a:xfrm>
          <a:prstGeom prst="rect">
            <a:avLst/>
          </a:prstGeom>
          <a:solidFill>
            <a:schemeClr val="bg1">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63" name="Rectangle 62">
            <a:extLst>
              <a:ext uri="{FF2B5EF4-FFF2-40B4-BE49-F238E27FC236}">
                <a16:creationId xmlns:a16="http://schemas.microsoft.com/office/drawing/2014/main" id="{90553E46-3C40-C703-AC91-53DAB59FEB17}"/>
              </a:ext>
            </a:extLst>
          </p:cNvPr>
          <p:cNvSpPr/>
          <p:nvPr/>
        </p:nvSpPr>
        <p:spPr>
          <a:xfrm>
            <a:off x="15902687" y="5047626"/>
            <a:ext cx="1672279" cy="872249"/>
          </a:xfrm>
          <a:prstGeom prst="rect">
            <a:avLst/>
          </a:prstGeom>
          <a:solidFill>
            <a:schemeClr val="bg1">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64" name="Rectangle 63">
            <a:extLst>
              <a:ext uri="{FF2B5EF4-FFF2-40B4-BE49-F238E27FC236}">
                <a16:creationId xmlns:a16="http://schemas.microsoft.com/office/drawing/2014/main" id="{5A7C5D47-6677-334E-4462-C68D94B24573}"/>
              </a:ext>
            </a:extLst>
          </p:cNvPr>
          <p:cNvSpPr/>
          <p:nvPr/>
        </p:nvSpPr>
        <p:spPr>
          <a:xfrm>
            <a:off x="15826898" y="3994303"/>
            <a:ext cx="1672279" cy="872249"/>
          </a:xfrm>
          <a:prstGeom prst="rect">
            <a:avLst/>
          </a:prstGeom>
          <a:solidFill>
            <a:schemeClr val="bg1">
              <a:alpha val="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8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66" name="Rectangle 65">
            <a:extLst>
              <a:ext uri="{FF2B5EF4-FFF2-40B4-BE49-F238E27FC236}">
                <a16:creationId xmlns:a16="http://schemas.microsoft.com/office/drawing/2014/main" id="{FAD705BE-C8B7-84B5-064A-882FF6C5D261}"/>
              </a:ext>
            </a:extLst>
          </p:cNvPr>
          <p:cNvSpPr/>
          <p:nvPr/>
        </p:nvSpPr>
        <p:spPr>
          <a:xfrm>
            <a:off x="11335597" y="4450768"/>
            <a:ext cx="1992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FFFF"/>
                </a:solidFill>
                <a:effectLst/>
                <a:uLnTx/>
                <a:uFillTx/>
                <a:latin typeface="Arial"/>
                <a:cs typeface="Arial"/>
                <a:sym typeface="Arial"/>
              </a:rPr>
              <a:t>CHAINLINK DON</a:t>
            </a: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Rectangle 66">
            <a:extLst>
              <a:ext uri="{FF2B5EF4-FFF2-40B4-BE49-F238E27FC236}">
                <a16:creationId xmlns:a16="http://schemas.microsoft.com/office/drawing/2014/main" id="{E27473AE-196D-D2E3-FEC5-D1BE069ADDF2}"/>
              </a:ext>
            </a:extLst>
          </p:cNvPr>
          <p:cNvSpPr/>
          <p:nvPr/>
        </p:nvSpPr>
        <p:spPr>
          <a:xfrm>
            <a:off x="1376554" y="4442913"/>
            <a:ext cx="3544560"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rgbClr val="FFFFFF"/>
                </a:solidFill>
              </a:rPr>
              <a:t>UNISWAP V4 POOL MANAGER</a:t>
            </a: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194126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161C"/>
        </a:solidFill>
        <a:effectLst/>
      </p:bgPr>
    </p:bg>
    <p:spTree>
      <p:nvGrpSpPr>
        <p:cNvPr id="1" name="Shape 242"/>
        <p:cNvGrpSpPr/>
        <p:nvPr/>
      </p:nvGrpSpPr>
      <p:grpSpPr>
        <a:xfrm>
          <a:off x="0" y="0"/>
          <a:ext cx="0" cy="0"/>
          <a:chOff x="0" y="0"/>
          <a:chExt cx="0" cy="0"/>
        </a:xfrm>
      </p:grpSpPr>
      <p:grpSp>
        <p:nvGrpSpPr>
          <p:cNvPr id="243" name="Google Shape;243;p14"/>
          <p:cNvGrpSpPr/>
          <p:nvPr/>
        </p:nvGrpSpPr>
        <p:grpSpPr>
          <a:xfrm>
            <a:off x="-1434839" y="520468"/>
            <a:ext cx="15972362" cy="2632797"/>
            <a:chOff x="-6913756" y="-996177"/>
            <a:chExt cx="21296482" cy="3510395"/>
          </a:xfrm>
        </p:grpSpPr>
        <p:sp>
          <p:nvSpPr>
            <p:cNvPr id="244" name="Google Shape;244;p14"/>
            <p:cNvSpPr txBox="1"/>
            <p:nvPr/>
          </p:nvSpPr>
          <p:spPr>
            <a:xfrm>
              <a:off x="-6913756" y="-996177"/>
              <a:ext cx="14908006" cy="1969598"/>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7999" b="0" i="0" u="none" strike="noStrike" cap="none" dirty="0">
                  <a:solidFill>
                    <a:srgbClr val="F7F4FA"/>
                  </a:solidFill>
                  <a:latin typeface="Arial"/>
                  <a:ea typeface="Arial"/>
                  <a:cs typeface="Arial"/>
                  <a:sym typeface="Arial"/>
                </a:rPr>
                <a:t>Any Questions</a:t>
              </a:r>
              <a:endParaRPr dirty="0"/>
            </a:p>
          </p:txBody>
        </p:sp>
        <p:sp>
          <p:nvSpPr>
            <p:cNvPr id="245" name="Google Shape;245;p14"/>
            <p:cNvSpPr txBox="1"/>
            <p:nvPr/>
          </p:nvSpPr>
          <p:spPr>
            <a:xfrm>
              <a:off x="0" y="1929048"/>
              <a:ext cx="14382726" cy="585170"/>
            </a:xfrm>
            <a:prstGeom prst="rect">
              <a:avLst/>
            </a:prstGeom>
            <a:noFill/>
            <a:ln>
              <a:noFill/>
            </a:ln>
          </p:spPr>
          <p:txBody>
            <a:bodyPr spcFirstLastPara="1" wrap="square" lIns="0" tIns="0" rIns="0" bIns="0" anchor="t" anchorCtr="0">
              <a:spAutoFit/>
            </a:bodyPr>
            <a:lstStyle/>
            <a:p>
              <a:pPr marL="0" marR="0" lvl="0" indent="0" algn="l" rtl="0">
                <a:lnSpc>
                  <a:spcPct val="202166"/>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pic>
        <p:nvPicPr>
          <p:cNvPr id="246" name="Google Shape;246;p14"/>
          <p:cNvPicPr preferRelativeResize="0"/>
          <p:nvPr/>
        </p:nvPicPr>
        <p:blipFill rotWithShape="1">
          <a:blip r:embed="rId3">
            <a:alphaModFix/>
          </a:blip>
          <a:srcRect/>
          <a:stretch/>
        </p:blipFill>
        <p:spPr>
          <a:xfrm>
            <a:off x="8396478" y="3956102"/>
            <a:ext cx="2409053" cy="30803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13"/>
          <p:cNvPicPr preferRelativeResize="0"/>
          <p:nvPr/>
        </p:nvPicPr>
        <p:blipFill rotWithShape="1">
          <a:blip r:embed="rId3">
            <a:alphaModFix/>
          </a:blip>
          <a:srcRect/>
          <a:stretch/>
        </p:blipFill>
        <p:spPr>
          <a:xfrm rot="10800000">
            <a:off x="15192061" y="1378770"/>
            <a:ext cx="3095939" cy="2879223"/>
          </a:xfrm>
          <a:prstGeom prst="rect">
            <a:avLst/>
          </a:prstGeom>
          <a:noFill/>
          <a:ln>
            <a:noFill/>
          </a:ln>
        </p:spPr>
      </p:pic>
      <p:sp>
        <p:nvSpPr>
          <p:cNvPr id="234" name="Google Shape;234;p13"/>
          <p:cNvSpPr/>
          <p:nvPr/>
        </p:nvSpPr>
        <p:spPr>
          <a:xfrm rot="10800000">
            <a:off x="17106249" y="1011410"/>
            <a:ext cx="701262" cy="734720"/>
          </a:xfrm>
          <a:custGeom>
            <a:avLst/>
            <a:gdLst/>
            <a:ahLst/>
            <a:cxnLst/>
            <a:rect l="l" t="t" r="r" b="b"/>
            <a:pathLst>
              <a:path w="10990384" h="11514742" extrusionOk="0">
                <a:moveTo>
                  <a:pt x="8792" y="5757371"/>
                </a:moveTo>
                <a:cubicBezTo>
                  <a:pt x="0" y="7723318"/>
                  <a:pt x="1043775" y="9543701"/>
                  <a:pt x="2744885" y="10529222"/>
                </a:cubicBezTo>
                <a:cubicBezTo>
                  <a:pt x="4445994" y="11514742"/>
                  <a:pt x="6544389" y="11514742"/>
                  <a:pt x="8245499" y="10529222"/>
                </a:cubicBezTo>
                <a:cubicBezTo>
                  <a:pt x="9946609" y="9543701"/>
                  <a:pt x="10990384" y="7723318"/>
                  <a:pt x="10981592" y="5757371"/>
                </a:cubicBezTo>
                <a:cubicBezTo>
                  <a:pt x="10990384" y="3791424"/>
                  <a:pt x="9946609" y="1971041"/>
                  <a:pt x="8245499" y="985520"/>
                </a:cubicBezTo>
                <a:cubicBezTo>
                  <a:pt x="6544389" y="0"/>
                  <a:pt x="4445994" y="0"/>
                  <a:pt x="2744885" y="985520"/>
                </a:cubicBezTo>
                <a:cubicBezTo>
                  <a:pt x="1043775" y="1971041"/>
                  <a:pt x="0" y="3791424"/>
                  <a:pt x="8792" y="5757371"/>
                </a:cubicBezTo>
                <a:close/>
              </a:path>
            </a:pathLst>
          </a:custGeom>
          <a:solidFill>
            <a:srgbClr val="1716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35" name="Google Shape;235;p13"/>
          <p:cNvPicPr preferRelativeResize="0"/>
          <p:nvPr/>
        </p:nvPicPr>
        <p:blipFill rotWithShape="1">
          <a:blip r:embed="rId3">
            <a:alphaModFix/>
          </a:blip>
          <a:srcRect/>
          <a:stretch/>
        </p:blipFill>
        <p:spPr>
          <a:xfrm rot="10800000">
            <a:off x="15192061" y="4774804"/>
            <a:ext cx="3095939" cy="2879223"/>
          </a:xfrm>
          <a:prstGeom prst="rect">
            <a:avLst/>
          </a:prstGeom>
          <a:noFill/>
          <a:ln>
            <a:noFill/>
          </a:ln>
        </p:spPr>
      </p:pic>
      <p:pic>
        <p:nvPicPr>
          <p:cNvPr id="236" name="Google Shape;236;p13"/>
          <p:cNvPicPr preferRelativeResize="0"/>
          <p:nvPr/>
        </p:nvPicPr>
        <p:blipFill rotWithShape="1">
          <a:blip r:embed="rId4">
            <a:alphaModFix/>
          </a:blip>
          <a:srcRect/>
          <a:stretch/>
        </p:blipFill>
        <p:spPr>
          <a:xfrm>
            <a:off x="15793755" y="6907444"/>
            <a:ext cx="1892551" cy="3379556"/>
          </a:xfrm>
          <a:prstGeom prst="rect">
            <a:avLst/>
          </a:prstGeom>
          <a:noFill/>
          <a:ln>
            <a:noFill/>
          </a:ln>
        </p:spPr>
      </p:pic>
      <p:sp>
        <p:nvSpPr>
          <p:cNvPr id="237" name="Google Shape;237;p13"/>
          <p:cNvSpPr txBox="1"/>
          <p:nvPr/>
        </p:nvSpPr>
        <p:spPr>
          <a:xfrm>
            <a:off x="308909" y="1253207"/>
            <a:ext cx="14715855" cy="6463308"/>
          </a:xfrm>
          <a:prstGeom prst="rect">
            <a:avLst/>
          </a:prstGeom>
          <a:noFill/>
          <a:ln>
            <a:noFill/>
          </a:ln>
        </p:spPr>
        <p:txBody>
          <a:bodyPr spcFirstLastPara="1" wrap="square" lIns="0" tIns="0" rIns="0" bIns="0" anchor="t" anchorCtr="0">
            <a:spAutoFit/>
          </a:bodyPr>
          <a:lstStyle/>
          <a:p>
            <a:pPr marL="914400" marR="0" lvl="0" indent="0" algn="l" rtl="0">
              <a:lnSpc>
                <a:spcPct val="139979"/>
              </a:lnSpc>
              <a:spcBef>
                <a:spcPts val="0"/>
              </a:spcBef>
              <a:spcAft>
                <a:spcPts val="0"/>
              </a:spcAft>
              <a:buNone/>
            </a:pPr>
            <a:endParaRPr sz="4800" dirty="0">
              <a:latin typeface="Open Sans"/>
              <a:ea typeface="Open Sans"/>
              <a:cs typeface="Open Sans"/>
              <a:sym typeface="Open Sans"/>
            </a:endParaRPr>
          </a:p>
          <a:p>
            <a:pPr marL="1036320" marR="0" lvl="1" indent="-518159" algn="l" rtl="0">
              <a:lnSpc>
                <a:spcPct val="139979"/>
              </a:lnSpc>
              <a:spcBef>
                <a:spcPts val="0"/>
              </a:spcBef>
              <a:spcAft>
                <a:spcPts val="0"/>
              </a:spcAft>
              <a:buClr>
                <a:srgbClr val="000000"/>
              </a:buClr>
              <a:buSzPts val="4800"/>
              <a:buFont typeface="Arial"/>
              <a:buChar char="•"/>
            </a:pPr>
            <a:r>
              <a:rPr lang="en-US" sz="3600" dirty="0">
                <a:latin typeface="Open Sans"/>
                <a:ea typeface="Open Sans"/>
                <a:cs typeface="Open Sans"/>
                <a:sym typeface="Open Sans"/>
              </a:rPr>
              <a:t>Connect the </a:t>
            </a:r>
            <a:r>
              <a:rPr lang="en-US" sz="3600" dirty="0" err="1">
                <a:latin typeface="Open Sans"/>
                <a:ea typeface="Open Sans"/>
                <a:cs typeface="Open Sans"/>
                <a:sym typeface="Open Sans"/>
              </a:rPr>
              <a:t>Offchain</a:t>
            </a:r>
            <a:r>
              <a:rPr lang="en-US" sz="3600" dirty="0">
                <a:latin typeface="Open Sans"/>
                <a:ea typeface="Open Sans"/>
                <a:cs typeface="Open Sans"/>
                <a:sym typeface="Open Sans"/>
              </a:rPr>
              <a:t> API to Monte Carlo Simulations of different conditions</a:t>
            </a:r>
          </a:p>
          <a:p>
            <a:pPr marL="1036320" marR="0" lvl="1" indent="-518159" algn="l" rtl="0">
              <a:lnSpc>
                <a:spcPct val="139979"/>
              </a:lnSpc>
              <a:spcBef>
                <a:spcPts val="0"/>
              </a:spcBef>
              <a:spcAft>
                <a:spcPts val="0"/>
              </a:spcAft>
              <a:buClr>
                <a:srgbClr val="000000"/>
              </a:buClr>
              <a:buSzPts val="4800"/>
              <a:buFont typeface="Arial"/>
              <a:buChar char="•"/>
            </a:pPr>
            <a:r>
              <a:rPr lang="en-US" sz="3600" dirty="0">
                <a:latin typeface="Open Sans"/>
                <a:ea typeface="Open Sans"/>
                <a:cs typeface="Open Sans"/>
                <a:sym typeface="Open Sans"/>
              </a:rPr>
              <a:t>Ecosystem Partnerships</a:t>
            </a:r>
          </a:p>
          <a:p>
            <a:pPr marL="518161" marR="0" lvl="1" algn="l" rtl="0">
              <a:lnSpc>
                <a:spcPct val="139979"/>
              </a:lnSpc>
              <a:spcBef>
                <a:spcPts val="0"/>
              </a:spcBef>
              <a:spcAft>
                <a:spcPts val="0"/>
              </a:spcAft>
              <a:buSzPts val="4800"/>
            </a:pPr>
            <a:endParaRPr lang="en-US" sz="3600" dirty="0">
              <a:latin typeface="Open Sans"/>
              <a:ea typeface="Open Sans"/>
              <a:cs typeface="Open Sans"/>
              <a:sym typeface="Open Sans"/>
            </a:endParaRPr>
          </a:p>
          <a:p>
            <a:pPr marL="518161" marR="0" lvl="1" algn="l" rtl="0">
              <a:lnSpc>
                <a:spcPct val="139979"/>
              </a:lnSpc>
              <a:spcBef>
                <a:spcPts val="0"/>
              </a:spcBef>
              <a:spcAft>
                <a:spcPts val="0"/>
              </a:spcAft>
              <a:buSzPts val="4800"/>
            </a:pPr>
            <a:r>
              <a:rPr lang="en-US" sz="3600" dirty="0">
                <a:latin typeface="Open Sans"/>
                <a:ea typeface="Open Sans"/>
                <a:cs typeface="Open Sans"/>
                <a:sym typeface="Open Sans"/>
              </a:rPr>
              <a:t>What are we looking for ?</a:t>
            </a:r>
          </a:p>
          <a:p>
            <a:pPr marL="914400" lvl="1" indent="-533400" algn="l" rtl="0">
              <a:lnSpc>
                <a:spcPct val="139979"/>
              </a:lnSpc>
              <a:spcBef>
                <a:spcPts val="0"/>
              </a:spcBef>
              <a:spcAft>
                <a:spcPts val="0"/>
              </a:spcAft>
              <a:buSzPts val="4800"/>
              <a:buFont typeface="Open Sans"/>
              <a:buChar char="•"/>
            </a:pPr>
            <a:r>
              <a:rPr lang="en-US" sz="3600" dirty="0">
                <a:solidFill>
                  <a:schemeClr val="dk1"/>
                </a:solidFill>
                <a:latin typeface="Open Sans"/>
                <a:ea typeface="Open Sans"/>
                <a:cs typeface="Open Sans"/>
                <a:sym typeface="Open Sans"/>
              </a:rPr>
              <a:t>Opportunities for further enhancements</a:t>
            </a:r>
          </a:p>
          <a:p>
            <a:pPr marL="914400" lvl="1" indent="-533400" algn="l" rtl="0">
              <a:lnSpc>
                <a:spcPct val="139979"/>
              </a:lnSpc>
              <a:spcBef>
                <a:spcPts val="0"/>
              </a:spcBef>
              <a:spcAft>
                <a:spcPts val="0"/>
              </a:spcAft>
              <a:buSzPts val="4800"/>
              <a:buFont typeface="Open Sans"/>
              <a:buChar char="•"/>
            </a:pPr>
            <a:r>
              <a:rPr lang="en-US" sz="3600" dirty="0">
                <a:solidFill>
                  <a:schemeClr val="dk1"/>
                </a:solidFill>
                <a:latin typeface="Open Sans"/>
                <a:ea typeface="Open Sans"/>
                <a:cs typeface="Open Sans"/>
                <a:sym typeface="Open Sans"/>
              </a:rPr>
              <a:t>Extending Working relationships</a:t>
            </a:r>
            <a:endParaRPr sz="3600" dirty="0">
              <a:latin typeface="Open Sans"/>
              <a:ea typeface="Open Sans"/>
              <a:cs typeface="Open Sans"/>
              <a:sym typeface="Open Sans"/>
            </a:endParaRPr>
          </a:p>
        </p:txBody>
      </p:sp>
      <p:sp>
        <p:nvSpPr>
          <p:cNvPr id="238" name="Google Shape;238;p13"/>
          <p:cNvSpPr txBox="1"/>
          <p:nvPr/>
        </p:nvSpPr>
        <p:spPr>
          <a:xfrm>
            <a:off x="569698" y="492373"/>
            <a:ext cx="12373581" cy="886397"/>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4800" b="1" i="0" u="none" strike="noStrike" cap="none" dirty="0">
                <a:solidFill>
                  <a:srgbClr val="17161C"/>
                </a:solidFill>
                <a:latin typeface="Arial"/>
                <a:ea typeface="Arial"/>
                <a:cs typeface="Arial"/>
                <a:sym typeface="Arial"/>
              </a:rPr>
              <a:t>Next steps / Action Items</a:t>
            </a:r>
            <a:endParaRPr sz="4800" b="1" dirty="0"/>
          </a:p>
        </p:txBody>
      </p:sp>
    </p:spTree>
    <p:extLst>
      <p:ext uri="{BB962C8B-B14F-4D97-AF65-F5344CB8AC3E}">
        <p14:creationId xmlns:p14="http://schemas.microsoft.com/office/powerpoint/2010/main" val="19480358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4071</TotalTime>
  <Words>755</Words>
  <Application>Microsoft Office PowerPoint</Application>
  <PresentationFormat>Custom</PresentationFormat>
  <Paragraphs>115</Paragraphs>
  <Slides>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Open Sans</vt:lpstr>
      <vt:lpstr>Arial</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SATHYA KRISHNASAMY</dc:creator>
  <cp:lastModifiedBy>SATHYA KRISHNASAMY</cp:lastModifiedBy>
  <cp:revision>156</cp:revision>
  <dcterms:created xsi:type="dcterms:W3CDTF">2006-08-16T00:00:00Z</dcterms:created>
  <dcterms:modified xsi:type="dcterms:W3CDTF">2024-09-17T06:53:08Z</dcterms:modified>
</cp:coreProperties>
</file>