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60" r:id="rId7"/>
    <p:sldId id="262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35"/>
    <p:restoredTop sz="96327"/>
  </p:normalViewPr>
  <p:slideViewPr>
    <p:cSldViewPr snapToGrid="0">
      <p:cViewPr varScale="1">
        <p:scale>
          <a:sx n="82" d="100"/>
          <a:sy n="82" d="100"/>
        </p:scale>
        <p:origin x="168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4D74-4D5A-AFAB-892C-FC08A7A88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D4D2B-4919-4C1C-029A-C62D292BE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7C0EB-1115-4F5F-884C-AF0313D7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B56B-967C-A147-910E-DE3A6374D12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A298-D026-D12E-2C63-6827A86B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650D3-7D00-B10F-887D-110874BE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516B-2E35-754D-9A87-94BD515A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0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11F7-CC46-1A9D-4A04-6989A666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74BF8-7E46-673D-A250-6B2A21698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C77A2-CF54-AF5B-6099-EA612C95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B56B-967C-A147-910E-DE3A6374D12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9976-16CC-400D-35F5-04B0DA54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BC2F7-9AC6-C1D0-69E8-15741FAD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516B-2E35-754D-9A87-94BD515A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AA82B-3783-3C55-648C-9D1C650C7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C2FD4-2447-67C6-A78A-6EE25A994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9DEA4-787E-055D-C56A-2F07F66B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B56B-967C-A147-910E-DE3A6374D12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EE2C4-7399-EC8D-5E58-93124946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288A-E686-F665-FF53-27D75E16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516B-2E35-754D-9A87-94BD515A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4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9BED-F773-6B2F-F087-7E852B07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DC7C-92A0-3AC6-4739-D19FCBCB6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87A6F-9A79-40A4-0302-68F2491E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B56B-967C-A147-910E-DE3A6374D12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F1B51-6D9C-7109-2183-69C594DB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D5024-ED92-7E84-E8D7-885D78A1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516B-2E35-754D-9A87-94BD515A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D3A7-35DA-EFCA-683E-73C8B05A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72203-416D-BCEB-A0B1-8E7F63D5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A4CD1-71B3-318A-D440-4990CEEA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B56B-967C-A147-910E-DE3A6374D12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9BD9E-D9CA-75A3-DB53-FD61D629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7D111-1509-26F0-72FA-F5C66BEE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516B-2E35-754D-9A87-94BD515A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2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051F-2CD0-EC12-5748-ED95440B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4F65-C083-25C3-105C-65D0D73E0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310B5-2C20-DADF-A03F-87DA5C4C0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910D8-05BE-A2AB-997F-188799C8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B56B-967C-A147-910E-DE3A6374D12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71045-9A2A-90E0-D344-B86058C4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AD886-2E8C-6159-85E8-CAC9529C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516B-2E35-754D-9A87-94BD515A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2FE5-5319-39F4-A80A-B3E71CE1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8A84-2088-6515-F4B5-3054B6E6F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C870F-2A0B-F495-74BD-2992C8D4F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CE061-93C5-F371-D783-48543BBC2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20F49-01DE-705F-AE42-69C190EE7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48A0D-7516-8AFC-0B69-AE508323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B56B-967C-A147-910E-DE3A6374D12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99C65-7898-BCB9-ACEC-C802D554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8EA9B-2083-61DB-8602-83C384E3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516B-2E35-754D-9A87-94BD515A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4AEE-63C2-C4E9-59E9-6FAECAAC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BFE14-442D-1CD0-C21A-BD3E8880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B56B-967C-A147-910E-DE3A6374D12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34C39-20AD-5DED-6485-081B334B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3EE97-B940-7C1B-6DB9-19A56873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516B-2E35-754D-9A87-94BD515A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8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1D7EB-F7A8-A5E7-FC1D-D34EF905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B56B-967C-A147-910E-DE3A6374D12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166F1-3661-6A98-2548-5A1CD0F5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CA297-2BCC-6C19-5231-DE70FD94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516B-2E35-754D-9A87-94BD515A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0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0257-0148-06E0-957F-77D20E9F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A18C7-9A63-C6FC-AA54-F880241F4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17AD2-EC90-19DF-9E02-E223F7D33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0BA93-D101-345C-AD20-80853083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B56B-967C-A147-910E-DE3A6374D12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02702-F53F-22F7-10DB-50ECD920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DEBBB-890D-55C7-12D9-1A15F8CC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516B-2E35-754D-9A87-94BD515A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3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5A9D-1B62-23B9-32F9-F886C2B3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D48F9B-1662-C2FA-FE88-03880DE0C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D886A-067A-D281-8C69-3D6CF1927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F7C0B-D52B-64FE-0D92-3554AF4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B56B-967C-A147-910E-DE3A6374D12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BAB81-03B9-92BC-FB40-5DEAD1E2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73969-16FD-BAB4-4034-23F275B3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0516B-2E35-754D-9A87-94BD515A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94B7A-4533-D264-2CC7-C378432D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B35E8-86A4-03CF-90A6-F0A212A7B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D1E00-6FA9-F85A-C979-0A97BADEB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7B56B-967C-A147-910E-DE3A6374D12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1A86-812B-F640-E126-E7BAEA7E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A54AA-D681-509B-FEB7-D3BC27B99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0516B-2E35-754D-9A87-94BD515A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2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actusfrf.org:808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13C-E41B-56DD-E008-DFA563A64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ACTUS Risk Factor API/service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FF9DB-3785-4016-97A6-1EB5D0417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an RF API is, its value, and how to document it </a:t>
            </a:r>
          </a:p>
        </p:txBody>
      </p:sp>
    </p:spTree>
    <p:extLst>
      <p:ext uri="{BB962C8B-B14F-4D97-AF65-F5344CB8AC3E}">
        <p14:creationId xmlns:p14="http://schemas.microsoft.com/office/powerpoint/2010/main" val="210886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3D4B67-78DC-AA16-5AC9-F9F89099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Risk Factor Service – </a:t>
            </a:r>
            <a:r>
              <a:rPr lang="en-US" sz="3600" dirty="0">
                <a:solidFill>
                  <a:srgbClr val="FF0000"/>
                </a:solidFill>
              </a:rPr>
              <a:t>value proposition and overview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C7264-30CC-B97F-4370-9F147185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897"/>
            <a:ext cx="10515600" cy="47580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Augment the ACTUS standard with an API to specify Risk Factors information </a:t>
            </a:r>
          </a:p>
          <a:p>
            <a:pPr lvl="3"/>
            <a:endParaRPr lang="en-US" dirty="0"/>
          </a:p>
          <a:p>
            <a:r>
              <a:rPr lang="en-US" dirty="0"/>
              <a:t>Show that  the ACTUS reference  implementation simulates contracts  correctly with user defined Risk Factors introduced via this API </a:t>
            </a:r>
          </a:p>
          <a:p>
            <a:pPr lvl="3"/>
            <a:endParaRPr lang="en-US" dirty="0"/>
          </a:p>
          <a:p>
            <a:r>
              <a:rPr lang="en-US" dirty="0"/>
              <a:t>... Organizing the RF API so that a wide variety of Risk Factor models are enabled </a:t>
            </a:r>
          </a:p>
          <a:p>
            <a:pPr lvl="1"/>
            <a:endParaRPr lang="en-US" dirty="0"/>
          </a:p>
          <a:p>
            <a:r>
              <a:rPr lang="en-US" dirty="0"/>
              <a:t>… While minimizing the requirements to extend ACTUS core library code ( which should be focused on Contract Types not flavors of risk factor ) </a:t>
            </a:r>
          </a:p>
          <a:p>
            <a:pPr lvl="1"/>
            <a:endParaRPr lang="en-US" dirty="0"/>
          </a:p>
          <a:p>
            <a:r>
              <a:rPr lang="en-US" dirty="0"/>
              <a:t>Identify a Risk Factor SPI support flexible integration of ACTUS core libraries into portfolio analysis systems with their own risk modelling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=&gt;  a Risk Factor Service with an API for use specification of risk factors and an SPI defining the interactions with ACTUS contract simulation provides all of the above benefits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8D8281-CB41-F1B8-FC26-5E27B2E5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5A7E-25C1-9E46-A87E-26CDA9DEDF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5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D87E0-EB78-D3C6-2074-E458295DC73A}"/>
              </a:ext>
            </a:extLst>
          </p:cNvPr>
          <p:cNvSpPr txBox="1"/>
          <p:nvPr/>
        </p:nvSpPr>
        <p:spPr>
          <a:xfrm>
            <a:off x="2901279" y="157018"/>
            <a:ext cx="6389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Risk Factor Service –  Architecture and Interfaces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80540-8A59-87AB-9AFA-0BD3EDC4BB84}"/>
              </a:ext>
            </a:extLst>
          </p:cNvPr>
          <p:cNvSpPr/>
          <p:nvPr/>
        </p:nvSpPr>
        <p:spPr>
          <a:xfrm>
            <a:off x="8439814" y="1627248"/>
            <a:ext cx="1807780" cy="331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ACTUS contract simulation </a:t>
            </a:r>
          </a:p>
          <a:p>
            <a:pPr algn="ctr"/>
            <a:r>
              <a:rPr lang="en-US" sz="1400" dirty="0"/>
              <a:t>Cash flow event</a:t>
            </a:r>
          </a:p>
          <a:p>
            <a:pPr algn="ctr"/>
            <a:r>
              <a:rPr lang="en-US" sz="1400" dirty="0"/>
              <a:t>Generation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Core libraries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5A15C0-574C-B5F6-7FED-AF6FDF4FEF1D}"/>
              </a:ext>
            </a:extLst>
          </p:cNvPr>
          <p:cNvSpPr/>
          <p:nvPr/>
        </p:nvSpPr>
        <p:spPr>
          <a:xfrm>
            <a:off x="5527769" y="1627247"/>
            <a:ext cx="1460939" cy="1915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 Factor </a:t>
            </a:r>
          </a:p>
          <a:p>
            <a:pPr algn="ctr"/>
            <a:r>
              <a:rPr lang="en-US" dirty="0"/>
              <a:t>Service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DE1592-1E10-21B8-4FC6-9E4C084AB584}"/>
              </a:ext>
            </a:extLst>
          </p:cNvPr>
          <p:cNvCxnSpPr/>
          <p:nvPr/>
        </p:nvCxnSpPr>
        <p:spPr>
          <a:xfrm flipH="1">
            <a:off x="7041939" y="2060033"/>
            <a:ext cx="13978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21600E-1907-15C2-95BC-C5C4F154CA8C}"/>
              </a:ext>
            </a:extLst>
          </p:cNvPr>
          <p:cNvSpPr txBox="1"/>
          <p:nvPr/>
        </p:nvSpPr>
        <p:spPr>
          <a:xfrm>
            <a:off x="6999898" y="1784897"/>
            <a:ext cx="1374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1. Portfolio  RF </a:t>
            </a:r>
            <a:r>
              <a:rPr lang="en-US" sz="1200" dirty="0" err="1"/>
              <a:t>init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2333A3-1B1B-ACB5-2875-E13F14BF008F}"/>
              </a:ext>
            </a:extLst>
          </p:cNvPr>
          <p:cNvCxnSpPr/>
          <p:nvPr/>
        </p:nvCxnSpPr>
        <p:spPr>
          <a:xfrm flipH="1">
            <a:off x="6999898" y="2485710"/>
            <a:ext cx="13978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13F248-06F9-A64F-E13E-147C3EA2544A}"/>
              </a:ext>
            </a:extLst>
          </p:cNvPr>
          <p:cNvSpPr txBox="1"/>
          <p:nvPr/>
        </p:nvSpPr>
        <p:spPr>
          <a:xfrm>
            <a:off x="7023551" y="2210573"/>
            <a:ext cx="1367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2. Contract  RF </a:t>
            </a:r>
            <a:r>
              <a:rPr lang="en-US" sz="1200" dirty="0" err="1"/>
              <a:t>init</a:t>
            </a:r>
            <a:endParaRPr 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586AD1-1306-011A-3D06-39058121709B}"/>
              </a:ext>
            </a:extLst>
          </p:cNvPr>
          <p:cNvCxnSpPr/>
          <p:nvPr/>
        </p:nvCxnSpPr>
        <p:spPr>
          <a:xfrm flipH="1">
            <a:off x="7023551" y="2911387"/>
            <a:ext cx="13978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B10D01-EB75-69AE-34B2-A0D66C64FD19}"/>
              </a:ext>
            </a:extLst>
          </p:cNvPr>
          <p:cNvSpPr txBox="1"/>
          <p:nvPr/>
        </p:nvSpPr>
        <p:spPr>
          <a:xfrm>
            <a:off x="7018301" y="2646743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3. RO Callout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B7BEBF-E413-43A2-0F8E-80FFF5D98BE7}"/>
              </a:ext>
            </a:extLst>
          </p:cNvPr>
          <p:cNvSpPr txBox="1"/>
          <p:nvPr/>
        </p:nvSpPr>
        <p:spPr>
          <a:xfrm>
            <a:off x="6842530" y="755268"/>
            <a:ext cx="15489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RF SPI, </a:t>
            </a:r>
          </a:p>
          <a:p>
            <a:pPr algn="ctr"/>
            <a:r>
              <a:rPr lang="en-US" sz="1200" dirty="0">
                <a:solidFill>
                  <a:srgbClr val="00B050"/>
                </a:solidFill>
              </a:rPr>
              <a:t>Interface between RFSS and ACTUS core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E0BD8-8724-E3AA-B1B8-163DD9890081}"/>
              </a:ext>
            </a:extLst>
          </p:cNvPr>
          <p:cNvSpPr/>
          <p:nvPr/>
        </p:nvSpPr>
        <p:spPr>
          <a:xfrm>
            <a:off x="1923405" y="1627248"/>
            <a:ext cx="1608083" cy="33110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/ client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Risk Factor modelling,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contract and portfolio analysis 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726F92-B6EB-0234-58FE-7FFDC10DF5E3}"/>
              </a:ext>
            </a:extLst>
          </p:cNvPr>
          <p:cNvCxnSpPr>
            <a:cxnSpLocks/>
          </p:cNvCxnSpPr>
          <p:nvPr/>
        </p:nvCxnSpPr>
        <p:spPr>
          <a:xfrm flipH="1">
            <a:off x="3531488" y="2028503"/>
            <a:ext cx="200747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D01C68-E918-9A7B-8728-184379AAA889}"/>
              </a:ext>
            </a:extLst>
          </p:cNvPr>
          <p:cNvSpPr txBox="1"/>
          <p:nvPr/>
        </p:nvSpPr>
        <p:spPr>
          <a:xfrm>
            <a:off x="3498267" y="1751502"/>
            <a:ext cx="1912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1. Create Scenario, RFI, RFS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A3DC96-32BE-8209-94E8-BA37CF7C0FC8}"/>
              </a:ext>
            </a:extLst>
          </p:cNvPr>
          <p:cNvCxnSpPr>
            <a:cxnSpLocks/>
          </p:cNvCxnSpPr>
          <p:nvPr/>
        </p:nvCxnSpPr>
        <p:spPr>
          <a:xfrm flipH="1">
            <a:off x="3536748" y="2401613"/>
            <a:ext cx="200747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0F6E20-75C7-34CA-9DE6-23D8D3B830DD}"/>
              </a:ext>
            </a:extLst>
          </p:cNvPr>
          <p:cNvSpPr txBox="1"/>
          <p:nvPr/>
        </p:nvSpPr>
        <p:spPr>
          <a:xfrm>
            <a:off x="3524547" y="2156142"/>
            <a:ext cx="1803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2. Load Scenario, RFI, RFS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8CB706-F667-1D52-1530-B9A21C842D8B}"/>
              </a:ext>
            </a:extLst>
          </p:cNvPr>
          <p:cNvCxnSpPr>
            <a:cxnSpLocks/>
          </p:cNvCxnSpPr>
          <p:nvPr/>
        </p:nvCxnSpPr>
        <p:spPr>
          <a:xfrm flipH="1">
            <a:off x="3547258" y="2822013"/>
            <a:ext cx="200747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6D9A6FC-C28C-DB93-09AE-CB31A9BE34F5}"/>
              </a:ext>
            </a:extLst>
          </p:cNvPr>
          <p:cNvSpPr txBox="1"/>
          <p:nvPr/>
        </p:nvSpPr>
        <p:spPr>
          <a:xfrm>
            <a:off x="3556077" y="2576542"/>
            <a:ext cx="1778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3. Edit Scenario, RFI, RFS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DA7B6F-3FF9-D027-CAAA-32CEC5B15633}"/>
              </a:ext>
            </a:extLst>
          </p:cNvPr>
          <p:cNvCxnSpPr>
            <a:cxnSpLocks/>
          </p:cNvCxnSpPr>
          <p:nvPr/>
        </p:nvCxnSpPr>
        <p:spPr>
          <a:xfrm flipH="1">
            <a:off x="3542008" y="3195123"/>
            <a:ext cx="200747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B61DE8-E2F1-0A10-53F7-2E12C337A500}"/>
              </a:ext>
            </a:extLst>
          </p:cNvPr>
          <p:cNvSpPr txBox="1"/>
          <p:nvPr/>
        </p:nvSpPr>
        <p:spPr>
          <a:xfrm>
            <a:off x="3550827" y="2949652"/>
            <a:ext cx="1588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4. Unload , delete </a:t>
            </a:r>
            <a:r>
              <a:rPr lang="en-US" sz="1200" dirty="0" err="1"/>
              <a:t>etc</a:t>
            </a:r>
            <a:r>
              <a:rPr lang="en-US" sz="1200" dirty="0"/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1A3FD3-0DA4-8C29-9C35-449BD8F2F75E}"/>
              </a:ext>
            </a:extLst>
          </p:cNvPr>
          <p:cNvCxnSpPr>
            <a:cxnSpLocks/>
          </p:cNvCxnSpPr>
          <p:nvPr/>
        </p:nvCxnSpPr>
        <p:spPr>
          <a:xfrm flipH="1">
            <a:off x="3561337" y="4482633"/>
            <a:ext cx="488898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21EC78-CCAA-9505-A579-6583306A36A9}"/>
              </a:ext>
            </a:extLst>
          </p:cNvPr>
          <p:cNvSpPr txBox="1"/>
          <p:nvPr/>
        </p:nvSpPr>
        <p:spPr>
          <a:xfrm>
            <a:off x="3676534" y="4482633"/>
            <a:ext cx="3207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err="1"/>
              <a:t>generateCashflows</a:t>
            </a:r>
            <a:r>
              <a:rPr lang="en-US" sz="1200" dirty="0"/>
              <a:t>( contract list, Scenario ID )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9EFC75-DCC2-9180-BD86-3FC6054FE6EC}"/>
              </a:ext>
            </a:extLst>
          </p:cNvPr>
          <p:cNvSpPr txBox="1"/>
          <p:nvPr/>
        </p:nvSpPr>
        <p:spPr>
          <a:xfrm>
            <a:off x="4981914" y="4172631"/>
            <a:ext cx="2413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ACTUS  core library API 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8141AC-11CD-BB4D-7367-55943AC17962}"/>
              </a:ext>
            </a:extLst>
          </p:cNvPr>
          <p:cNvSpPr txBox="1"/>
          <p:nvPr/>
        </p:nvSpPr>
        <p:spPr>
          <a:xfrm>
            <a:off x="3642520" y="673529"/>
            <a:ext cx="17887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RF API, </a:t>
            </a:r>
          </a:p>
          <a:p>
            <a:pPr algn="ctr"/>
            <a:r>
              <a:rPr lang="en-US" sz="1200" dirty="0">
                <a:solidFill>
                  <a:srgbClr val="00B050"/>
                </a:solidFill>
              </a:rPr>
              <a:t>Interface giving users services for Risk Factor Specification for ACTUS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1466C0-7F5A-0C00-6126-FC5895D12EA2}"/>
              </a:ext>
            </a:extLst>
          </p:cNvPr>
          <p:cNvSpPr txBox="1"/>
          <p:nvPr/>
        </p:nvSpPr>
        <p:spPr>
          <a:xfrm>
            <a:off x="1082565" y="5281108"/>
            <a:ext cx="106398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</a:t>
            </a:r>
            <a:r>
              <a:rPr lang="en-US" sz="1400" dirty="0">
                <a:solidFill>
                  <a:srgbClr val="0070C0"/>
                </a:solidFill>
              </a:rPr>
              <a:t>Risk Factor Service </a:t>
            </a:r>
            <a:r>
              <a:rPr lang="en-US" sz="1400" dirty="0"/>
              <a:t>allows users to define </a:t>
            </a:r>
            <a:r>
              <a:rPr lang="en-US" sz="1400" dirty="0">
                <a:solidFill>
                  <a:srgbClr val="0070C0"/>
                </a:solidFill>
              </a:rPr>
              <a:t>Scenarios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70C0"/>
                </a:solidFill>
              </a:rPr>
              <a:t>Risk Factor Indices </a:t>
            </a:r>
            <a:r>
              <a:rPr lang="en-US" sz="1400" dirty="0"/>
              <a:t>and </a:t>
            </a:r>
            <a:r>
              <a:rPr lang="en-US" sz="1400" dirty="0">
                <a:solidFill>
                  <a:srgbClr val="0070C0"/>
                </a:solidFill>
              </a:rPr>
              <a:t>Risk Factor Surfaces,</a:t>
            </a:r>
            <a:r>
              <a:rPr lang="en-US" sz="1400" dirty="0"/>
              <a:t> assigning an ID to each of these risk factor objects.  The user can then request contract simulation by the ACTUS contract simulation service, passing in a single scenario ID to fully specify the Risk Factor environment for the simulation.  The ACTUS contract simulation service will call-out to the Risk Factor service, using the RFSS SPI, to receive risk factor data as needed for different phases/steps in the contract simulation. User requests to the ACTUS core –library for portfolio simulation – </a:t>
            </a:r>
            <a:r>
              <a:rPr lang="en-US" sz="1400" dirty="0" err="1"/>
              <a:t>generateCashflows</a:t>
            </a:r>
            <a:r>
              <a:rPr lang="en-US" sz="1400" dirty="0"/>
              <a:t>( ) – include contract data inline  and a </a:t>
            </a:r>
            <a:r>
              <a:rPr lang="en-US" sz="1400" dirty="0" err="1"/>
              <a:t>scenarioID</a:t>
            </a:r>
            <a:r>
              <a:rPr lang="en-US" sz="1400" dirty="0"/>
              <a:t>.    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92B6584-03F9-0812-7E26-F56B41DA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5A7E-25C1-9E46-A87E-26CDA9DEDFD4}" type="slidenum">
              <a:rPr lang="en-US" smtClean="0"/>
              <a:t>3</a:t>
            </a:fld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07E1DA3-AFDC-182E-1932-9B13A2592646}"/>
              </a:ext>
            </a:extLst>
          </p:cNvPr>
          <p:cNvCxnSpPr/>
          <p:nvPr/>
        </p:nvCxnSpPr>
        <p:spPr>
          <a:xfrm flipH="1">
            <a:off x="7018301" y="3344920"/>
            <a:ext cx="13978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AE1A6E-A39F-6FCA-F3C8-A18CD4816AE4}"/>
              </a:ext>
            </a:extLst>
          </p:cNvPr>
          <p:cNvSpPr txBox="1"/>
          <p:nvPr/>
        </p:nvSpPr>
        <p:spPr>
          <a:xfrm>
            <a:off x="7012537" y="306243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4.  job finished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145B8-3BA2-5207-ADBE-DE1024EBA368}"/>
              </a:ext>
            </a:extLst>
          </p:cNvPr>
          <p:cNvSpPr txBox="1"/>
          <p:nvPr/>
        </p:nvSpPr>
        <p:spPr>
          <a:xfrm>
            <a:off x="-714703" y="3258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2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100A10-3C03-57C6-2945-AEB68DB3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72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Risk Factor Service – characteristics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963A3-D003-D505-30FE-E4E64ABA2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0" y="1008994"/>
            <a:ext cx="10515600" cy="526327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Is a service ( in the Kubernetes sense) – implementable as a “process”</a:t>
            </a:r>
          </a:p>
          <a:p>
            <a:r>
              <a:rPr lang="en-US" dirty="0">
                <a:solidFill>
                  <a:srgbClr val="0070C0"/>
                </a:solidFill>
              </a:rPr>
              <a:t>Interacts with</a:t>
            </a:r>
          </a:p>
          <a:p>
            <a:pPr lvl="1"/>
            <a:r>
              <a:rPr lang="en-US" dirty="0"/>
              <a:t> user logic via the Risk Factor API </a:t>
            </a:r>
          </a:p>
          <a:p>
            <a:pPr lvl="1"/>
            <a:r>
              <a:rPr lang="en-US" dirty="0"/>
              <a:t> the ACTUS contract simulation service  via an RFSS SPI </a:t>
            </a:r>
          </a:p>
          <a:p>
            <a:r>
              <a:rPr lang="en-US" dirty="0">
                <a:solidFill>
                  <a:srgbClr val="0070C0"/>
                </a:solidFill>
              </a:rPr>
              <a:t>Includes some persistent storage in its implementation </a:t>
            </a:r>
          </a:p>
          <a:p>
            <a:pPr lvl="1"/>
            <a:r>
              <a:rPr lang="en-US" dirty="0"/>
              <a:t>To ensure that valuable and bulky risk factor data is not lost on restart </a:t>
            </a:r>
          </a:p>
          <a:p>
            <a:r>
              <a:rPr lang="en-US" dirty="0">
                <a:solidFill>
                  <a:srgbClr val="0070C0"/>
                </a:solidFill>
              </a:rPr>
              <a:t>Significant added value for ACTUS </a:t>
            </a:r>
            <a:r>
              <a:rPr lang="en-US" i="1" dirty="0">
                <a:solidFill>
                  <a:srgbClr val="0070C0"/>
                </a:solidFill>
              </a:rPr>
              <a:t>– assuming a reference implementation of RFS is available </a:t>
            </a:r>
          </a:p>
          <a:p>
            <a:pPr lvl="1"/>
            <a:r>
              <a:rPr lang="en-US" dirty="0"/>
              <a:t>RFSS reference implementation and ACTUS core-library reference implementation working together, provide Risk Factor enabled contract simulation to users.</a:t>
            </a:r>
          </a:p>
          <a:p>
            <a:r>
              <a:rPr lang="en-US" dirty="0">
                <a:solidFill>
                  <a:srgbClr val="0070C0"/>
                </a:solidFill>
              </a:rPr>
              <a:t>Higher performance implementations of RFS supporting the RFS API and RFS SPI are also possible </a:t>
            </a:r>
          </a:p>
          <a:p>
            <a:pPr lvl="1"/>
            <a:r>
              <a:rPr lang="en-US" dirty="0"/>
              <a:t> for parallel and distributed high-performance portfolio processing  environments</a:t>
            </a:r>
          </a:p>
          <a:p>
            <a:pPr lvl="1"/>
            <a:r>
              <a:rPr lang="en-US" dirty="0"/>
              <a:t> Might use a centralized persistent store for Risk Factor specification and a distributed memory front end for SPI interactions with the ACTUS server </a:t>
            </a:r>
          </a:p>
          <a:p>
            <a:r>
              <a:rPr lang="en-US" dirty="0">
                <a:solidFill>
                  <a:srgbClr val="0070C0"/>
                </a:solidFill>
              </a:rPr>
              <a:t>The Risk Factor API supports request from user logic to:</a:t>
            </a:r>
          </a:p>
          <a:p>
            <a:pPr lvl="1"/>
            <a:r>
              <a:rPr lang="en-US" dirty="0"/>
              <a:t>Define and assign an ID to a  Scenario, RF Reference Index or  RF External Risk Surfaces</a:t>
            </a:r>
          </a:p>
          <a:p>
            <a:pPr lvl="1"/>
            <a:r>
              <a:rPr lang="en-US" dirty="0"/>
              <a:t>“Load” a risk factor object –  temporarily preventing  edits and making the object accessible to RFS SPI call-ins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The Risk Factor Specification Service SPI supports call-ins from the ACTUS core: </a:t>
            </a:r>
          </a:p>
          <a:p>
            <a:pPr lvl="1"/>
            <a:r>
              <a:rPr lang="en-US" dirty="0"/>
              <a:t>At ACTUS simulation job/portfolio start – to pass in required Reference Index data </a:t>
            </a:r>
          </a:p>
          <a:p>
            <a:pPr lvl="1"/>
            <a:r>
              <a:rPr lang="en-US" dirty="0"/>
              <a:t>At contract simulation start – to initialize external risk surface logic for that contract</a:t>
            </a:r>
          </a:p>
          <a:p>
            <a:pPr lvl="1"/>
            <a:r>
              <a:rPr lang="en-US" dirty="0"/>
              <a:t>At Risk Observer points – to determine whether an external Risk Event occurs at that point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677DC-7233-F391-8D66-A895C1DC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5A7E-25C1-9E46-A87E-26CDA9DEDF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A92B6584-03F9-0812-7E26-F56B41DA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5A7E-25C1-9E46-A87E-26CDA9DEDFD4}" type="slidenum">
              <a:rPr lang="en-US" smtClean="0"/>
              <a:t>5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706CFC-E5EF-7F29-39F9-3FDFAD5962F7}"/>
              </a:ext>
            </a:extLst>
          </p:cNvPr>
          <p:cNvGrpSpPr/>
          <p:nvPr/>
        </p:nvGrpSpPr>
        <p:grpSpPr>
          <a:xfrm>
            <a:off x="1129403" y="241107"/>
            <a:ext cx="10639850" cy="6073231"/>
            <a:chOff x="1129403" y="241107"/>
            <a:chExt cx="10639850" cy="60732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3D87E0-EB78-D3C6-2074-E458295DC73A}"/>
                </a:ext>
              </a:extLst>
            </p:cNvPr>
            <p:cNvSpPr txBox="1"/>
            <p:nvPr/>
          </p:nvSpPr>
          <p:spPr>
            <a:xfrm>
              <a:off x="2187742" y="241107"/>
              <a:ext cx="71785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 A Yield Curve Utility “in front of” the Risk Factor Service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380540-8A59-87AB-9AFA-0BD3EDC4BB84}"/>
                </a:ext>
              </a:extLst>
            </p:cNvPr>
            <p:cNvSpPr/>
            <p:nvPr/>
          </p:nvSpPr>
          <p:spPr>
            <a:xfrm>
              <a:off x="8439814" y="1627248"/>
              <a:ext cx="1807780" cy="33110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ACTUS contract simulation </a:t>
              </a:r>
            </a:p>
            <a:p>
              <a:pPr algn="ctr"/>
              <a:r>
                <a:rPr lang="en-US" sz="1400" dirty="0"/>
                <a:t>Cash flow event</a:t>
              </a:r>
            </a:p>
            <a:p>
              <a:pPr algn="ctr"/>
              <a:r>
                <a:rPr lang="en-US" sz="1400" dirty="0"/>
                <a:t>Generation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Core libraries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5A15C0-574C-B5F6-7FED-AF6FDF4FEF1D}"/>
                </a:ext>
              </a:extLst>
            </p:cNvPr>
            <p:cNvSpPr/>
            <p:nvPr/>
          </p:nvSpPr>
          <p:spPr>
            <a:xfrm>
              <a:off x="6053269" y="1606228"/>
              <a:ext cx="1460939" cy="18107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Risk Factor </a:t>
              </a:r>
            </a:p>
            <a:p>
              <a:pPr algn="ctr"/>
              <a:r>
                <a:rPr lang="en-US" dirty="0"/>
                <a:t>Service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9DE1592-1E10-21B8-4FC6-9E4C084AB5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72175" y="2007486"/>
              <a:ext cx="967639" cy="44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586AD1-1306-011A-3D06-3905812170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03699" y="2783508"/>
              <a:ext cx="925606" cy="1049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B7BEBF-E413-43A2-0F8E-80FFF5D98BE7}"/>
                </a:ext>
              </a:extLst>
            </p:cNvPr>
            <p:cNvSpPr txBox="1"/>
            <p:nvPr/>
          </p:nvSpPr>
          <p:spPr>
            <a:xfrm>
              <a:off x="7134555" y="1161358"/>
              <a:ext cx="15489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</a:rPr>
                <a:t>Risk Factor</a:t>
              </a:r>
            </a:p>
            <a:p>
              <a:pPr algn="ctr"/>
              <a:r>
                <a:rPr lang="en-US" sz="1400" dirty="0">
                  <a:solidFill>
                    <a:srgbClr val="00B050"/>
                  </a:solidFill>
                </a:rPr>
                <a:t> SPI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BE0BD8-8724-E3AA-B1B8-163DD9890081}"/>
                </a:ext>
              </a:extLst>
            </p:cNvPr>
            <p:cNvSpPr/>
            <p:nvPr/>
          </p:nvSpPr>
          <p:spPr>
            <a:xfrm>
              <a:off x="1222779" y="1604405"/>
              <a:ext cx="1608083" cy="33110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contract and portfolio analysis logic 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726F92-B6EB-0234-58FE-7FFDC10DF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2621" y="2007486"/>
              <a:ext cx="8506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0A3DC96-32BE-8209-94E8-BA37CF7C0F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2621" y="2290980"/>
              <a:ext cx="850648" cy="107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F8CB706-F667-1D52-1530-B9A21C842D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0862" y="2942897"/>
              <a:ext cx="32224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FDA7B6F-3FF9-D027-CAAA-32CEC5B15633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H="1">
              <a:off x="2830862" y="3238889"/>
              <a:ext cx="3222407" cy="210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21A3FD3-0DA4-8C29-9C35-449BD8F2F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7661" y="4485634"/>
              <a:ext cx="56421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21EC78-CCAA-9505-A579-6583306A36A9}"/>
                </a:ext>
              </a:extLst>
            </p:cNvPr>
            <p:cNvSpPr txBox="1"/>
            <p:nvPr/>
          </p:nvSpPr>
          <p:spPr>
            <a:xfrm>
              <a:off x="3676534" y="4482633"/>
              <a:ext cx="3207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200" dirty="0" err="1"/>
                <a:t>generateCashflows</a:t>
              </a:r>
              <a:r>
                <a:rPr lang="en-US" sz="1200" dirty="0"/>
                <a:t>( contract list, Scenario ID )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09EFC75-DCC2-9180-BD86-3FC6054FE6EC}"/>
                </a:ext>
              </a:extLst>
            </p:cNvPr>
            <p:cNvSpPr txBox="1"/>
            <p:nvPr/>
          </p:nvSpPr>
          <p:spPr>
            <a:xfrm>
              <a:off x="4981914" y="4172631"/>
              <a:ext cx="24132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</a:rPr>
                <a:t>ACTUS  core library API 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11466C0-7F5A-0C00-6126-FC5895D12EA2}"/>
                </a:ext>
              </a:extLst>
            </p:cNvPr>
            <p:cNvSpPr txBox="1"/>
            <p:nvPr/>
          </p:nvSpPr>
          <p:spPr>
            <a:xfrm>
              <a:off x="1129403" y="5144787"/>
              <a:ext cx="1063985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  </a:t>
              </a:r>
              <a:r>
                <a:rPr lang="en-US" sz="1400" dirty="0">
                  <a:solidFill>
                    <a:srgbClr val="0070C0"/>
                  </a:solidFill>
                </a:rPr>
                <a:t>Yield Curve Utility </a:t>
              </a:r>
              <a:r>
                <a:rPr lang="en-US" sz="1400" dirty="0"/>
                <a:t>would help users define  point-in-time Yield Curves  and yield curve surfaces  projecting probable future states of the yield curve.   User code logic can also specific characteristics  for a particular interest rate related market object  in a request and have the yield curve utility generate an RF Reference Index- by extracting data from a specified Yield Curve surface - and pass this Reference Index to  the Risk Factor Specification Service via the standard Risk Factor API.  The user would define non-interest rate related RF objects using the standard RF API. Other value-add utility component “in front of” the Risk Factor Service API are also possible. 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5CD1330-2ACF-2E5A-32CF-F6CE511F69FC}"/>
                </a:ext>
              </a:extLst>
            </p:cNvPr>
            <p:cNvCxnSpPr/>
            <p:nvPr/>
          </p:nvCxnSpPr>
          <p:spPr>
            <a:xfrm>
              <a:off x="7888015" y="1718502"/>
              <a:ext cx="42041" cy="1719472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CF19AB7-35BB-966D-7A2B-421C2D499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3191" y="2407084"/>
              <a:ext cx="9466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3C2EA2F-055A-F0F7-C62A-0BC147522C38}"/>
                </a:ext>
              </a:extLst>
            </p:cNvPr>
            <p:cNvCxnSpPr/>
            <p:nvPr/>
          </p:nvCxnSpPr>
          <p:spPr>
            <a:xfrm>
              <a:off x="5653828" y="1657661"/>
              <a:ext cx="42041" cy="1719472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391B389-A134-9524-0795-4839E4742F63}"/>
                </a:ext>
              </a:extLst>
            </p:cNvPr>
            <p:cNvSpPr/>
            <p:nvPr/>
          </p:nvSpPr>
          <p:spPr>
            <a:xfrm>
              <a:off x="4014952" y="1584344"/>
              <a:ext cx="1177159" cy="99389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Yield Curve Utility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12202AD-5BD6-D703-B794-11C370358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0862" y="1718502"/>
              <a:ext cx="1184090" cy="52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8067100-019E-780E-0C6F-795F91059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0862" y="2007486"/>
              <a:ext cx="11840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8F956B-BDD0-DE67-0697-A12573FDBFEA}"/>
                </a:ext>
              </a:extLst>
            </p:cNvPr>
            <p:cNvSpPr txBox="1"/>
            <p:nvPr/>
          </p:nvSpPr>
          <p:spPr>
            <a:xfrm>
              <a:off x="4900368" y="1061124"/>
              <a:ext cx="15489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B050"/>
                  </a:solidFill>
                </a:rPr>
                <a:t>Risk Factor</a:t>
              </a:r>
            </a:p>
            <a:p>
              <a:pPr algn="ctr"/>
              <a:r>
                <a:rPr lang="en-US" sz="1400" dirty="0">
                  <a:solidFill>
                    <a:srgbClr val="00B050"/>
                  </a:solidFill>
                </a:rPr>
                <a:t> API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89DF7C-D884-BE31-0D86-974348338A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0862" y="2301766"/>
              <a:ext cx="11840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C38C7C-FFAF-A75F-D853-8079AF5DF3A3}"/>
                </a:ext>
              </a:extLst>
            </p:cNvPr>
            <p:cNvSpPr txBox="1"/>
            <p:nvPr/>
          </p:nvSpPr>
          <p:spPr>
            <a:xfrm>
              <a:off x="2925701" y="931331"/>
              <a:ext cx="1289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User interactions with  a Yield Curve Utility 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52B2720-7D42-8A25-22DF-E845EEB83564}"/>
                </a:ext>
              </a:extLst>
            </p:cNvPr>
            <p:cNvCxnSpPr>
              <a:cxnSpLocks/>
            </p:cNvCxnSpPr>
            <p:nvPr/>
          </p:nvCxnSpPr>
          <p:spPr>
            <a:xfrm>
              <a:off x="3411248" y="1547348"/>
              <a:ext cx="11659" cy="859736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EFBF7F3-BB6D-8529-0888-7205CD2E80F9}"/>
                </a:ext>
              </a:extLst>
            </p:cNvPr>
            <p:cNvSpPr txBox="1"/>
            <p:nvPr/>
          </p:nvSpPr>
          <p:spPr>
            <a:xfrm>
              <a:off x="2924065" y="3323751"/>
              <a:ext cx="2230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Non-interest-related Risk Factor requests  to the Risk Factor 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302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DB3B-C0F5-FDC8-700E-4AFF710F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6366"/>
            <a:ext cx="10515600" cy="1639956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Risk Factor Service needs user guide/documentation on both SPI and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16384-3BBE-A909-C330-1ADFA757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9217-D612-1940-9E1F-0880C03219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0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DB3B-C0F5-FDC8-700E-4AFF710F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018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Different categories of ACTUS user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EEF8-C1DA-C368-713F-348B0CD4E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Risk units supporting banks,  finance houses etc. </a:t>
            </a:r>
          </a:p>
          <a:p>
            <a:pPr lvl="1"/>
            <a:r>
              <a:rPr lang="en-US" dirty="0"/>
              <a:t>Must be able to use their custom (sophisticated) risk models with actus-core library cash flow contract simulation  </a:t>
            </a:r>
          </a:p>
          <a:p>
            <a:pPr lvl="1"/>
            <a:r>
              <a:rPr lang="en-US" dirty="0"/>
              <a:t>Has the skill to (1) write java code into a custom-webapp module (2) integrate this with existing/provided actus-core jar </a:t>
            </a:r>
          </a:p>
          <a:p>
            <a:pPr lvl="1"/>
            <a:r>
              <a:rPr lang="en-US" dirty="0"/>
              <a:t>=&gt; These users  </a:t>
            </a:r>
            <a:r>
              <a:rPr lang="en-US" i="1" dirty="0"/>
              <a:t>need </a:t>
            </a:r>
            <a:r>
              <a:rPr lang="en-US" dirty="0"/>
              <a:t>and a well-documented  actus-core SPI  - to build </a:t>
            </a:r>
            <a:r>
              <a:rPr lang="en-US" i="1" dirty="0"/>
              <a:t>custom</a:t>
            </a:r>
            <a:r>
              <a:rPr lang="en-US" dirty="0"/>
              <a:t> actus-webapp servers</a:t>
            </a:r>
          </a:p>
          <a:p>
            <a:pPr lvl="8"/>
            <a:endParaRPr lang="en-US" sz="1100" dirty="0"/>
          </a:p>
          <a:p>
            <a:r>
              <a:rPr lang="en-US" dirty="0">
                <a:solidFill>
                  <a:srgbClr val="0070C0"/>
                </a:solidFill>
              </a:rPr>
              <a:t>Exploratory users -  can I use ACTUS for my project, research </a:t>
            </a:r>
            <a:r>
              <a:rPr lang="en-US" dirty="0" err="1">
                <a:solidFill>
                  <a:srgbClr val="0070C0"/>
                </a:solidFill>
              </a:rPr>
              <a:t>etc</a:t>
            </a:r>
            <a:r>
              <a:rPr lang="en-US" dirty="0">
                <a:solidFill>
                  <a:srgbClr val="0070C0"/>
                </a:solidFill>
              </a:rPr>
              <a:t>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Want to experiment with using custom data for simple risk models, demonstrate ACTUS feasibility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marketObject</a:t>
            </a:r>
            <a:r>
              <a:rPr lang="en-US" dirty="0"/>
              <a:t> reference data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Prepayment, </a:t>
            </a:r>
            <a:r>
              <a:rPr lang="en-US" dirty="0" err="1"/>
              <a:t>creditDefault</a:t>
            </a:r>
            <a:r>
              <a:rPr lang="en-US" dirty="0"/>
              <a:t>, </a:t>
            </a:r>
            <a:r>
              <a:rPr lang="en-US" dirty="0" err="1"/>
              <a:t>depositAccountTransactions</a:t>
            </a:r>
            <a:r>
              <a:rPr lang="en-US" dirty="0"/>
              <a:t> 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Expect to use standard provided actus-webapp server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 No motivation – and possibly limited skill – in java coding building a custom webapp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=&gt; These users need a well documented published (data only) RFS API and a provided RFS-enabled  actus-webapp server </a:t>
            </a:r>
          </a:p>
          <a:p>
            <a:pPr lvl="8"/>
            <a:endParaRPr lang="en-US" sz="900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Recommendations: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=&gt; Build an actus-webapp server enabled with simple RFS example models for deposit account transactions, prepayment and credit events; post a publicly accessible version of this server at </a:t>
            </a:r>
            <a:r>
              <a:rPr lang="en-US" dirty="0">
                <a:hlinkClick r:id="rId2"/>
              </a:rPr>
              <a:t>https://demo.actusfrf.org:8080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=&gt; Publicize and support with “user” documentation the open-source code of this “example” actus-webapp as </a:t>
            </a:r>
            <a:r>
              <a:rPr lang="en-US" i="1" dirty="0">
                <a:solidFill>
                  <a:srgbClr val="00B050"/>
                </a:solidFill>
              </a:rPr>
              <a:t>the specification </a:t>
            </a:r>
            <a:r>
              <a:rPr lang="en-US" dirty="0">
                <a:solidFill>
                  <a:srgbClr val="00B050"/>
                </a:solidFill>
              </a:rPr>
              <a:t>of how to use the actus-core SPI </a:t>
            </a:r>
          </a:p>
          <a:p>
            <a:pPr lvl="1"/>
            <a:r>
              <a:rPr lang="en-US" dirty="0"/>
              <a:t>This is the best (only?) way to support both categories of ACTUS user</a:t>
            </a:r>
          </a:p>
          <a:p>
            <a:pPr lvl="2"/>
            <a:r>
              <a:rPr lang="en-US" dirty="0"/>
              <a:t>Preserving the focus of actus-core on deterministic cashflows</a:t>
            </a:r>
          </a:p>
          <a:p>
            <a:pPr lvl="2"/>
            <a:r>
              <a:rPr lang="en-US" dirty="0"/>
              <a:t>While enabling use of this with a variety of risk Factor models </a:t>
            </a:r>
          </a:p>
          <a:p>
            <a:pPr lvl="2"/>
            <a:r>
              <a:rPr lang="en-US" dirty="0"/>
              <a:t>Some discussion of how many examples of risk factor model needed ….  compatible with – open source project</a:t>
            </a:r>
          </a:p>
          <a:p>
            <a:pPr lvl="1"/>
            <a:endParaRPr lang="en-US" sz="9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16384-3BBE-A909-C330-1ADFA757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9217-D612-1940-9E1F-0880C03219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DB3B-C0F5-FDC8-700E-4AFF710F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018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  historical perspective – a point of 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EEF8-C1DA-C368-713F-348B0CD4E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4096"/>
            <a:ext cx="10515600" cy="4979504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 ACTUS demo in  actus-webapp provided </a:t>
            </a:r>
            <a:r>
              <a:rPr lang="en-US" sz="2000" i="1" dirty="0">
                <a:solidFill>
                  <a:srgbClr val="0070C0"/>
                </a:solidFill>
              </a:rPr>
              <a:t>exploratory </a:t>
            </a:r>
            <a:r>
              <a:rPr lang="en-US" sz="2000" dirty="0">
                <a:solidFill>
                  <a:srgbClr val="0070C0"/>
                </a:solidFill>
              </a:rPr>
              <a:t>ACTUS users with a way to explore ACTUS contract definitions and see the cashflows generated. </a:t>
            </a:r>
          </a:p>
          <a:p>
            <a:pPr lvl="1"/>
            <a:r>
              <a:rPr lang="en-US" sz="1800" dirty="0"/>
              <a:t>Access to the public demo server minimized initial user investment and skill required to play with ACTUS</a:t>
            </a:r>
          </a:p>
          <a:p>
            <a:pPr lvl="1"/>
            <a:r>
              <a:rPr lang="en-US" sz="1800" dirty="0"/>
              <a:t>Any use of ACTUS for professional risk analysis requires  either(1) read and understand the actus-core and actus-webapp code as start point or (2) use an ACTUS product  e.g. Ariadne</a:t>
            </a:r>
          </a:p>
          <a:p>
            <a:pPr lvl="1"/>
            <a:endParaRPr lang="en-US" sz="800" dirty="0"/>
          </a:p>
          <a:p>
            <a:r>
              <a:rPr lang="en-US" sz="2000" dirty="0">
                <a:solidFill>
                  <a:srgbClr val="0070C0"/>
                </a:solidFill>
              </a:rPr>
              <a:t>It is/was difficult to start using ACTUS variable rate contracts with market reference data objects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The events and </a:t>
            </a:r>
            <a:r>
              <a:rPr lang="en-US" sz="1800" dirty="0" err="1"/>
              <a:t>EventsBatch</a:t>
            </a:r>
            <a:r>
              <a:rPr lang="en-US" sz="1800" dirty="0"/>
              <a:t> APIs with inline </a:t>
            </a:r>
            <a:r>
              <a:rPr lang="en-US" sz="1800" dirty="0" err="1"/>
              <a:t>marketObject</a:t>
            </a:r>
            <a:r>
              <a:rPr lang="en-US" sz="1800" dirty="0"/>
              <a:t> data do </a:t>
            </a:r>
            <a:r>
              <a:rPr lang="en-US" sz="1800" i="1" dirty="0"/>
              <a:t>exist</a:t>
            </a:r>
            <a:r>
              <a:rPr lang="en-US" sz="1800" dirty="0"/>
              <a:t> in current actus-webapp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… BUT these are not  publicized – no user guidance – except reading code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This probably impeded user take up of ACTUS  -  for simple variable rate contract, options </a:t>
            </a:r>
            <a:r>
              <a:rPr lang="en-US" sz="1800" dirty="0" err="1"/>
              <a:t>etc</a:t>
            </a:r>
            <a:r>
              <a:rPr lang="en-US" sz="1800" dirty="0"/>
              <a:t>  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lack of documentation may be related to -  no “saved scenario support” – big inline data commands</a:t>
            </a:r>
          </a:p>
          <a:p>
            <a:pPr lvl="8"/>
            <a:endParaRPr lang="en-US" sz="7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An open Source  RFS enabled actus-webapp should address all these user issues</a:t>
            </a:r>
          </a:p>
          <a:p>
            <a:pPr lvl="1"/>
            <a:r>
              <a:rPr lang="en-US" sz="1800" dirty="0"/>
              <a:t>A practical documented way to  manage market risk factor data in stored scenarios (for all levels of user) needed for variable rates, options </a:t>
            </a:r>
            <a:r>
              <a:rPr lang="en-US" sz="1800" dirty="0" err="1"/>
              <a:t>etc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An external risk surface lookup API demo for exploratory  user </a:t>
            </a:r>
          </a:p>
          <a:p>
            <a:pPr lvl="1"/>
            <a:r>
              <a:rPr lang="en-US" sz="1800" dirty="0"/>
              <a:t>Solid documentation of actus-core SPI and how to use it for professional risk analysis enterprises</a:t>
            </a:r>
            <a:endParaRPr lang="en-US" sz="7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16384-3BBE-A909-C330-1ADFA757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D9217-D612-1940-9E1F-0880C03219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1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1355</Words>
  <Application>Microsoft Macintosh PowerPoint</Application>
  <PresentationFormat>Widescreen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ACTUS Risk Factor API/service</vt:lpstr>
      <vt:lpstr>Risk Factor Service – value proposition and overview  </vt:lpstr>
      <vt:lpstr>PowerPoint Presentation</vt:lpstr>
      <vt:lpstr>Risk Factor Service – characteristics  </vt:lpstr>
      <vt:lpstr>PowerPoint Presentation</vt:lpstr>
      <vt:lpstr>Risk Factor Service needs user guide/documentation on both SPI and API</vt:lpstr>
      <vt:lpstr>Different categories of ACTUS user </vt:lpstr>
      <vt:lpstr>A  historical perspective – a point of view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ACTUS Risk Factor API/service</dc:title>
  <dc:creator>Microsoft Office User</dc:creator>
  <cp:lastModifiedBy>Microsoft Office User</cp:lastModifiedBy>
  <cp:revision>2</cp:revision>
  <dcterms:created xsi:type="dcterms:W3CDTF">2023-02-08T16:13:16Z</dcterms:created>
  <dcterms:modified xsi:type="dcterms:W3CDTF">2023-02-13T14:53:59Z</dcterms:modified>
</cp:coreProperties>
</file>