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ad7e23cb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ad7e23cb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09763f32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09763f32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5b8c8866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5b8c8866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rect b="b" l="l" r="r" t="t"/>
            <a:pathLst>
              <a:path extrusionOk="0" h="90686" w="182796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rect b="b" l="l" r="r" t="t"/>
            <a:pathLst>
              <a:path extrusionOk="0" h="63107" w="138542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rect b="b" l="l" r="r" t="t"/>
            <a:pathLst>
              <a:path extrusionOk="0" h="41592" w="12522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rect b="b" l="l" r="r" t="t"/>
            <a:pathLst>
              <a:path extrusionOk="0" h="15569" w="15194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2" type="title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3" type="subTitle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idx="9" type="subTitle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3" type="title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4" type="subTitle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15" type="subTitle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6" type="title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7" type="subTitle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18" type="subTitle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17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2" type="title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flipH="1" rot="10800000">
            <a:off x="5189763" y="2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17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hasCustomPrompt="1" idx="2" type="title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5400000">
            <a:off x="-388504" y="388398"/>
            <a:ext cx="3905458" cy="3128449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5005889" y="1005385"/>
            <a:ext cx="3954231" cy="4321961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6"/>
          <p:cNvSpPr txBox="1"/>
          <p:nvPr>
            <p:ph idx="2" type="subTitle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6"/>
          <p:cNvSpPr txBox="1"/>
          <p:nvPr>
            <p:ph idx="3" type="subTitle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6"/>
          <p:cNvSpPr txBox="1"/>
          <p:nvPr>
            <p:ph idx="4" type="subTitle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6"/>
          <p:cNvSpPr txBox="1"/>
          <p:nvPr>
            <p:ph idx="5" type="subTitle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6"/>
          <p:cNvSpPr txBox="1"/>
          <p:nvPr>
            <p:ph idx="6" type="subTitle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571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subTitle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7"/>
          <p:cNvSpPr txBox="1"/>
          <p:nvPr>
            <p:ph idx="3" type="subTitle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subTitle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7"/>
          <p:cNvSpPr txBox="1"/>
          <p:nvPr>
            <p:ph idx="5" type="subTitle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7"/>
          <p:cNvSpPr txBox="1"/>
          <p:nvPr>
            <p:ph idx="6" type="subTitle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7"/>
          <p:cNvSpPr txBox="1"/>
          <p:nvPr>
            <p:ph idx="7" type="subTitle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rect b="b" l="l" r="r" t="t"/>
            <a:pathLst>
              <a:path extrusionOk="0" h="74438" w="109442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rect b="b" l="l" r="r" t="t"/>
            <a:pathLst>
              <a:path extrusionOk="0" h="129291" w="40519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rect b="b" l="l" r="r" t="t"/>
            <a:pathLst>
              <a:path extrusionOk="0" h="47002" w="76326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rect b="b" l="l" r="r" t="t"/>
            <a:pathLst>
              <a:path extrusionOk="0" h="74972" w="47587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subTitle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18"/>
          <p:cNvSpPr txBox="1"/>
          <p:nvPr>
            <p:ph idx="3" type="subTitle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8"/>
          <p:cNvSpPr txBox="1"/>
          <p:nvPr>
            <p:ph idx="4" type="subTitle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5" type="subTitle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8"/>
          <p:cNvSpPr txBox="1"/>
          <p:nvPr>
            <p:ph idx="6" type="subTitle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7" type="subTitle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8"/>
          <p:cNvSpPr txBox="1"/>
          <p:nvPr>
            <p:ph idx="8" type="subTitle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18"/>
          <p:cNvSpPr txBox="1"/>
          <p:nvPr>
            <p:ph idx="9" type="subTitle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8"/>
          <p:cNvSpPr txBox="1"/>
          <p:nvPr>
            <p:ph idx="13" type="subTitle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18"/>
          <p:cNvSpPr txBox="1"/>
          <p:nvPr>
            <p:ph hasCustomPrompt="1" idx="14" type="title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/>
          <p:nvPr>
            <p:ph hasCustomPrompt="1" idx="15" type="title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/>
          <p:nvPr>
            <p:ph hasCustomPrompt="1" idx="16" type="title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/>
          <p:nvPr>
            <p:ph hasCustomPrompt="1" idx="17" type="title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hasCustomPrompt="1"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 2">
  <p:cSld name="CUSTOM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2" type="title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idx="3" type="subTitle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9"/>
          <p:cNvSpPr txBox="1"/>
          <p:nvPr>
            <p:ph hasCustomPrompt="1" idx="5" type="title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9"/>
          <p:cNvSpPr txBox="1"/>
          <p:nvPr>
            <p:ph idx="7" type="subTitle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9"/>
          <p:cNvSpPr txBox="1"/>
          <p:nvPr>
            <p:ph hasCustomPrompt="1" idx="8" type="title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/>
          <p:nvPr>
            <p:ph idx="9" type="subTitle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19"/>
          <p:cNvSpPr txBox="1"/>
          <p:nvPr>
            <p:ph idx="13" type="subTitle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19"/>
          <p:cNvSpPr txBox="1"/>
          <p:nvPr>
            <p:ph hasCustomPrompt="1" idx="14" type="title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/>
          <p:nvPr>
            <p:ph idx="15" type="subTitle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19"/>
          <p:cNvSpPr txBox="1"/>
          <p:nvPr>
            <p:ph idx="16" type="subTitle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19"/>
          <p:cNvSpPr txBox="1"/>
          <p:nvPr>
            <p:ph hasCustomPrompt="1" idx="17" type="title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/>
          <p:nvPr>
            <p:ph idx="18" type="subTitle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3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rect b="b" l="l" r="r" t="t"/>
            <a:pathLst>
              <a:path extrusionOk="0" h="181560" w="194712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3" type="subTitle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21"/>
          <p:cNvSpPr txBox="1"/>
          <p:nvPr>
            <p:ph idx="4" type="subTitle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1"/>
          <p:cNvSpPr txBox="1"/>
          <p:nvPr>
            <p:ph idx="5" type="subTitle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21"/>
          <p:cNvSpPr txBox="1"/>
          <p:nvPr>
            <p:ph idx="6" type="subTitle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848" y="1674182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848" y="255099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848" y="342764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hasCustomPrompt="1" idx="2" type="title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1" type="subTitle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22"/>
          <p:cNvSpPr txBox="1"/>
          <p:nvPr>
            <p:ph hasCustomPrompt="1" idx="3" type="title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5" type="title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7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23"/>
          <p:cNvSpPr/>
          <p:nvPr/>
        </p:nvSpPr>
        <p:spPr>
          <a:xfrm>
            <a:off x="2041645" y="3635812"/>
            <a:ext cx="5642691" cy="1504812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idx="7" type="subTitle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23"/>
          <p:cNvSpPr txBox="1"/>
          <p:nvPr>
            <p:ph idx="8" type="subTitle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23"/>
          <p:cNvSpPr txBox="1"/>
          <p:nvPr>
            <p:ph idx="9" type="subTitle"/>
          </p:nvPr>
        </p:nvSpPr>
        <p:spPr>
          <a:xfrm>
            <a:off x="6391500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23"/>
          <p:cNvSpPr txBox="1"/>
          <p:nvPr>
            <p:ph idx="13" type="subTitle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14" type="subTitle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23"/>
          <p:cNvSpPr txBox="1"/>
          <p:nvPr>
            <p:ph idx="15" type="subTitle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4"/>
          <p:cNvSpPr/>
          <p:nvPr/>
        </p:nvSpPr>
        <p:spPr>
          <a:xfrm>
            <a:off x="6831885" y="3664338"/>
            <a:ext cx="2311831" cy="1478595"/>
          </a:xfrm>
          <a:custGeom>
            <a:rect b="b" l="l" r="r" t="t"/>
            <a:pathLst>
              <a:path extrusionOk="0" h="46134" w="72132">
                <a:moveTo>
                  <a:pt x="72131" y="18"/>
                </a:moveTo>
                <a:cubicBezTo>
                  <a:pt x="67069" y="168"/>
                  <a:pt x="58464" y="2758"/>
                  <a:pt x="53785" y="17411"/>
                </a:cubicBezTo>
                <a:cubicBezTo>
                  <a:pt x="48171" y="35055"/>
                  <a:pt x="31747" y="37361"/>
                  <a:pt x="24646" y="36325"/>
                </a:cubicBezTo>
                <a:cubicBezTo>
                  <a:pt x="20819" y="35757"/>
                  <a:pt x="15656" y="36325"/>
                  <a:pt x="12532" y="37161"/>
                </a:cubicBezTo>
                <a:cubicBezTo>
                  <a:pt x="6834" y="38681"/>
                  <a:pt x="1" y="46133"/>
                  <a:pt x="1" y="46133"/>
                </a:cubicBezTo>
                <a:lnTo>
                  <a:pt x="72081" y="46133"/>
                </a:lnTo>
                <a:cubicBezTo>
                  <a:pt x="72081" y="46133"/>
                  <a:pt x="72131" y="1"/>
                  <a:pt x="72131" y="18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95" y="2786104"/>
            <a:ext cx="1525676" cy="2356829"/>
          </a:xfrm>
          <a:custGeom>
            <a:rect b="b" l="l" r="r" t="t"/>
            <a:pathLst>
              <a:path extrusionOk="0" h="73536" w="47603">
                <a:moveTo>
                  <a:pt x="47586" y="73535"/>
                </a:moveTo>
                <a:cubicBezTo>
                  <a:pt x="47436" y="68172"/>
                  <a:pt x="44796" y="59065"/>
                  <a:pt x="29942" y="54136"/>
                </a:cubicBezTo>
                <a:cubicBezTo>
                  <a:pt x="12081" y="48205"/>
                  <a:pt x="14203" y="19466"/>
                  <a:pt x="13551" y="16074"/>
                </a:cubicBezTo>
                <a:cubicBezTo>
                  <a:pt x="12365" y="9959"/>
                  <a:pt x="9992" y="2290"/>
                  <a:pt x="184" y="1"/>
                </a:cubicBezTo>
                <a:cubicBezTo>
                  <a:pt x="151" y="101"/>
                  <a:pt x="0" y="73535"/>
                  <a:pt x="0" y="73535"/>
                </a:cubicBezTo>
                <a:cubicBezTo>
                  <a:pt x="0" y="73535"/>
                  <a:pt x="47603" y="73535"/>
                  <a:pt x="47586" y="7353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2085150" y="145200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24"/>
          <p:cNvSpPr txBox="1"/>
          <p:nvPr>
            <p:ph idx="2" type="subTitle"/>
          </p:nvPr>
        </p:nvSpPr>
        <p:spPr>
          <a:xfrm>
            <a:off x="5527650" y="145185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24"/>
          <p:cNvSpPr txBox="1"/>
          <p:nvPr>
            <p:ph idx="3" type="subTitle"/>
          </p:nvPr>
        </p:nvSpPr>
        <p:spPr>
          <a:xfrm>
            <a:off x="2085150" y="2989014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24"/>
          <p:cNvSpPr txBox="1"/>
          <p:nvPr>
            <p:ph idx="4" type="subTitle"/>
          </p:nvPr>
        </p:nvSpPr>
        <p:spPr>
          <a:xfrm>
            <a:off x="5527650" y="2988864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24"/>
          <p:cNvSpPr txBox="1"/>
          <p:nvPr>
            <p:ph idx="5" type="subTitle"/>
          </p:nvPr>
        </p:nvSpPr>
        <p:spPr>
          <a:xfrm>
            <a:off x="5982500" y="222042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24"/>
          <p:cNvSpPr txBox="1"/>
          <p:nvPr>
            <p:ph idx="6" type="subTitle"/>
          </p:nvPr>
        </p:nvSpPr>
        <p:spPr>
          <a:xfrm>
            <a:off x="2085150" y="222027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24"/>
          <p:cNvSpPr txBox="1"/>
          <p:nvPr>
            <p:ph idx="7" type="subTitle"/>
          </p:nvPr>
        </p:nvSpPr>
        <p:spPr>
          <a:xfrm>
            <a:off x="5982500" y="3757909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24"/>
          <p:cNvSpPr txBox="1"/>
          <p:nvPr>
            <p:ph idx="8" type="subTitle"/>
          </p:nvPr>
        </p:nvSpPr>
        <p:spPr>
          <a:xfrm>
            <a:off x="2085150" y="3757759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ctrTitle"/>
          </p:nvPr>
        </p:nvSpPr>
        <p:spPr>
          <a:xfrm>
            <a:off x="720000" y="540000"/>
            <a:ext cx="4723200" cy="4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columns">
  <p:cSld name="CUSTOM_9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7200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0" name="Google Shape;200;p26"/>
          <p:cNvSpPr txBox="1"/>
          <p:nvPr>
            <p:ph idx="2" type="subTitle"/>
          </p:nvPr>
        </p:nvSpPr>
        <p:spPr>
          <a:xfrm>
            <a:off x="7200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3" type="subTitle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6"/>
          <p:cNvSpPr txBox="1"/>
          <p:nvPr>
            <p:ph idx="4" type="subTitle"/>
          </p:nvPr>
        </p:nvSpPr>
        <p:spPr>
          <a:xfrm>
            <a:off x="7200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6"/>
          <p:cNvSpPr txBox="1"/>
          <p:nvPr>
            <p:ph idx="5" type="subTitle"/>
          </p:nvPr>
        </p:nvSpPr>
        <p:spPr>
          <a:xfrm>
            <a:off x="65499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26"/>
          <p:cNvSpPr txBox="1"/>
          <p:nvPr>
            <p:ph idx="6" type="subTitle"/>
          </p:nvPr>
        </p:nvSpPr>
        <p:spPr>
          <a:xfrm>
            <a:off x="65499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26"/>
          <p:cNvSpPr txBox="1"/>
          <p:nvPr>
            <p:ph idx="7" type="subTitle"/>
          </p:nvPr>
        </p:nvSpPr>
        <p:spPr>
          <a:xfrm>
            <a:off x="65499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65499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2">
  <p:cSld name="CUSTOM_10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rect b="b" l="l" r="r" t="t"/>
            <a:pathLst>
              <a:path extrusionOk="0" h="37595" w="77713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rect b="b" l="l" r="r" t="t"/>
            <a:pathLst>
              <a:path extrusionOk="0" h="37595" w="77695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" type="subTitle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27"/>
          <p:cNvSpPr txBox="1"/>
          <p:nvPr>
            <p:ph idx="2" type="subTitle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3" name="Google Shape;213;p27"/>
          <p:cNvSpPr txBox="1"/>
          <p:nvPr>
            <p:ph idx="3" type="subTitle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27"/>
          <p:cNvSpPr txBox="1"/>
          <p:nvPr>
            <p:ph idx="4" type="subTitle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p27"/>
          <p:cNvSpPr txBox="1"/>
          <p:nvPr>
            <p:ph idx="5" type="subTitle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27"/>
          <p:cNvSpPr txBox="1"/>
          <p:nvPr>
            <p:ph idx="6" type="subTitle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7"/>
          <p:cNvSpPr txBox="1"/>
          <p:nvPr>
            <p:ph idx="7" type="subTitle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27"/>
          <p:cNvSpPr txBox="1"/>
          <p:nvPr>
            <p:ph idx="8" type="subTitle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7"/>
          <p:cNvSpPr txBox="1"/>
          <p:nvPr>
            <p:ph idx="9" type="subTitle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27"/>
          <p:cNvSpPr txBox="1"/>
          <p:nvPr>
            <p:ph idx="13" type="subTitle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7"/>
          <p:cNvSpPr txBox="1"/>
          <p:nvPr>
            <p:ph idx="14" type="subTitle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27"/>
          <p:cNvSpPr txBox="1"/>
          <p:nvPr>
            <p:ph idx="15" type="subTitle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6" name="Google Shape;226;p28"/>
          <p:cNvSpPr txBox="1"/>
          <p:nvPr>
            <p:ph idx="2" type="subTitle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8"/>
          <p:cNvSpPr txBox="1"/>
          <p:nvPr>
            <p:ph idx="3" type="subTitle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28"/>
          <p:cNvSpPr txBox="1"/>
          <p:nvPr>
            <p:ph idx="4" type="subTitle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28"/>
          <p:cNvSpPr txBox="1"/>
          <p:nvPr>
            <p:ph idx="5" type="subTitle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8"/>
          <p:cNvSpPr txBox="1"/>
          <p:nvPr>
            <p:ph idx="6" type="subTitle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28"/>
          <p:cNvSpPr txBox="1"/>
          <p:nvPr>
            <p:ph idx="7" type="subTitle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2" name="Google Shape;232;p28"/>
          <p:cNvSpPr txBox="1"/>
          <p:nvPr>
            <p:ph idx="8" type="subTitle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rect b="b" l="l" r="r" t="t"/>
            <a:pathLst>
              <a:path extrusionOk="0" h="177460" w="305359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" type="subTitle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1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rect b="b" l="l" r="r" t="t"/>
            <a:pathLst>
              <a:path extrusionOk="0" h="72683" w="285517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" name="Google Shape;241;p30"/>
          <p:cNvSpPr txBox="1"/>
          <p:nvPr>
            <p:ph idx="2" type="subTitle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30"/>
          <p:cNvSpPr txBox="1"/>
          <p:nvPr>
            <p:ph idx="4" type="subTitle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30"/>
          <p:cNvSpPr txBox="1"/>
          <p:nvPr>
            <p:ph idx="6" type="subTitle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rect b="b" l="l" r="r" t="t"/>
            <a:pathLst>
              <a:path extrusionOk="0" h="92115" w="95457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31"/>
          <p:cNvSpPr/>
          <p:nvPr/>
        </p:nvSpPr>
        <p:spPr>
          <a:xfrm flipH="1" rot="-5400000">
            <a:off x="1002303" y="1182572"/>
            <a:ext cx="2669183" cy="5447538"/>
          </a:xfrm>
          <a:custGeom>
            <a:rect b="b" l="l" r="r" t="t"/>
            <a:pathLst>
              <a:path extrusionOk="0" h="170796" w="103718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32"/>
          <p:cNvSpPr/>
          <p:nvPr/>
        </p:nvSpPr>
        <p:spPr>
          <a:xfrm>
            <a:off x="4572001" y="1071024"/>
            <a:ext cx="4594174" cy="4079573"/>
          </a:xfrm>
          <a:custGeom>
            <a:rect b="b" l="l" r="r" t="t"/>
            <a:pathLst>
              <a:path extrusionOk="0" h="138702" w="156198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rect b="b" l="l" r="r" t="t"/>
              <a:pathLst>
                <a:path extrusionOk="0" h="42206" w="34537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rect b="b" l="l" r="r" t="t"/>
              <a:pathLst>
                <a:path extrusionOk="0" h="32114" w="35908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rect b="b" l="l" r="r" t="t"/>
              <a:pathLst>
                <a:path extrusionOk="0" h="97177" w="157128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rect b="b" l="l" r="r" t="t"/>
            <a:pathLst>
              <a:path extrusionOk="0" h="55356" w="100068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 flipH="1">
            <a:off x="-14590" y="-179329"/>
            <a:ext cx="5025144" cy="5336997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ctrTitle"/>
          </p:nvPr>
        </p:nvSpPr>
        <p:spPr>
          <a:xfrm>
            <a:off x="5485450" y="860400"/>
            <a:ext cx="3090000" cy="3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Hind"/>
                <a:ea typeface="Hind"/>
                <a:cs typeface="Hind"/>
                <a:sym typeface="Hind"/>
              </a:rPr>
              <a:t>Health Price Transparency and Value-Based Care in the U.S.</a:t>
            </a:r>
            <a:endParaRPr b="1" sz="3000"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 txBox="1"/>
          <p:nvPr>
            <p:ph idx="1" type="subTitle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316599" y="1608692"/>
            <a:ext cx="4255411" cy="3394826"/>
            <a:chOff x="-132051" y="1608692"/>
            <a:chExt cx="4255411" cy="3394826"/>
          </a:xfrm>
        </p:grpSpPr>
        <p:sp>
          <p:nvSpPr>
            <p:cNvPr id="261" name="Google Shape;261;p33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rect b="b" l="l" r="r" t="t"/>
              <a:pathLst>
                <a:path extrusionOk="0" h="22556" w="22381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rect b="b" l="l" r="r" t="t"/>
              <a:pathLst>
                <a:path extrusionOk="0" h="19853" w="17945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rect b="b" l="l" r="r" t="t"/>
              <a:pathLst>
                <a:path extrusionOk="0" h="5531" w="14272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rect b="b" l="l" r="r" t="t"/>
              <a:pathLst>
                <a:path extrusionOk="0" h="3054" w="14243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rect b="b" l="l" r="r" t="t"/>
              <a:pathLst>
                <a:path extrusionOk="0" h="51730" w="11306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rect b="b" l="l" r="r" t="t"/>
              <a:pathLst>
                <a:path extrusionOk="0" h="7332" w="11076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rect b="b" l="l" r="r" t="t"/>
              <a:pathLst>
                <a:path extrusionOk="0" h="7332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rect b="b" l="l" r="r" t="t"/>
              <a:pathLst>
                <a:path extrusionOk="0" h="14127" w="16131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rect b="b" l="l" r="r" t="t"/>
              <a:pathLst>
                <a:path extrusionOk="0" h="3184" w="6482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rect b="b" l="l" r="r" t="t"/>
              <a:pathLst>
                <a:path extrusionOk="0" h="2394" w="3429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 flipH="1">
              <a:off x="3958403" y="2148175"/>
              <a:ext cx="75545" cy="90341"/>
            </a:xfrm>
            <a:custGeom>
              <a:rect b="b" l="l" r="r" t="t"/>
              <a:pathLst>
                <a:path extrusionOk="0" h="2430" w="2032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 flipH="1">
              <a:off x="3958403" y="2167247"/>
              <a:ext cx="74987" cy="13830"/>
            </a:xfrm>
            <a:custGeom>
              <a:rect b="b" l="l" r="r" t="t"/>
              <a:pathLst>
                <a:path extrusionOk="0" h="372" w="2017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flipH="1">
              <a:off x="3990524" y="2208886"/>
              <a:ext cx="43423" cy="11785"/>
            </a:xfrm>
            <a:custGeom>
              <a:rect b="b" l="l" r="r" t="t"/>
              <a:pathLst>
                <a:path extrusionOk="0" h="317" w="1168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rect b="b" l="l" r="r" t="t"/>
              <a:pathLst>
                <a:path extrusionOk="0" h="12098" w="12544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rect b="b" l="l" r="r" t="t"/>
              <a:pathLst>
                <a:path extrusionOk="0" h="23734" w="14719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rect b="b" l="l" r="r" t="t"/>
              <a:pathLst>
                <a:path extrusionOk="0" h="12098" w="12559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rect b="b" l="l" r="r" t="t"/>
              <a:pathLst>
                <a:path extrusionOk="0" h="15065" w="9045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 flipH="1">
              <a:off x="3146744" y="1892989"/>
              <a:ext cx="44464" cy="28775"/>
            </a:xfrm>
            <a:custGeom>
              <a:rect b="b" l="l" r="r" t="t"/>
              <a:pathLst>
                <a:path extrusionOk="0" h="774" w="1196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rect b="b" l="l" r="r" t="t"/>
              <a:pathLst>
                <a:path extrusionOk="0" h="2539" w="5906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rect b="b" l="l" r="r" t="t"/>
              <a:pathLst>
                <a:path extrusionOk="0" h="10672" w="7029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flipH="1">
              <a:off x="2955057" y="1790490"/>
              <a:ext cx="35913" cy="59707"/>
            </a:xfrm>
            <a:custGeom>
              <a:rect b="b" l="l" r="r" t="t"/>
              <a:pathLst>
                <a:path extrusionOk="0" h="1606" w="966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flipH="1">
              <a:off x="3137635" y="1740263"/>
              <a:ext cx="45542" cy="18886"/>
            </a:xfrm>
            <a:custGeom>
              <a:rect b="b" l="l" r="r" t="t"/>
              <a:pathLst>
                <a:path extrusionOk="0" h="508" w="1225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rect b="b" l="l" r="r" t="t"/>
              <a:pathLst>
                <a:path extrusionOk="0" h="19009" w="1675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rect b="b" l="l" r="r" t="t"/>
              <a:pathLst>
                <a:path extrusionOk="0" h="11917" w="11738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rect b="b" l="l" r="r" t="t"/>
              <a:pathLst>
                <a:path extrusionOk="0" h="16667" w="24995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rect b="b" l="l" r="r" t="t"/>
              <a:pathLst>
                <a:path extrusionOk="0" h="14231" w="11594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rect b="b" l="l" r="r" t="t"/>
              <a:pathLst>
                <a:path extrusionOk="0" h="7577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rect b="b" l="l" r="r" t="t"/>
              <a:pathLst>
                <a:path extrusionOk="0" h="5531" w="14459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rect b="b" l="l" r="r" t="t"/>
              <a:pathLst>
                <a:path extrusionOk="0" h="2982" w="14344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rect b="b" l="l" r="r" t="t"/>
              <a:pathLst>
                <a:path extrusionOk="0" h="49340" w="13077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rect b="b" l="l" r="r" t="t"/>
              <a:pathLst>
                <a:path extrusionOk="0" h="5229" w="10398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rect b="b" l="l" r="r" t="t"/>
              <a:pathLst>
                <a:path extrusionOk="0" h="15065" w="903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rect b="b" l="l" r="r" t="t"/>
              <a:pathLst>
                <a:path extrusionOk="0" h="10672" w="7014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 flipH="1">
              <a:off x="1734334" y="1790490"/>
              <a:ext cx="36471" cy="59707"/>
            </a:xfrm>
            <a:custGeom>
              <a:rect b="b" l="l" r="r" t="t"/>
              <a:pathLst>
                <a:path extrusionOk="0" h="1606" w="981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rect b="b" l="l" r="r" t="t"/>
              <a:pathLst>
                <a:path extrusionOk="0" h="19760" w="13235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rect b="b" l="l" r="r" t="t"/>
              <a:pathLst>
                <a:path extrusionOk="0" h="15453" w="9924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rect b="b" l="l" r="r" t="t"/>
              <a:pathLst>
                <a:path extrusionOk="0" h="4105" w="3356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 flipH="1">
              <a:off x="2769281" y="2258183"/>
              <a:ext cx="72868" cy="11748"/>
            </a:xfrm>
            <a:custGeom>
              <a:rect b="b" l="l" r="r" t="t"/>
              <a:pathLst>
                <a:path extrusionOk="0" h="316" w="196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 flipH="1">
              <a:off x="2781066" y="2304172"/>
              <a:ext cx="61603" cy="14016"/>
            </a:xfrm>
            <a:custGeom>
              <a:rect b="b" l="l" r="r" t="t"/>
              <a:pathLst>
                <a:path extrusionOk="0" h="377" w="1657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flipH="1">
              <a:off x="2765005" y="2335289"/>
              <a:ext cx="80861" cy="23533"/>
            </a:xfrm>
            <a:custGeom>
              <a:rect b="b" l="l" r="r" t="t"/>
              <a:pathLst>
                <a:path extrusionOk="0" h="633" w="2175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rect b="b" l="l" r="r" t="t"/>
              <a:pathLst>
                <a:path extrusionOk="0" h="16405" w="23432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rect b="b" l="l" r="r" t="t"/>
              <a:pathLst>
                <a:path extrusionOk="0" h="15972" w="13279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rect b="b" l="l" r="r" t="t"/>
              <a:pathLst>
                <a:path extrusionOk="0" h="27839" w="19486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rect b="b" l="l" r="r" t="t"/>
              <a:pathLst>
                <a:path extrusionOk="0" h="3884" w="5027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rect b="b" l="l" r="r" t="t"/>
              <a:pathLst>
                <a:path extrusionOk="0" h="5531" w="14273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rect b="b" l="l" r="r" t="t"/>
              <a:pathLst>
                <a:path extrusionOk="0" h="2982" w="14258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rect b="b" l="l" r="r" t="t"/>
              <a:pathLst>
                <a:path extrusionOk="0" h="51730" w="11133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rect b="b" l="l" r="r" t="t"/>
              <a:pathLst>
                <a:path extrusionOk="0" h="11134" w="11119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rect b="b" l="l" r="r" t="t"/>
              <a:pathLst>
                <a:path extrusionOk="0" h="11430" w="11988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rect b="b" l="l" r="r" t="t"/>
              <a:pathLst>
                <a:path extrusionOk="0" h="9155" w="11988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rect b="b" l="l" r="r" t="t"/>
              <a:pathLst>
                <a:path extrusionOk="0" h="45595" w="18593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rect b="b" l="l" r="r" t="t"/>
              <a:pathLst>
                <a:path extrusionOk="0" h="8541" w="11162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rect b="b" l="l" r="r" t="t"/>
              <a:pathLst>
                <a:path extrusionOk="0" h="11914" w="13135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rect b="b" l="l" r="r" t="t"/>
              <a:pathLst>
                <a:path extrusionOk="0" h="29958" w="20638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rect b="b" l="l" r="r" t="t"/>
              <a:pathLst>
                <a:path extrusionOk="0" h="6108" w="9088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rect b="b" l="l" r="r" t="t"/>
              <a:pathLst>
                <a:path extrusionOk="0" h="4698" w="409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rect b="b" l="l" r="r" t="t"/>
              <a:pathLst>
                <a:path extrusionOk="0" h="13826" w="9031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rect b="b" l="l" r="r" t="t"/>
              <a:pathLst>
                <a:path extrusionOk="0" h="10672" w="7058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372299" y="1838301"/>
              <a:ext cx="36434" cy="59521"/>
            </a:xfrm>
            <a:custGeom>
              <a:rect b="b" l="l" r="r" t="t"/>
              <a:pathLst>
                <a:path extrusionOk="0" h="1601" w="98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rect b="b" l="l" r="r" t="t"/>
              <a:pathLst>
                <a:path extrusionOk="0" h="14489" w="9174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rect b="b" l="l" r="r" t="t"/>
              <a:pathLst>
                <a:path extrusionOk="0" h="3386" w="2809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 flipH="1">
              <a:off x="487400" y="2625423"/>
              <a:ext cx="63202" cy="76065"/>
            </a:xfrm>
            <a:custGeom>
              <a:rect b="b" l="l" r="r" t="t"/>
              <a:pathLst>
                <a:path extrusionOk="0" h="2046" w="170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rect b="b" l="l" r="r" t="t"/>
              <a:pathLst>
                <a:path extrusionOk="0" h="9074" w="6308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rect b="b" l="l" r="r" t="t"/>
              <a:pathLst>
                <a:path extrusionOk="0" h="1067" w="4652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rect b="b" l="l" r="r" t="t"/>
              <a:pathLst>
                <a:path extrusionOk="0" h="4206" w="3299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rect b="b" l="l" r="r" t="t"/>
              <a:pathLst>
                <a:path extrusionOk="0" h="10727" w="10906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rect b="b" l="l" r="r" t="t"/>
              <a:pathLst>
                <a:path extrusionOk="0" h="10647" w="10974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rect b="b" l="l" r="r" t="t"/>
              <a:pathLst>
                <a:path extrusionOk="0" h="15247" w="16419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rect b="b" l="l" r="r" t="t"/>
              <a:pathLst>
                <a:path extrusionOk="0" h="12833" w="16058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rect b="b" l="l" r="r" t="t"/>
              <a:pathLst>
                <a:path extrusionOk="0" h="3774" w="17513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rect b="b" l="l" r="r" t="t"/>
              <a:pathLst>
                <a:path extrusionOk="0" h="3207" w="461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>
              <a:off x="1259428" y="3076757"/>
              <a:ext cx="21451" cy="71232"/>
            </a:xfrm>
            <a:custGeom>
              <a:rect b="b" l="l" r="r" t="t"/>
              <a:pathLst>
                <a:path extrusionOk="0" h="1916" w="577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>
              <a:off x="1212324" y="3099250"/>
              <a:ext cx="26805" cy="58926"/>
            </a:xfrm>
            <a:custGeom>
              <a:rect b="b" l="l" r="r" t="t"/>
              <a:pathLst>
                <a:path extrusionOk="0" h="1585" w="721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>
              <a:off x="1180240" y="3092744"/>
              <a:ext cx="27288" cy="79337"/>
            </a:xfrm>
            <a:custGeom>
              <a:rect b="b" l="l" r="r" t="t"/>
              <a:pathLst>
                <a:path extrusionOk="0" h="2134" w="734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rect b="b" l="l" r="r" t="t"/>
              <a:pathLst>
                <a:path extrusionOk="0" h="12833" w="16044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rect b="b" l="l" r="r" t="t"/>
              <a:pathLst>
                <a:path extrusionOk="0" h="37963" w="29207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rect b="b" l="l" r="r" t="t"/>
              <a:pathLst>
                <a:path extrusionOk="0" h="37963" w="29221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rect b="b" l="l" r="r" t="t"/>
              <a:pathLst>
                <a:path extrusionOk="0" h="8196" w="40498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rect b="b" l="l" r="r" t="t"/>
              <a:pathLst>
                <a:path extrusionOk="0" h="8196" w="26615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rect b="b" l="l" r="r" t="t"/>
              <a:pathLst>
                <a:path extrusionOk="0" h="10733" w="10901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rect b="b" l="l" r="r" t="t"/>
              <a:pathLst>
                <a:path extrusionOk="0" h="10647" w="10984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rect b="b" l="l" r="r" t="t"/>
              <a:pathLst>
                <a:path extrusionOk="0" h="15247" w="16418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 flipH="1">
              <a:off x="1678679" y="4650853"/>
              <a:ext cx="69633" cy="59633"/>
            </a:xfrm>
            <a:custGeom>
              <a:rect b="b" l="l" r="r" t="t"/>
              <a:pathLst>
                <a:path extrusionOk="0" h="1604" w="1873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rect b="b" l="l" r="r" t="t"/>
              <a:pathLst>
                <a:path extrusionOk="0" h="8440" w="9851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rect b="b" l="l" r="r" t="t"/>
              <a:pathLst>
                <a:path extrusionOk="0" h="3595" w="4192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rect b="b" l="l" r="r" t="t"/>
              <a:pathLst>
                <a:path extrusionOk="0" h="4451" w="8599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rect b="b" l="l" r="r" t="t"/>
              <a:pathLst>
                <a:path extrusionOk="0" h="3924" w="6136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flipH="1">
              <a:off x="669979" y="3109957"/>
              <a:ext cx="32679" cy="68221"/>
            </a:xfrm>
            <a:custGeom>
              <a:rect b="b" l="l" r="r" t="t"/>
              <a:pathLst>
                <a:path extrusionOk="0" h="1835" w="879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flipH="1">
              <a:off x="646408" y="3130293"/>
              <a:ext cx="17696" cy="48777"/>
            </a:xfrm>
            <a:custGeom>
              <a:rect b="b" l="l" r="r" t="t"/>
              <a:pathLst>
                <a:path extrusionOk="0" h="1312" w="476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flipH="1">
              <a:off x="592873" y="3103005"/>
              <a:ext cx="37512" cy="66957"/>
            </a:xfrm>
            <a:custGeom>
              <a:rect b="b" l="l" r="r" t="t"/>
              <a:pathLst>
                <a:path extrusionOk="0" h="1801" w="1009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 flipH="1">
              <a:off x="710131" y="3100328"/>
              <a:ext cx="17176" cy="76586"/>
            </a:xfrm>
            <a:custGeom>
              <a:rect b="b" l="l" r="r" t="t"/>
              <a:pathLst>
                <a:path extrusionOk="0" h="2060" w="462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rect b="b" l="l" r="r" t="t"/>
              <a:pathLst>
                <a:path extrusionOk="0" h="26888" w="16145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 flipH="1">
              <a:off x="557517" y="1839304"/>
              <a:ext cx="36471" cy="17845"/>
            </a:xfrm>
            <a:custGeom>
              <a:rect b="b" l="l" r="r" t="t"/>
              <a:pathLst>
                <a:path extrusionOk="0" h="480" w="981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 flipH="1">
              <a:off x="569860" y="1872653"/>
              <a:ext cx="23571" cy="23571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 flipH="1">
              <a:off x="563949" y="1933661"/>
              <a:ext cx="43423" cy="21042"/>
            </a:xfrm>
            <a:custGeom>
              <a:rect b="b" l="l" r="r" t="t"/>
              <a:pathLst>
                <a:path extrusionOk="0" h="566" w="1168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 flipH="1">
              <a:off x="1921745" y="1772162"/>
              <a:ext cx="36434" cy="15391"/>
            </a:xfrm>
            <a:custGeom>
              <a:rect b="b" l="l" r="r" t="t"/>
              <a:pathLst>
                <a:path extrusionOk="0" h="414" w="98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 flipH="1">
              <a:off x="1928177" y="1812128"/>
              <a:ext cx="23571" cy="23794"/>
            </a:xfrm>
            <a:custGeom>
              <a:rect b="b" l="l" r="r" t="t"/>
              <a:pathLst>
                <a:path extrusionOk="0" h="640" w="634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 flipH="1">
              <a:off x="1922823" y="1880125"/>
              <a:ext cx="43386" cy="21042"/>
            </a:xfrm>
            <a:custGeom>
              <a:rect b="b" l="l" r="r" t="t"/>
              <a:pathLst>
                <a:path extrusionOk="0" h="566" w="1167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 flipH="1">
              <a:off x="3153176" y="1805696"/>
              <a:ext cx="23571" cy="23608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>
            <p:ph type="title"/>
          </p:nvPr>
        </p:nvSpPr>
        <p:spPr>
          <a:xfrm>
            <a:off x="1818350" y="698975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/>
              <a:t>Health Price Transparency in the U.S.</a:t>
            </a:r>
            <a:endParaRPr b="1" sz="3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 txBox="1"/>
          <p:nvPr>
            <p:ph idx="2" type="title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5" name="Google Shape;395;p34"/>
          <p:cNvSpPr txBox="1"/>
          <p:nvPr>
            <p:ph idx="1" type="subTitle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endParaRPr b="1"/>
          </a:p>
        </p:txBody>
      </p:sp>
      <p:sp>
        <p:nvSpPr>
          <p:cNvPr id="396" name="Google Shape;396;p34"/>
          <p:cNvSpPr txBox="1"/>
          <p:nvPr>
            <p:ph idx="3" type="subTitle"/>
          </p:nvPr>
        </p:nvSpPr>
        <p:spPr>
          <a:xfrm>
            <a:off x="388450" y="2326675"/>
            <a:ext cx="20124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information on healthcare costs before receiving services</a:t>
            </a:r>
            <a:endParaRPr/>
          </a:p>
        </p:txBody>
      </p:sp>
      <p:sp>
        <p:nvSpPr>
          <p:cNvPr id="397" name="Google Shape;397;p34"/>
          <p:cNvSpPr txBox="1"/>
          <p:nvPr>
            <p:ph idx="4" type="title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8" name="Google Shape;398;p34"/>
          <p:cNvSpPr txBox="1"/>
          <p:nvPr>
            <p:ph idx="5" type="subTitle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</p:txBody>
      </p:sp>
      <p:sp>
        <p:nvSpPr>
          <p:cNvPr id="399" name="Google Shape;399;p34"/>
          <p:cNvSpPr txBox="1"/>
          <p:nvPr>
            <p:ph idx="6" type="subTitle"/>
          </p:nvPr>
        </p:nvSpPr>
        <p:spPr>
          <a:xfrm>
            <a:off x="4188100" y="2326675"/>
            <a:ext cx="26031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 issues and usability of provided information.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 for patients to access and interpret data.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"/>
          <p:cNvSpPr txBox="1"/>
          <p:nvPr>
            <p:ph idx="7" type="title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1" name="Google Shape;401;p34"/>
          <p:cNvSpPr txBox="1"/>
          <p:nvPr>
            <p:ph idx="8" type="subTitle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Regulation</a:t>
            </a:r>
            <a:endParaRPr b="1"/>
          </a:p>
        </p:txBody>
      </p:sp>
      <p:sp>
        <p:nvSpPr>
          <p:cNvPr id="402" name="Google Shape;402;p34"/>
          <p:cNvSpPr txBox="1"/>
          <p:nvPr>
            <p:ph idx="9" type="subTitle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Price Transparency Rule (2021)</a:t>
            </a:r>
            <a:endParaRPr/>
          </a:p>
        </p:txBody>
      </p:sp>
      <p:sp>
        <p:nvSpPr>
          <p:cNvPr id="403" name="Google Shape;403;p34"/>
          <p:cNvSpPr txBox="1"/>
          <p:nvPr>
            <p:ph idx="13" type="title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4" name="Google Shape;404;p34"/>
          <p:cNvSpPr txBox="1"/>
          <p:nvPr>
            <p:ph idx="14" type="subTitle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Benefits</a:t>
            </a:r>
            <a:endParaRPr b="1"/>
          </a:p>
        </p:txBody>
      </p:sp>
      <p:sp>
        <p:nvSpPr>
          <p:cNvPr id="405" name="Google Shape;405;p34"/>
          <p:cNvSpPr txBox="1"/>
          <p:nvPr>
            <p:ph idx="15" type="subTitle"/>
          </p:nvPr>
        </p:nvSpPr>
        <p:spPr>
          <a:xfrm>
            <a:off x="388500" y="3793900"/>
            <a:ext cx="23172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Promotes competition among providers.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to drive down healthcare costs.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34"/>
          <p:cNvGrpSpPr/>
          <p:nvPr/>
        </p:nvGrpSpPr>
        <p:grpSpPr>
          <a:xfrm>
            <a:off x="4736279" y="1049867"/>
            <a:ext cx="3775251" cy="3830131"/>
            <a:chOff x="4736279" y="1049867"/>
            <a:chExt cx="3775251" cy="3830131"/>
          </a:xfrm>
        </p:grpSpPr>
        <p:sp>
          <p:nvSpPr>
            <p:cNvPr id="407" name="Google Shape;407;p34"/>
            <p:cNvSpPr/>
            <p:nvPr/>
          </p:nvSpPr>
          <p:spPr>
            <a:xfrm>
              <a:off x="8103196" y="1093318"/>
              <a:ext cx="408334" cy="1392711"/>
            </a:xfrm>
            <a:custGeom>
              <a:rect b="b" l="l" r="r" t="t"/>
              <a:pathLst>
                <a:path extrusionOk="0" h="71284" w="2090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7482236" y="2468895"/>
              <a:ext cx="856504" cy="880028"/>
            </a:xfrm>
            <a:custGeom>
              <a:rect b="b" l="l" r="r" t="t"/>
              <a:pathLst>
                <a:path extrusionOk="0" h="45043" w="43839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8076059" y="1049867"/>
              <a:ext cx="157296" cy="175017"/>
            </a:xfrm>
            <a:custGeom>
              <a:rect b="b" l="l" r="r" t="t"/>
              <a:pathLst>
                <a:path extrusionOk="0" h="8958" w="8051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6515559" y="1094061"/>
              <a:ext cx="393759" cy="1391969"/>
            </a:xfrm>
            <a:custGeom>
              <a:rect b="b" l="l" r="r" t="t"/>
              <a:pathLst>
                <a:path extrusionOk="0" h="71246" w="20154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6687822" y="2468895"/>
              <a:ext cx="857559" cy="880028"/>
            </a:xfrm>
            <a:custGeom>
              <a:rect b="b" l="l" r="r" t="t"/>
              <a:pathLst>
                <a:path extrusionOk="0" h="45043" w="43893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6793734" y="1049867"/>
              <a:ext cx="156769" cy="175017"/>
            </a:xfrm>
            <a:custGeom>
              <a:rect b="b" l="l" r="r" t="t"/>
              <a:pathLst>
                <a:path extrusionOk="0" h="8958" w="8024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4875894" y="3095873"/>
              <a:ext cx="2652372" cy="1784125"/>
            </a:xfrm>
            <a:custGeom>
              <a:rect b="b" l="l" r="r" t="t"/>
              <a:pathLst>
                <a:path extrusionOk="0" h="91318" w="135758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7277346" y="3096400"/>
              <a:ext cx="414078" cy="414078"/>
            </a:xfrm>
            <a:custGeom>
              <a:rect b="b" l="l" r="r" t="t"/>
              <a:pathLst>
                <a:path extrusionOk="0" h="21194" w="21194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4736279" y="3406675"/>
              <a:ext cx="409252" cy="393837"/>
            </a:xfrm>
            <a:custGeom>
              <a:rect b="b" l="l" r="r" t="t"/>
              <a:pathLst>
                <a:path extrusionOk="0" h="20158" w="20947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4849147" y="3519563"/>
              <a:ext cx="196352" cy="168198"/>
            </a:xfrm>
            <a:custGeom>
              <a:rect b="b" l="l" r="r" t="t"/>
              <a:pathLst>
                <a:path extrusionOk="0" h="8609" w="1005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/>
          <p:nvPr/>
        </p:nvSpPr>
        <p:spPr>
          <a:xfrm rot="1349557">
            <a:off x="2330795" y="1610955"/>
            <a:ext cx="1039041" cy="1039041"/>
          </a:xfrm>
          <a:prstGeom prst="chord">
            <a:avLst>
              <a:gd fmla="val 2471860" name="adj1"/>
              <a:gd fmla="val 16421578" name="adj2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p35"/>
          <p:cNvCxnSpPr/>
          <p:nvPr/>
        </p:nvCxnSpPr>
        <p:spPr>
          <a:xfrm>
            <a:off x="3083850" y="1487575"/>
            <a:ext cx="0" cy="12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35"/>
          <p:cNvSpPr/>
          <p:nvPr/>
        </p:nvSpPr>
        <p:spPr>
          <a:xfrm rot="1349557">
            <a:off x="4863770" y="1610955"/>
            <a:ext cx="1039041" cy="1039041"/>
          </a:xfrm>
          <a:prstGeom prst="chord">
            <a:avLst>
              <a:gd fmla="val 2471860" name="adj1"/>
              <a:gd fmla="val 16421578" name="adj2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p35"/>
          <p:cNvCxnSpPr/>
          <p:nvPr/>
        </p:nvCxnSpPr>
        <p:spPr>
          <a:xfrm>
            <a:off x="5616825" y="1487575"/>
            <a:ext cx="0" cy="12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35"/>
          <p:cNvSpPr/>
          <p:nvPr/>
        </p:nvSpPr>
        <p:spPr>
          <a:xfrm rot="1349557">
            <a:off x="3597213" y="3332053"/>
            <a:ext cx="1039041" cy="1039041"/>
          </a:xfrm>
          <a:prstGeom prst="chord">
            <a:avLst>
              <a:gd fmla="val 2471860" name="adj1"/>
              <a:gd fmla="val 16421578" name="adj2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" name="Google Shape;426;p35"/>
          <p:cNvCxnSpPr/>
          <p:nvPr/>
        </p:nvCxnSpPr>
        <p:spPr>
          <a:xfrm>
            <a:off x="4350268" y="3208673"/>
            <a:ext cx="0" cy="12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35"/>
          <p:cNvSpPr/>
          <p:nvPr/>
        </p:nvSpPr>
        <p:spPr>
          <a:xfrm rot="1349557">
            <a:off x="1191213" y="3332053"/>
            <a:ext cx="1039041" cy="1039041"/>
          </a:xfrm>
          <a:prstGeom prst="chord">
            <a:avLst>
              <a:gd fmla="val 2471860" name="adj1"/>
              <a:gd fmla="val 16421578" name="adj2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35"/>
          <p:cNvCxnSpPr/>
          <p:nvPr/>
        </p:nvCxnSpPr>
        <p:spPr>
          <a:xfrm>
            <a:off x="1944268" y="3208673"/>
            <a:ext cx="0" cy="12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Value-Based Care and Interrelation with Price Transparency</a:t>
            </a:r>
            <a:endParaRPr b="1"/>
          </a:p>
        </p:txBody>
      </p:sp>
      <p:sp>
        <p:nvSpPr>
          <p:cNvPr id="430" name="Google Shape;430;p35"/>
          <p:cNvSpPr txBox="1"/>
          <p:nvPr>
            <p:ph idx="1" type="subTitle"/>
          </p:nvPr>
        </p:nvSpPr>
        <p:spPr>
          <a:xfrm>
            <a:off x="3206675" y="1708800"/>
            <a:ext cx="16689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Value-Based Care</a:t>
            </a:r>
            <a:endParaRPr/>
          </a:p>
        </p:txBody>
      </p:sp>
      <p:sp>
        <p:nvSpPr>
          <p:cNvPr id="431" name="Google Shape;431;p35"/>
          <p:cNvSpPr txBox="1"/>
          <p:nvPr>
            <p:ph idx="2" type="subTitle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Focuses on quality of care and patient outcomes over the volume of services.</a:t>
            </a:r>
            <a:endParaRPr/>
          </a:p>
        </p:txBody>
      </p:sp>
      <p:sp>
        <p:nvSpPr>
          <p:cNvPr id="432" name="Google Shape;432;p35"/>
          <p:cNvSpPr txBox="1"/>
          <p:nvPr>
            <p:ph idx="14" type="title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3" name="Google Shape;433;p35"/>
          <p:cNvSpPr txBox="1"/>
          <p:nvPr>
            <p:ph idx="15" type="title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4" name="Google Shape;434;p35"/>
          <p:cNvSpPr txBox="1"/>
          <p:nvPr>
            <p:ph idx="3" type="subTitle"/>
          </p:nvPr>
        </p:nvSpPr>
        <p:spPr>
          <a:xfrm>
            <a:off x="5739477" y="1708800"/>
            <a:ext cx="18819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435" name="Google Shape;435;p35"/>
          <p:cNvSpPr txBox="1"/>
          <p:nvPr>
            <p:ph idx="4" type="subTitle"/>
          </p:nvPr>
        </p:nvSpPr>
        <p:spPr>
          <a:xfrm>
            <a:off x="5739475" y="1938300"/>
            <a:ext cx="2029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Accountable Care organisation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Bundles payments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centered medical homes</a:t>
            </a:r>
            <a:endParaRPr/>
          </a:p>
        </p:txBody>
      </p:sp>
      <p:sp>
        <p:nvSpPr>
          <p:cNvPr id="436" name="Google Shape;436;p35"/>
          <p:cNvSpPr txBox="1"/>
          <p:nvPr>
            <p:ph idx="16" type="title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7" name="Google Shape;437;p35"/>
          <p:cNvSpPr txBox="1"/>
          <p:nvPr>
            <p:ph idx="17" type="title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8" name="Google Shape;438;p35"/>
          <p:cNvSpPr txBox="1"/>
          <p:nvPr>
            <p:ph idx="7" type="subTitle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Organizations Involved</a:t>
            </a:r>
            <a:endParaRPr/>
          </a:p>
        </p:txBody>
      </p:sp>
      <p:sp>
        <p:nvSpPr>
          <p:cNvPr id="439" name="Google Shape;439;p35"/>
          <p:cNvSpPr txBox="1"/>
          <p:nvPr>
            <p:ph idx="8" type="subTitle"/>
          </p:nvPr>
        </p:nvSpPr>
        <p:spPr>
          <a:xfrm>
            <a:off x="4400977" y="379242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NQF</a:t>
            </a:r>
            <a:endParaRPr/>
          </a:p>
        </p:txBody>
      </p:sp>
      <p:sp>
        <p:nvSpPr>
          <p:cNvPr id="440" name="Google Shape;440;p35"/>
          <p:cNvSpPr txBox="1"/>
          <p:nvPr>
            <p:ph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1" name="Google Shape;441;p35"/>
          <p:cNvSpPr txBox="1"/>
          <p:nvPr>
            <p:ph idx="9" type="subTitle"/>
          </p:nvPr>
        </p:nvSpPr>
        <p:spPr>
          <a:xfrm>
            <a:off x="2075825" y="3221550"/>
            <a:ext cx="21429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Interrelation with Price Transparency</a:t>
            </a:r>
            <a:endParaRPr/>
          </a:p>
        </p:txBody>
      </p:sp>
      <p:sp>
        <p:nvSpPr>
          <p:cNvPr id="442" name="Google Shape;442;p35"/>
          <p:cNvSpPr txBox="1"/>
          <p:nvPr>
            <p:ph idx="13" type="subTitle"/>
          </p:nvPr>
        </p:nvSpPr>
        <p:spPr>
          <a:xfrm>
            <a:off x="2015875" y="3792425"/>
            <a:ext cx="16689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 Patient Decision-Making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Incentivizing Cost-Effective Care: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Health Outcomes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06-2023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