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23" r:id="rId4"/>
    <p:sldId id="327" r:id="rId5"/>
    <p:sldId id="286" r:id="rId6"/>
    <p:sldId id="299" r:id="rId7"/>
    <p:sldId id="326" r:id="rId8"/>
    <p:sldId id="262" r:id="rId9"/>
    <p:sldId id="284" r:id="rId10"/>
    <p:sldId id="298" r:id="rId11"/>
    <p:sldId id="270" r:id="rId12"/>
    <p:sldId id="269" r:id="rId13"/>
    <p:sldId id="328" r:id="rId14"/>
  </p:sldIdLst>
  <p:sldSz cx="18288000" cy="10287000"/>
  <p:notesSz cx="6858000" cy="9144000"/>
  <p:embeddedFontLs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ExtraBold" panose="020B0906030804020204" pitchFamily="34" charset="0"/>
      <p:bold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KzBWJqR3eHlfcLOuXaIVHqOQ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3" autoAdjust="0"/>
    <p:restoredTop sz="94694"/>
  </p:normalViewPr>
  <p:slideViewPr>
    <p:cSldViewPr snapToGrid="0">
      <p:cViewPr varScale="1">
        <p:scale>
          <a:sx n="56" d="100"/>
          <a:sy n="56" d="100"/>
        </p:scale>
        <p:origin x="508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3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24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11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20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3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4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devpost.com/software/secure-social-sh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thglobal.com/showcase/trafiguard-96ge8" TargetMode="External"/><Relationship Id="rId5" Type="http://schemas.openxmlformats.org/officeDocument/2006/relationships/hyperlink" Target="https://x.com/onXDCNetwork/status/1722734452353204672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mgpublishing.com/wp-content/uploads/2023/04/9_SEC_1_2023-1.pdf" TargetMode="External"/><Relationship Id="rId2" Type="http://schemas.openxmlformats.org/officeDocument/2006/relationships/hyperlink" Target="https://armgpublishing.com/wp-content/uploads/2021/04/6-1-2021.pdf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2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7A8A7F-46E3-BE4E-9DF8-5A4259575398}"/>
              </a:ext>
            </a:extLst>
          </p:cNvPr>
          <p:cNvSpPr/>
          <p:nvPr/>
        </p:nvSpPr>
        <p:spPr>
          <a:xfrm>
            <a:off x="-1083132" y="2756519"/>
            <a:ext cx="5408918" cy="422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Google Shape;84;p1"/>
          <p:cNvSpPr/>
          <p:nvPr/>
        </p:nvSpPr>
        <p:spPr>
          <a:xfrm>
            <a:off x="-1370001" y="259109"/>
            <a:ext cx="7770801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"/>
          <p:cNvSpPr/>
          <p:nvPr/>
        </p:nvSpPr>
        <p:spPr>
          <a:xfrm>
            <a:off x="-179682" y="835762"/>
            <a:ext cx="3237711" cy="3237426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225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60398" y="131613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275845" y="5403171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81175" y="478485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5400000">
            <a:off x="1028139" y="8064736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821541" y="46248"/>
            <a:ext cx="12076925" cy="10240752"/>
          </a:xfrm>
          <a:prstGeom prst="rect">
            <a:avLst/>
          </a:prstGeom>
          <a:solidFill>
            <a:srgbClr val="2732FF"/>
          </a:solidFill>
          <a:ln w="0"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Reimagined Supply Chain Finance  </a:t>
            </a:r>
          </a:p>
          <a:p>
            <a:pPr lvl="1" algn="r">
              <a:lnSpc>
                <a:spcPct val="139988"/>
              </a:lnSpc>
            </a:pPr>
            <a:endParaRPr lang="en-US" sz="3200" b="1" dirty="0">
              <a:solidFill>
                <a:schemeClr val="bg1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lvl="1" indent="457200"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ZK Proof Engine for Tokenization (ZK </a:t>
            </a:r>
            <a:r>
              <a:rPr lang="en-US" sz="4000" b="1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PRET</a:t>
            </a:r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SATHYA  KRISHNASAMY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sathya@chainaim.com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Background: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Emerging Tech Executive and Architect – DLT/ AI 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Supply Chain/ International Trade/ Payment Innovation Experience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Industry Workgroups and Standards Advisor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 </a:t>
            </a: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  <a:latin typeface="+mn-lt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+mn-lt"/>
                <a:ea typeface="Open Sans Extrabold"/>
                <a:cs typeface="Open Sans Extrabold"/>
                <a:sym typeface="Open Sans Extra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8"/>
          <p:cNvGrpSpPr/>
          <p:nvPr/>
        </p:nvGrpSpPr>
        <p:grpSpPr>
          <a:xfrm>
            <a:off x="872985" y="612384"/>
            <a:ext cx="9443241" cy="1825681"/>
            <a:chOff x="0" y="-9525"/>
            <a:chExt cx="12590989" cy="2434240"/>
          </a:xfrm>
        </p:grpSpPr>
        <p:sp>
          <p:nvSpPr>
            <p:cNvPr id="288" name="Google Shape;288;p18"/>
            <p:cNvSpPr txBox="1"/>
            <p:nvPr/>
          </p:nvSpPr>
          <p:spPr>
            <a:xfrm>
              <a:off x="0" y="-9525"/>
              <a:ext cx="12590989" cy="1083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Arial"/>
                  <a:ea typeface="Arial"/>
                  <a:cs typeface="Arial"/>
                  <a:sym typeface="Arial"/>
                </a:rPr>
                <a:t>Accolades</a:t>
              </a:r>
              <a:endParaRPr sz="4400" b="1" dirty="0"/>
            </a:p>
          </p:txBody>
        </p:sp>
        <p:sp>
          <p:nvSpPr>
            <p:cNvPr id="289" name="Google Shape;289;p18"/>
            <p:cNvSpPr txBox="1"/>
            <p:nvPr/>
          </p:nvSpPr>
          <p:spPr>
            <a:xfrm>
              <a:off x="0" y="1845645"/>
              <a:ext cx="12590989" cy="579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93755" y="5467832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93755" y="226427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8"/>
          <p:cNvSpPr/>
          <p:nvPr/>
        </p:nvSpPr>
        <p:spPr>
          <a:xfrm>
            <a:off x="17098144" y="790414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225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94493-8D26-CCA2-8DAF-646E58529701}"/>
              </a:ext>
            </a:extLst>
          </p:cNvPr>
          <p:cNvSpPr txBox="1"/>
          <p:nvPr/>
        </p:nvSpPr>
        <p:spPr>
          <a:xfrm>
            <a:off x="356839" y="2264276"/>
            <a:ext cx="15656312" cy="762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40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https://x.com/onXDCNetwork/status/1722734452353204672</a:t>
            </a:r>
            <a:r>
              <a:rPr lang="fr-FR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TradeSync Accolade : For Quality of trade document metadata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https://ethglobal.com/showcase/trafiguard-96ge8</a:t>
            </a: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: Trade Finance Insurance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https://devpost.com/software/secure-social-share</a:t>
            </a: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Privacy and Data provenance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40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WORKING ON EXTENDING SCF FINANCE</a:t>
            </a: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WITH PRIVACY PROTECTION IN ZK  FOR ORACLES, AND RISK MODELS  AS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Enterprise  TradFi/Defi and Risk management frameworks are trying to enter this new tokenization space that is underpenetrated.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0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2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/>
        </p:nvSpPr>
        <p:spPr>
          <a:xfrm>
            <a:off x="5260520" y="829018"/>
            <a:ext cx="814875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Meet the team</a:t>
            </a:r>
            <a:endParaRPr sz="4000" dirty="0"/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43502" y="-743502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0085" y="3179925"/>
            <a:ext cx="1963600" cy="19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63;p16">
            <a:extLst>
              <a:ext uri="{FF2B5EF4-FFF2-40B4-BE49-F238E27FC236}">
                <a16:creationId xmlns:a16="http://schemas.microsoft.com/office/drawing/2014/main" id="{C7AB6C90-AC01-A749-A031-2717B1DB6840}"/>
              </a:ext>
            </a:extLst>
          </p:cNvPr>
          <p:cNvSpPr txBox="1"/>
          <p:nvPr/>
        </p:nvSpPr>
        <p:spPr>
          <a:xfrm>
            <a:off x="9143999" y="5696582"/>
            <a:ext cx="7106653" cy="27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Advisor</a:t>
            </a: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 Badri Narayanan Ph D</a:t>
            </a: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Renowned Economist, Consultant to many entities including WTO, World Bank, IMF, Governments ( ASIA pacific, UK ), and corporates and NGOs worldwide including McKinsey 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63;p16">
            <a:extLst>
              <a:ext uri="{FF2B5EF4-FFF2-40B4-BE49-F238E27FC236}">
                <a16:creationId xmlns:a16="http://schemas.microsoft.com/office/drawing/2014/main" id="{955EC671-FF39-1544-8585-78191438F84D}"/>
              </a:ext>
            </a:extLst>
          </p:cNvPr>
          <p:cNvSpPr txBox="1"/>
          <p:nvPr/>
        </p:nvSpPr>
        <p:spPr>
          <a:xfrm>
            <a:off x="1700463" y="5732593"/>
            <a:ext cx="6721643" cy="289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Sathya Krishnasamy </a:t>
            </a: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Architect, Technology Management Executive, Domain Expert in Supply chain, International trade logistics, and Payment Integrity and innovation in Health supply chains 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Picture Placeholder 8" descr="A person wearing headphones&#10;&#10;Description automatically generated">
            <a:extLst>
              <a:ext uri="{FF2B5EF4-FFF2-40B4-BE49-F238E27FC236}">
                <a16:creationId xmlns:a16="http://schemas.microsoft.com/office/drawing/2014/main" id="{C0A90E7A-80D7-4640-A288-4F6D56C2F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r="6819"/>
          <a:stretch>
            <a:fillRect/>
          </a:stretch>
        </p:blipFill>
        <p:spPr>
          <a:xfrm>
            <a:off x="12660194" y="3179925"/>
            <a:ext cx="2248250" cy="19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4"/>
          <p:cNvGrpSpPr/>
          <p:nvPr/>
        </p:nvGrpSpPr>
        <p:grpSpPr>
          <a:xfrm>
            <a:off x="-1434839" y="520468"/>
            <a:ext cx="15972362" cy="2632797"/>
            <a:chOff x="-6913756" y="-996177"/>
            <a:chExt cx="21296482" cy="3510395"/>
          </a:xfrm>
        </p:grpSpPr>
        <p:sp>
          <p:nvSpPr>
            <p:cNvPr id="244" name="Google Shape;244;p14"/>
            <p:cNvSpPr txBox="1"/>
            <p:nvPr/>
          </p:nvSpPr>
          <p:spPr>
            <a:xfrm>
              <a:off x="-6913756" y="-996177"/>
              <a:ext cx="14908006" cy="1969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b="0" i="0" u="none" strike="noStrike" cap="none" dirty="0">
                  <a:solidFill>
                    <a:srgbClr val="F7F4FA"/>
                  </a:solidFill>
                  <a:latin typeface="Arial"/>
                  <a:ea typeface="Arial"/>
                  <a:cs typeface="Arial"/>
                  <a:sym typeface="Arial"/>
                </a:rPr>
                <a:t>Any Questions</a:t>
              </a:r>
              <a:endParaRPr dirty="0"/>
            </a:p>
          </p:txBody>
        </p:sp>
        <p:sp>
          <p:nvSpPr>
            <p:cNvPr id="245" name="Google Shape;245;p14"/>
            <p:cNvSpPr txBox="1"/>
            <p:nvPr/>
          </p:nvSpPr>
          <p:spPr>
            <a:xfrm>
              <a:off x="0" y="1929048"/>
              <a:ext cx="14382726" cy="585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478" y="3956102"/>
            <a:ext cx="2409053" cy="308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 rot="10800000">
            <a:off x="1710624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93755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 txBox="1"/>
          <p:nvPr/>
        </p:nvSpPr>
        <p:spPr>
          <a:xfrm>
            <a:off x="0" y="1653251"/>
            <a:ext cx="1471585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In progress: Continued Evangelism with government agencies, MSMEs</a:t>
            </a:r>
          </a:p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In progress: Influencing standards groups, including working relationships</a:t>
            </a:r>
          </a:p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Continued Transformation consulting</a:t>
            </a:r>
          </a:p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Ecosystem Partnerships </a:t>
            </a:r>
          </a:p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Incubation – Legal, Entity setups, and Regulatory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followups</a:t>
            </a:r>
            <a:endParaRPr lang="en-US" sz="3600" dirty="0">
              <a:latin typeface="Open Sans"/>
              <a:ea typeface="Open Sans"/>
              <a:cs typeface="Open Sans"/>
              <a:sym typeface="Open Sans"/>
            </a:endParaRPr>
          </a:p>
          <a:p>
            <a:pPr marL="518161" marR="0" lvl="1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</a:pP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What are we looking for ?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r>
              <a:rPr lang="en-US" sz="3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Grants / Access to capital for further enhancements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r>
              <a:rPr lang="en-US" sz="3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Extending Working relationships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569698" y="492373"/>
            <a:ext cx="123735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Next steps / Action Items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7096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 rot="10800000">
            <a:off x="1607754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273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4163361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63361" y="6674443"/>
            <a:ext cx="2023032" cy="361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694164" y="180030"/>
            <a:ext cx="1078704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00"/>
                </a:solidFill>
                <a:sym typeface="Arial"/>
              </a:rPr>
              <a:t>Problem Statement</a:t>
            </a:r>
            <a:endParaRPr sz="4800" b="1" dirty="0">
              <a:solidFill>
                <a:srgbClr val="FFFF00"/>
              </a:solidFill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94164" y="993374"/>
            <a:ext cx="16451228" cy="4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</a:rPr>
              <a:t>Inefficient </a:t>
            </a:r>
            <a:r>
              <a:rPr lang="en-US" sz="3200" b="1" dirty="0">
                <a:solidFill>
                  <a:schemeClr val="bg1"/>
                </a:solidFill>
              </a:rPr>
              <a:t>Financial Access</a:t>
            </a:r>
            <a:r>
              <a:rPr lang="en-US" sz="3200" b="1" i="0" u="none" strike="noStrike" cap="none" dirty="0">
                <a:solidFill>
                  <a:schemeClr val="bg1"/>
                </a:solidFill>
              </a:rPr>
              <a:t> for Sellers </a:t>
            </a:r>
            <a:r>
              <a:rPr lang="en-US" sz="3600" b="1" i="0" u="none" strike="noStrike" cap="none" dirty="0">
                <a:solidFill>
                  <a:schemeClr val="bg1"/>
                </a:solidFill>
              </a:rPr>
              <a:t>( </a:t>
            </a:r>
            <a:r>
              <a:rPr lang="en-US" sz="1800" b="1" dirty="0">
                <a:solidFill>
                  <a:schemeClr val="bg1"/>
                </a:solidFill>
              </a:rPr>
              <a:t>Most are local</a:t>
            </a:r>
            <a:r>
              <a:rPr lang="en-US" sz="1800" b="1" i="0" u="none" strike="noStrike" cap="none" dirty="0">
                <a:solidFill>
                  <a:schemeClr val="bg1"/>
                </a:solidFill>
              </a:rPr>
              <a:t> heritage preserving </a:t>
            </a:r>
            <a:r>
              <a:rPr lang="en-US" sz="1800" b="1" dirty="0">
                <a:solidFill>
                  <a:schemeClr val="bg1"/>
                </a:solidFill>
              </a:rPr>
              <a:t>entrepreneur </a:t>
            </a:r>
            <a:r>
              <a:rPr lang="en-US" sz="1800" b="1" i="0" u="none" strike="noStrike" cap="none" dirty="0">
                <a:solidFill>
                  <a:schemeClr val="bg1"/>
                </a:solidFill>
              </a:rPr>
              <a:t>Workers – GI recognized</a:t>
            </a:r>
            <a:r>
              <a:rPr lang="en-US" sz="3600" b="1" i="0" u="none" strike="noStrike" cap="none" dirty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 majority of global SMEs in developing economies (Exporters)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NOT have access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to formal finance.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Working capital Gaps.</a:t>
            </a:r>
            <a:r>
              <a:rPr lang="en-US" sz="2400" dirty="0">
                <a:solidFill>
                  <a:schemeClr val="lt1"/>
                </a:solidFill>
              </a:rPr>
              <a:t> Input Tax Credit Receivables, and Export Duty subsidies eventually arrive causes cash flow deficit.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Alternate options are of high interest rates and predatory. This is a high barrier for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MSME Trade finance Inclusivity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Mostly Exporters - Nuetraceuticals, Textiles, Food. Imports –  Raw Material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Badges: </a:t>
            </a:r>
            <a:r>
              <a:rPr lang="en-US" sz="2400" dirty="0">
                <a:solidFill>
                  <a:srgbClr val="FFFFFF"/>
                </a:solidFill>
              </a:rPr>
              <a:t>Identity, Compliance, Supply chain operational Excellence, participation in high-performing supply chain</a:t>
            </a:r>
            <a:endParaRPr lang="en-US"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94164" y="4397776"/>
            <a:ext cx="15962131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chemeClr val="bg1"/>
                </a:solidFill>
              </a:rPr>
              <a:t>Financiers / Buyers face Validation Risk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ecentralized solutions are emerging</a:t>
            </a:r>
            <a:r>
              <a:rPr lang="en-US" sz="2800" b="0" i="0" u="none" strike="noStrike" cap="none" dirty="0">
                <a:solidFill>
                  <a:schemeClr val="bg1"/>
                </a:solidFill>
                <a:sym typeface="Arial"/>
              </a:rPr>
              <a:t> but risks are high and </a:t>
            </a:r>
            <a:r>
              <a:rPr lang="en-US" sz="2800" b="0" i="0" u="none" strike="noStrike" cap="none" dirty="0">
                <a:solidFill>
                  <a:srgbClr val="FFFF00"/>
                </a:solidFill>
                <a:sym typeface="Arial"/>
              </a:rPr>
              <a:t>validations are still very difficult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FF00"/>
                </a:solidFill>
              </a:rPr>
              <a:t>Buyers / Financiers do not know Sellers well enough and hence is still a barrier.</a:t>
            </a:r>
          </a:p>
        </p:txBody>
      </p:sp>
      <p:sp>
        <p:nvSpPr>
          <p:cNvPr id="126" name="Google Shape;126;p5"/>
          <p:cNvSpPr txBox="1"/>
          <p:nvPr/>
        </p:nvSpPr>
        <p:spPr>
          <a:xfrm>
            <a:off x="694164" y="6089141"/>
            <a:ext cx="13134070" cy="4099584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Need for Trust Minimized and access controlled yet transparent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and traceable solutions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For reducing Buyer and Financier risk,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For reducing the multi-party discrepancies ( starting with the financing need functions)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rgbClr val="FFFF00"/>
                </a:solidFill>
              </a:rPr>
              <a:t>Seller( MSMe) Financial options – Ideal end state is multi-financiers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endParaRPr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 dirty="0">
              <a:solidFill>
                <a:srgbClr val="1716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9139238" y="3008630"/>
            <a:ext cx="9525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0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ue and white logo&#10;&#10;Description automatically generated">
            <a:extLst>
              <a:ext uri="{FF2B5EF4-FFF2-40B4-BE49-F238E27FC236}">
                <a16:creationId xmlns:a16="http://schemas.microsoft.com/office/drawing/2014/main" id="{4FF33A10-45CB-B04B-B872-C4FADCC99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5" y="2061466"/>
            <a:ext cx="6791423" cy="679142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C0E524-6DEB-6F43-9CCB-DA9ABAB7092B}"/>
              </a:ext>
            </a:extLst>
          </p:cNvPr>
          <p:cNvSpPr/>
          <p:nvPr/>
        </p:nvSpPr>
        <p:spPr>
          <a:xfrm>
            <a:off x="6975293" y="6597805"/>
            <a:ext cx="2494836" cy="3388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6B2C26-2CBA-1449-B6C8-A8DC4FB2A7E8}"/>
              </a:ext>
            </a:extLst>
          </p:cNvPr>
          <p:cNvSpPr/>
          <p:nvPr/>
        </p:nvSpPr>
        <p:spPr>
          <a:xfrm>
            <a:off x="493227" y="2914108"/>
            <a:ext cx="6709347" cy="4899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111058-5EF3-644E-8AF2-EB03E623D8C7}"/>
              </a:ext>
            </a:extLst>
          </p:cNvPr>
          <p:cNvSpPr/>
          <p:nvPr/>
        </p:nvSpPr>
        <p:spPr>
          <a:xfrm>
            <a:off x="9305299" y="4102973"/>
            <a:ext cx="4433513" cy="2081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4FAB102-A978-9E42-8E2D-1175F3BA8002}"/>
              </a:ext>
            </a:extLst>
          </p:cNvPr>
          <p:cNvSpPr/>
          <p:nvPr/>
        </p:nvSpPr>
        <p:spPr>
          <a:xfrm>
            <a:off x="4695258" y="4689241"/>
            <a:ext cx="463776" cy="1210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B84FED-672B-5144-B8C6-DE84C695CC81}"/>
              </a:ext>
            </a:extLst>
          </p:cNvPr>
          <p:cNvSpPr/>
          <p:nvPr/>
        </p:nvSpPr>
        <p:spPr>
          <a:xfrm>
            <a:off x="10656671" y="4693772"/>
            <a:ext cx="485130" cy="1210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015479-A9FF-9F45-8D5A-CBF0D0102468}"/>
              </a:ext>
            </a:extLst>
          </p:cNvPr>
          <p:cNvSpPr/>
          <p:nvPr/>
        </p:nvSpPr>
        <p:spPr>
          <a:xfrm>
            <a:off x="7587992" y="6969899"/>
            <a:ext cx="1130147" cy="1861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501739-1176-0245-BB7B-5112D2FD1726}"/>
              </a:ext>
            </a:extLst>
          </p:cNvPr>
          <p:cNvSpPr txBox="1"/>
          <p:nvPr/>
        </p:nvSpPr>
        <p:spPr>
          <a:xfrm>
            <a:off x="4304649" y="2366528"/>
            <a:ext cx="25547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Exporter MSME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86B6A-97E8-5541-AF04-A93B99D62FF6}"/>
              </a:ext>
            </a:extLst>
          </p:cNvPr>
          <p:cNvSpPr txBox="1"/>
          <p:nvPr/>
        </p:nvSpPr>
        <p:spPr>
          <a:xfrm>
            <a:off x="9674492" y="4102973"/>
            <a:ext cx="3678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COUNTER-PARTIES </a:t>
            </a:r>
          </a:p>
          <a:p>
            <a:r>
              <a:rPr lang="en-US" sz="2100" dirty="0"/>
              <a:t>( IMPORTERS)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45A74-9E82-284A-8674-FF5A546626A7}"/>
              </a:ext>
            </a:extLst>
          </p:cNvPr>
          <p:cNvSpPr txBox="1"/>
          <p:nvPr/>
        </p:nvSpPr>
        <p:spPr>
          <a:xfrm>
            <a:off x="5657348" y="8902355"/>
            <a:ext cx="2197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FINANCIERS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210931-FF00-EA49-A29E-8C5644C95DE2}"/>
              </a:ext>
            </a:extLst>
          </p:cNvPr>
          <p:cNvSpPr txBox="1"/>
          <p:nvPr/>
        </p:nvSpPr>
        <p:spPr>
          <a:xfrm>
            <a:off x="8461030" y="2991422"/>
            <a:ext cx="1391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dApp</a:t>
            </a:r>
          </a:p>
        </p:txBody>
      </p:sp>
      <p:pic>
        <p:nvPicPr>
          <p:cNvPr id="34" name="Picture 33" descr="A black and white sign with a folder and a folder with documents&#10;&#10;Description automatically generated">
            <a:extLst>
              <a:ext uri="{FF2B5EF4-FFF2-40B4-BE49-F238E27FC236}">
                <a16:creationId xmlns:a16="http://schemas.microsoft.com/office/drawing/2014/main" id="{758016BF-8D63-F14C-A75B-E1DBC70D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12" y="4301022"/>
            <a:ext cx="824855" cy="1717638"/>
          </a:xfrm>
          <a:prstGeom prst="rect">
            <a:avLst/>
          </a:prstGeom>
        </p:spPr>
      </p:pic>
      <p:pic>
        <p:nvPicPr>
          <p:cNvPr id="37" name="Picture 36" descr="A black and white sign with a folder and a folder with documents&#10;&#10;Description automatically generated">
            <a:extLst>
              <a:ext uri="{FF2B5EF4-FFF2-40B4-BE49-F238E27FC236}">
                <a16:creationId xmlns:a16="http://schemas.microsoft.com/office/drawing/2014/main" id="{B4A441C3-0885-0748-B662-1B4805A0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2795" y="9077753"/>
            <a:ext cx="607100" cy="1483059"/>
          </a:xfrm>
          <a:prstGeom prst="rect">
            <a:avLst/>
          </a:prstGeom>
        </p:spPr>
      </p:pic>
      <p:pic>
        <p:nvPicPr>
          <p:cNvPr id="45" name="Picture 44" descr="A black text with a person and a gear&#10;&#10;Description automatically generated">
            <a:extLst>
              <a:ext uri="{FF2B5EF4-FFF2-40B4-BE49-F238E27FC236}">
                <a16:creationId xmlns:a16="http://schemas.microsoft.com/office/drawing/2014/main" id="{2B0253D2-3106-EA4A-991B-52509504D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30" y="8861510"/>
            <a:ext cx="848621" cy="553998"/>
          </a:xfrm>
          <a:prstGeom prst="rect">
            <a:avLst/>
          </a:prstGeom>
        </p:spPr>
      </p:pic>
      <p:pic>
        <p:nvPicPr>
          <p:cNvPr id="46" name="Picture 45" descr="A black text with a person and a gear&#10;&#10;Description automatically generated">
            <a:extLst>
              <a:ext uri="{FF2B5EF4-FFF2-40B4-BE49-F238E27FC236}">
                <a16:creationId xmlns:a16="http://schemas.microsoft.com/office/drawing/2014/main" id="{10C3C82B-70D8-4147-A687-866C4C2B7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31" y="4990551"/>
            <a:ext cx="894648" cy="584046"/>
          </a:xfrm>
          <a:prstGeom prst="rect">
            <a:avLst/>
          </a:prstGeom>
        </p:spPr>
      </p:pic>
      <p:pic>
        <p:nvPicPr>
          <p:cNvPr id="47" name="Picture 46" descr="A black text with a person and a gear&#10;&#10;Description automatically generated">
            <a:extLst>
              <a:ext uri="{FF2B5EF4-FFF2-40B4-BE49-F238E27FC236}">
                <a16:creationId xmlns:a16="http://schemas.microsoft.com/office/drawing/2014/main" id="{9E752680-D89E-C647-B393-D042A9363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75" y="5109841"/>
            <a:ext cx="848621" cy="60994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7111B72-F6A3-E24C-9C87-9D65D0FD16EA}"/>
              </a:ext>
            </a:extLst>
          </p:cNvPr>
          <p:cNvGrpSpPr/>
          <p:nvPr/>
        </p:nvGrpSpPr>
        <p:grpSpPr>
          <a:xfrm>
            <a:off x="4189" y="-1895901"/>
            <a:ext cx="18616322" cy="1254262"/>
            <a:chOff x="1486635" y="-2366450"/>
            <a:chExt cx="10791825" cy="2371725"/>
          </a:xfrm>
        </p:grpSpPr>
        <p:sp>
          <p:nvSpPr>
            <p:cNvPr id="35" name="Rectangle: Diagonal Corners Rounded 1">
              <a:extLst>
                <a:ext uri="{FF2B5EF4-FFF2-40B4-BE49-F238E27FC236}">
                  <a16:creationId xmlns:a16="http://schemas.microsoft.com/office/drawing/2014/main" id="{4D1E96AB-8CD9-6745-855E-0BA0FB9EF0EA}"/>
                </a:ext>
              </a:extLst>
            </p:cNvPr>
            <p:cNvSpPr/>
            <p:nvPr/>
          </p:nvSpPr>
          <p:spPr>
            <a:xfrm>
              <a:off x="1486635" y="-2366450"/>
              <a:ext cx="10791825" cy="2371725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03E6A2-3E66-874E-AE29-3559F0FA5E18}"/>
                </a:ext>
              </a:extLst>
            </p:cNvPr>
            <p:cNvSpPr txBox="1"/>
            <p:nvPr/>
          </p:nvSpPr>
          <p:spPr>
            <a:xfrm>
              <a:off x="1707287" y="-1832492"/>
              <a:ext cx="9991923" cy="157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SCF - TRADE FINANCE </a:t>
              </a:r>
            </a:p>
          </p:txBody>
        </p:sp>
      </p:grp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1D36F5E5-5976-F1E7-B8E9-9E916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5782" y="9094841"/>
            <a:ext cx="4433513" cy="547688"/>
          </a:xfrm>
        </p:spPr>
        <p:txBody>
          <a:bodyPr/>
          <a:lstStyle/>
          <a:p>
            <a:r>
              <a:rPr lang="en-US" dirty="0"/>
              <a:t>COPYRIGHT|SATHYA KRISHNASAMY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71974B-C4B1-604E-1445-10DC52E9ED67}"/>
              </a:ext>
            </a:extLst>
          </p:cNvPr>
          <p:cNvSpPr/>
          <p:nvPr/>
        </p:nvSpPr>
        <p:spPr>
          <a:xfrm>
            <a:off x="5382863" y="3270336"/>
            <a:ext cx="5682965" cy="5183646"/>
          </a:xfrm>
          <a:prstGeom prst="ellipse">
            <a:avLst/>
          </a:prstGeom>
          <a:noFill/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9A2F2-85A4-5B1F-CECD-4B2B182FE6EB}"/>
              </a:ext>
            </a:extLst>
          </p:cNvPr>
          <p:cNvSpPr txBox="1"/>
          <p:nvPr/>
        </p:nvSpPr>
        <p:spPr>
          <a:xfrm>
            <a:off x="1923745" y="6087658"/>
            <a:ext cx="11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1:Reg/Badge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9E9AA411-3DE0-89D9-0A6A-FC8558B293A4}"/>
              </a:ext>
            </a:extLst>
          </p:cNvPr>
          <p:cNvSpPr/>
          <p:nvPr/>
        </p:nvSpPr>
        <p:spPr>
          <a:xfrm>
            <a:off x="2622009" y="3276755"/>
            <a:ext cx="10137102" cy="5095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D23A3D02-A34F-6F81-B4AB-2142F9E712F4}"/>
              </a:ext>
            </a:extLst>
          </p:cNvPr>
          <p:cNvSpPr/>
          <p:nvPr/>
        </p:nvSpPr>
        <p:spPr>
          <a:xfrm>
            <a:off x="1382969" y="4600040"/>
            <a:ext cx="2517965" cy="23698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0BFB05BF-2B37-5846-2324-58E98E71AA5B}"/>
              </a:ext>
            </a:extLst>
          </p:cNvPr>
          <p:cNvSpPr/>
          <p:nvPr/>
        </p:nvSpPr>
        <p:spPr>
          <a:xfrm>
            <a:off x="1728741" y="4839265"/>
            <a:ext cx="1750422" cy="1758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11128AB7-76B0-BB57-5D6C-3EB861C81BB1}"/>
              </a:ext>
            </a:extLst>
          </p:cNvPr>
          <p:cNvSpPr/>
          <p:nvPr/>
        </p:nvSpPr>
        <p:spPr>
          <a:xfrm>
            <a:off x="1034315" y="4270340"/>
            <a:ext cx="3242637" cy="2956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F633548D-D34F-4661-9185-96D587049CEF}"/>
              </a:ext>
            </a:extLst>
          </p:cNvPr>
          <p:cNvSpPr/>
          <p:nvPr/>
        </p:nvSpPr>
        <p:spPr>
          <a:xfrm>
            <a:off x="5180672" y="4703518"/>
            <a:ext cx="5475999" cy="1210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CEE0F1-3E3A-7838-2D47-2BEB63DAF8B4}"/>
              </a:ext>
            </a:extLst>
          </p:cNvPr>
          <p:cNvSpPr/>
          <p:nvPr/>
        </p:nvSpPr>
        <p:spPr>
          <a:xfrm>
            <a:off x="4626637" y="2570716"/>
            <a:ext cx="7141127" cy="6524126"/>
          </a:xfrm>
          <a:prstGeom prst="ellipse">
            <a:avLst/>
          </a:prstGeom>
          <a:noFill/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F9D00-C6E2-547B-9E96-8CFF5B988E26}"/>
              </a:ext>
            </a:extLst>
          </p:cNvPr>
          <p:cNvSpPr txBox="1"/>
          <p:nvPr/>
        </p:nvSpPr>
        <p:spPr>
          <a:xfrm>
            <a:off x="2142908" y="4956526"/>
            <a:ext cx="9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Edge 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65296B-0BF3-EA2D-F732-D3D4A81FFA1F}"/>
              </a:ext>
            </a:extLst>
          </p:cNvPr>
          <p:cNvSpPr txBox="1"/>
          <p:nvPr/>
        </p:nvSpPr>
        <p:spPr>
          <a:xfrm>
            <a:off x="1483643" y="6622268"/>
            <a:ext cx="2391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2: ExIM Compliance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3279B-9FBE-99E0-538B-DEA72BBA1DBD}"/>
              </a:ext>
            </a:extLst>
          </p:cNvPr>
          <p:cNvSpPr txBox="1"/>
          <p:nvPr/>
        </p:nvSpPr>
        <p:spPr>
          <a:xfrm>
            <a:off x="1272315" y="6969899"/>
            <a:ext cx="175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3:Global LEI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44E70-14BE-671A-76AA-A4DE0BFEE4F4}"/>
              </a:ext>
            </a:extLst>
          </p:cNvPr>
          <p:cNvSpPr txBox="1"/>
          <p:nvPr/>
        </p:nvSpPr>
        <p:spPr>
          <a:xfrm>
            <a:off x="2361557" y="3950878"/>
            <a:ext cx="153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Consolidated Proof</a:t>
            </a:r>
          </a:p>
        </p:txBody>
      </p:sp>
      <p:pic>
        <p:nvPicPr>
          <p:cNvPr id="40" name="Picture 39" descr="A black and white logo&#10;&#10;Description automatically generated">
            <a:extLst>
              <a:ext uri="{FF2B5EF4-FFF2-40B4-BE49-F238E27FC236}">
                <a16:creationId xmlns:a16="http://schemas.microsoft.com/office/drawing/2014/main" id="{04F3ABC0-071D-AB49-60B0-64EA37A27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27" y="5394419"/>
            <a:ext cx="518898" cy="518898"/>
          </a:xfrm>
          <a:prstGeom prst="rect">
            <a:avLst/>
          </a:prstGeom>
        </p:spPr>
      </p:pic>
      <p:pic>
        <p:nvPicPr>
          <p:cNvPr id="42" name="Picture 41" descr="A close-up of a document&#10;&#10;Description automatically generated">
            <a:extLst>
              <a:ext uri="{FF2B5EF4-FFF2-40B4-BE49-F238E27FC236}">
                <a16:creationId xmlns:a16="http://schemas.microsoft.com/office/drawing/2014/main" id="{122073CA-7120-3DC4-B7EB-D35D71751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3" y="5308550"/>
            <a:ext cx="731784" cy="7317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CBE49E1-9958-D283-767A-E22EF173F052}"/>
              </a:ext>
            </a:extLst>
          </p:cNvPr>
          <p:cNvSpPr txBox="1"/>
          <p:nvPr/>
        </p:nvSpPr>
        <p:spPr>
          <a:xfrm>
            <a:off x="2966482" y="3465734"/>
            <a:ext cx="53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Tokenization ( Composable Data Integrity 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053D83-1BEC-2EBA-1EBB-BDA786444E26}"/>
              </a:ext>
            </a:extLst>
          </p:cNvPr>
          <p:cNvSpPr txBox="1"/>
          <p:nvPr/>
        </p:nvSpPr>
        <p:spPr>
          <a:xfrm>
            <a:off x="4086171" y="4442864"/>
            <a:ext cx="79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9CA1E-A53E-6C1A-8738-10B79C046C3E}"/>
              </a:ext>
            </a:extLst>
          </p:cNvPr>
          <p:cNvSpPr txBox="1"/>
          <p:nvPr/>
        </p:nvSpPr>
        <p:spPr>
          <a:xfrm>
            <a:off x="5178366" y="4396369"/>
            <a:ext cx="79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AFFF9D-7B21-B037-EDE2-EDDD2397B195}"/>
              </a:ext>
            </a:extLst>
          </p:cNvPr>
          <p:cNvSpPr txBox="1"/>
          <p:nvPr/>
        </p:nvSpPr>
        <p:spPr>
          <a:xfrm>
            <a:off x="9537545" y="5550586"/>
            <a:ext cx="2177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Multi-Sig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F28496-27A5-3664-FDE4-626D2F2ECFF1}"/>
              </a:ext>
            </a:extLst>
          </p:cNvPr>
          <p:cNvSpPr txBox="1"/>
          <p:nvPr/>
        </p:nvSpPr>
        <p:spPr>
          <a:xfrm>
            <a:off x="9215294" y="3290551"/>
            <a:ext cx="153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 Agents DvP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2E3656-9D20-46E3-A1CB-72859DE5012F}"/>
              </a:ext>
            </a:extLst>
          </p:cNvPr>
          <p:cNvSpPr txBox="1"/>
          <p:nvPr/>
        </p:nvSpPr>
        <p:spPr>
          <a:xfrm>
            <a:off x="8904803" y="2322821"/>
            <a:ext cx="153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Review/Arbitration</a:t>
            </a: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0E2A4D43-B4B0-BF02-1ABE-F367290332CA}"/>
              </a:ext>
            </a:extLst>
          </p:cNvPr>
          <p:cNvSpPr/>
          <p:nvPr/>
        </p:nvSpPr>
        <p:spPr>
          <a:xfrm rot="18507977">
            <a:off x="9069131" y="7655330"/>
            <a:ext cx="4456761" cy="8612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6D4D1035-0D6B-8BAA-EEF6-FD8F93076A30}"/>
              </a:ext>
            </a:extLst>
          </p:cNvPr>
          <p:cNvSpPr/>
          <p:nvPr/>
        </p:nvSpPr>
        <p:spPr>
          <a:xfrm rot="1961968">
            <a:off x="2288789" y="8311859"/>
            <a:ext cx="4917314" cy="1037973"/>
          </a:xfrm>
          <a:prstGeom prst="curvedUpArrow">
            <a:avLst>
              <a:gd name="adj1" fmla="val 1134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A92624-B110-ABA8-CE79-BE9206345488}"/>
              </a:ext>
            </a:extLst>
          </p:cNvPr>
          <p:cNvSpPr txBox="1"/>
          <p:nvPr/>
        </p:nvSpPr>
        <p:spPr>
          <a:xfrm>
            <a:off x="3252479" y="8066020"/>
            <a:ext cx="77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FC4C15-C7BB-7415-CED9-2CB63B504C25}"/>
              </a:ext>
            </a:extLst>
          </p:cNvPr>
          <p:cNvSpPr txBox="1"/>
          <p:nvPr/>
        </p:nvSpPr>
        <p:spPr>
          <a:xfrm>
            <a:off x="11674039" y="8066020"/>
            <a:ext cx="77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F7C87B-D449-D356-1C66-3A92921C5965}"/>
              </a:ext>
            </a:extLst>
          </p:cNvPr>
          <p:cNvSpPr txBox="1"/>
          <p:nvPr/>
        </p:nvSpPr>
        <p:spPr>
          <a:xfrm>
            <a:off x="5239777" y="4750436"/>
            <a:ext cx="141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Smart Contract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A9D27-0770-4B89-58DA-C41E7990E0D7}"/>
              </a:ext>
            </a:extLst>
          </p:cNvPr>
          <p:cNvSpPr txBox="1"/>
          <p:nvPr/>
        </p:nvSpPr>
        <p:spPr>
          <a:xfrm>
            <a:off x="5496988" y="4873292"/>
            <a:ext cx="141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Smart Contract</a:t>
            </a:r>
          </a:p>
        </p:txBody>
      </p:sp>
      <p:sp>
        <p:nvSpPr>
          <p:cNvPr id="62" name="Arrow: Curved Up 61">
            <a:extLst>
              <a:ext uri="{FF2B5EF4-FFF2-40B4-BE49-F238E27FC236}">
                <a16:creationId xmlns:a16="http://schemas.microsoft.com/office/drawing/2014/main" id="{34244B36-4204-C104-9C6E-75A91CF1508F}"/>
              </a:ext>
            </a:extLst>
          </p:cNvPr>
          <p:cNvSpPr/>
          <p:nvPr/>
        </p:nvSpPr>
        <p:spPr>
          <a:xfrm rot="12601838">
            <a:off x="3119543" y="7117522"/>
            <a:ext cx="4494720" cy="8622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1D0BA8-F342-7C2F-1400-3FF7D66BBFCD}"/>
              </a:ext>
            </a:extLst>
          </p:cNvPr>
          <p:cNvSpPr txBox="1"/>
          <p:nvPr/>
        </p:nvSpPr>
        <p:spPr>
          <a:xfrm>
            <a:off x="5840870" y="8037538"/>
            <a:ext cx="83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Funds</a:t>
            </a:r>
          </a:p>
        </p:txBody>
      </p: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BD34913F-1809-5C0D-9A55-3EA2CB9F5C82}"/>
              </a:ext>
            </a:extLst>
          </p:cNvPr>
          <p:cNvSpPr/>
          <p:nvPr/>
        </p:nvSpPr>
        <p:spPr>
          <a:xfrm rot="7990994">
            <a:off x="7792574" y="6898562"/>
            <a:ext cx="4259291" cy="95437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71334-F642-3B7D-95DB-68B59D005894}"/>
              </a:ext>
            </a:extLst>
          </p:cNvPr>
          <p:cNvSpPr txBox="1"/>
          <p:nvPr/>
        </p:nvSpPr>
        <p:spPr>
          <a:xfrm>
            <a:off x="11025833" y="6266486"/>
            <a:ext cx="83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Funds</a:t>
            </a:r>
          </a:p>
        </p:txBody>
      </p:sp>
      <p:sp>
        <p:nvSpPr>
          <p:cNvPr id="67" name="Rounded Rectangle 12">
            <a:extLst>
              <a:ext uri="{FF2B5EF4-FFF2-40B4-BE49-F238E27FC236}">
                <a16:creationId xmlns:a16="http://schemas.microsoft.com/office/drawing/2014/main" id="{45C6AF9D-3D88-7A44-0BB8-FFB18A656261}"/>
              </a:ext>
            </a:extLst>
          </p:cNvPr>
          <p:cNvSpPr/>
          <p:nvPr/>
        </p:nvSpPr>
        <p:spPr>
          <a:xfrm>
            <a:off x="1957342" y="5067865"/>
            <a:ext cx="1295138" cy="1458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79771-FB70-05ED-B7E1-24C90E28F418}"/>
              </a:ext>
            </a:extLst>
          </p:cNvPr>
          <p:cNvSpPr txBox="1"/>
          <p:nvPr/>
        </p:nvSpPr>
        <p:spPr>
          <a:xfrm>
            <a:off x="955660" y="7233732"/>
            <a:ext cx="215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4 : Financial Health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FF796-5180-8EDC-B7AC-F49E8F389E64}"/>
              </a:ext>
            </a:extLst>
          </p:cNvPr>
          <p:cNvSpPr txBox="1"/>
          <p:nvPr/>
        </p:nvSpPr>
        <p:spPr>
          <a:xfrm>
            <a:off x="743574" y="7552856"/>
            <a:ext cx="253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5: Operational Exellence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678D2-3637-89A0-0A47-C08639B3BD12}"/>
              </a:ext>
            </a:extLst>
          </p:cNvPr>
          <p:cNvSpPr txBox="1"/>
          <p:nvPr/>
        </p:nvSpPr>
        <p:spPr>
          <a:xfrm>
            <a:off x="717360" y="7675088"/>
            <a:ext cx="253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……….</a:t>
            </a:r>
            <a:r>
              <a:rPr lang="en-US" sz="12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7C58A-AD05-B8DC-C4F8-8226D49BFA9A}"/>
              </a:ext>
            </a:extLst>
          </p:cNvPr>
          <p:cNvSpPr txBox="1"/>
          <p:nvPr/>
        </p:nvSpPr>
        <p:spPr>
          <a:xfrm>
            <a:off x="561380" y="8494700"/>
            <a:ext cx="253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Proof n: Deep SCF Financeing</a:t>
            </a:r>
          </a:p>
        </p:txBody>
      </p:sp>
    </p:spTree>
    <p:extLst>
      <p:ext uri="{BB962C8B-B14F-4D97-AF65-F5344CB8AC3E}">
        <p14:creationId xmlns:p14="http://schemas.microsoft.com/office/powerpoint/2010/main" val="16716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 rot="10800000">
            <a:off x="1710624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93755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 txBox="1"/>
          <p:nvPr/>
        </p:nvSpPr>
        <p:spPr>
          <a:xfrm>
            <a:off x="-308692" y="748712"/>
            <a:ext cx="14715855" cy="1077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1" lvl="2">
              <a:lnSpc>
                <a:spcPct val="139979"/>
              </a:lnSpc>
              <a:buSzPts val="4800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SO CRITICAL: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Institutional Defi looking at SCF financing. (2 -3 T in International demand 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alone) but handicapped so far. Centralized systems have failed/are not adequate.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Financiers are NOT interested in single invoice factoring. Need many inputs and risk-minimized 		  aggregation bundles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Buyers also would prefer multi-financier funding ( to spread risk )</a:t>
            </a:r>
          </a:p>
          <a:p>
            <a:pPr marL="381000" lvl="1">
              <a:lnSpc>
                <a:spcPct val="139979"/>
              </a:lnSpc>
              <a:buSzPts val="4800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	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Risk mapping and reduction calibration</a:t>
            </a:r>
          </a:p>
          <a:p>
            <a:pPr marL="381000" lvl="1">
              <a:lnSpc>
                <a:spcPct val="139979"/>
              </a:lnSpc>
              <a:buSzPts val="4800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	Days outstanding ( DSO reduction), Effective Working Capital Management </a:t>
            </a:r>
          </a:p>
          <a:p>
            <a:pPr marL="381000" lvl="1">
              <a:lnSpc>
                <a:spcPct val="139979"/>
              </a:lnSpc>
              <a:buSzPts val="4800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For Buyers/Sellers: Working capital optimization, For Financiers: Risk reduction.</a:t>
            </a:r>
          </a:p>
          <a:p>
            <a:pPr marL="381000" lvl="1">
              <a:lnSpc>
                <a:spcPct val="139979"/>
              </a:lnSpc>
              <a:buSzPts val="4800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is this a big deal? Why is this important ( 1 corridor)</a:t>
            </a: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1662" lvl="4">
              <a:lnSpc>
                <a:spcPct val="140000"/>
              </a:lnSpc>
              <a:buClr>
                <a:srgbClr val="FFFFFF"/>
              </a:buClr>
              <a:buSzPts val="3800"/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	   	</a:t>
            </a:r>
            <a:r>
              <a:rPr lang="en-US" sz="2000" dirty="0">
                <a:solidFill>
                  <a:schemeClr val="tx1"/>
                </a:solidFill>
              </a:rPr>
              <a:t>Unmet demand for trade finance in Africa is US$ 120 billion (one-third of the continent’s trade finance market) 	 	  	and US$ 700 billion in developing Asia.</a:t>
            </a:r>
          </a:p>
          <a:p>
            <a:pPr marL="581662" lvl="8">
              <a:lnSpc>
                <a:spcPct val="140000"/>
              </a:lnSpc>
              <a:buClr>
                <a:srgbClr val="FFFFFF"/>
              </a:buClr>
              <a:buSzPts val="3800"/>
            </a:pPr>
            <a:r>
              <a:rPr lang="en-US" sz="2000" dirty="0">
                <a:solidFill>
                  <a:schemeClr val="tx1"/>
                </a:solidFill>
              </a:rPr>
              <a:t>		Total of 63.4 Million MSMEs in India. Contributes 45% of overall exports. 90-120 Days Receivables Cycle</a:t>
            </a:r>
          </a:p>
          <a:p>
            <a:pPr marL="581662" lvl="8">
              <a:lnSpc>
                <a:spcPct val="140000"/>
              </a:lnSpc>
              <a:buClr>
                <a:srgbClr val="FFFFFF"/>
              </a:buClr>
              <a:buSzPts val="3800"/>
            </a:pPr>
            <a:r>
              <a:rPr lang="en-US" sz="2000" dirty="0">
                <a:solidFill>
                  <a:schemeClr val="tx1"/>
                </a:solidFill>
              </a:rPr>
              <a:t>		Almost 90% of small business in india still have no links with formal financial institutions. IFC estimates debt 			demand gap of Rs 36.7 lakh crores.</a:t>
            </a:r>
          </a:p>
          <a:p>
            <a:pPr marL="581662" lvl="8">
              <a:lnSpc>
                <a:spcPct val="140000"/>
              </a:lnSpc>
              <a:buClr>
                <a:srgbClr val="FFFFFF"/>
              </a:buClr>
              <a:buSzPts val="3800"/>
            </a:pPr>
            <a:r>
              <a:rPr lang="en-US" sz="20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have to bring the next one billion people into crypto, the use cases that are going to be helpful are the ones that are inter-twined with the lives of most people day-to-day, which is precisely the opportunity that Supply chain Finance brings. Supply chain finance is the lifeblood of working capital for SMEs and MSMEs in most economies.</a:t>
            </a:r>
            <a:endParaRPr lang="en-US" sz="2000" b="1" dirty="0">
              <a:solidFill>
                <a:srgbClr val="FF0000"/>
              </a:solidFill>
            </a:endParaRPr>
          </a:p>
          <a:p>
            <a:pPr marL="381000" lvl="1">
              <a:lnSpc>
                <a:spcPct val="139979"/>
              </a:lnSpc>
              <a:buSzPts val="4800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1000" lvl="1">
              <a:lnSpc>
                <a:spcPct val="139979"/>
              </a:lnSpc>
              <a:buSzPts val="4800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2" indent="-533400">
              <a:lnSpc>
                <a:spcPct val="139979"/>
              </a:lnSpc>
              <a:buSzPts val="4800"/>
              <a:buFont typeface="Open Sans"/>
              <a:buChar char="•"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259266" y="80725"/>
            <a:ext cx="14147897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7"/>
              </a:lnSpc>
            </a:pPr>
            <a:r>
              <a:rPr lang="en-US" sz="44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THE  SCF – RWA MINA solution  - </a:t>
            </a:r>
            <a:r>
              <a:rPr lang="en-US" sz="4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IMPACT </a:t>
            </a:r>
          </a:p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8720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92B-3D76-9BA9-12AA-547A007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2" y="1915817"/>
            <a:ext cx="6532764" cy="2802954"/>
          </a:xfrm>
        </p:spPr>
        <p:txBody>
          <a:bodyPr anchor="t">
            <a:normAutofit/>
          </a:bodyPr>
          <a:lstStyle/>
          <a:p>
            <a:r>
              <a:rPr lang="en-US" dirty="0"/>
              <a:t>How important are MSMEs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DE6-B1C3-1322-C74F-42C24B67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1920240"/>
            <a:ext cx="9681378" cy="6895908"/>
          </a:xfrm>
        </p:spPr>
        <p:txBody>
          <a:bodyPr>
            <a:noAutofit/>
          </a:bodyPr>
          <a:lstStyle/>
          <a:p>
            <a:r>
              <a:rPr lang="en-US" sz="2700" dirty="0"/>
              <a:t>MSMEs are important globally (</a:t>
            </a:r>
            <a:r>
              <a:rPr lang="en-US" sz="2700" dirty="0">
                <a:hlinkClick r:id="rId2"/>
              </a:rPr>
              <a:t>Davies, Narayanan and Balasubramanian 2021</a:t>
            </a:r>
            <a:r>
              <a:rPr lang="en-US" sz="2700" dirty="0"/>
              <a:t>): </a:t>
            </a:r>
          </a:p>
          <a:p>
            <a:pPr lvl="1"/>
            <a:r>
              <a:rPr lang="en-US" sz="2700" dirty="0"/>
              <a:t>Over 95% of all companies are UK &amp; US are MSMEs </a:t>
            </a:r>
          </a:p>
          <a:p>
            <a:pPr lvl="1"/>
            <a:r>
              <a:rPr lang="en-US" sz="2700" dirty="0"/>
              <a:t>90% of all businesses globally are MSMEs, they employ over 50% of all workers</a:t>
            </a:r>
          </a:p>
          <a:p>
            <a:pPr lvl="1"/>
            <a:r>
              <a:rPr lang="en-US" sz="2700" dirty="0"/>
              <a:t>88% of EU companies exporting to USA are MSMEs</a:t>
            </a:r>
          </a:p>
          <a:p>
            <a:pPr lvl="1"/>
            <a:r>
              <a:rPr lang="en-US" sz="2700" dirty="0"/>
              <a:t>They are even more important in developing countries like India, particularly in the context of exports/imports (</a:t>
            </a:r>
            <a:r>
              <a:rPr lang="en-US" sz="2700" dirty="0">
                <a:hlinkClick r:id="rId3"/>
              </a:rPr>
              <a:t>Chakravarthy, Bharathi, </a:t>
            </a:r>
            <a:r>
              <a:rPr lang="en-US" sz="2700" dirty="0" err="1">
                <a:hlinkClick r:id="rId3"/>
              </a:rPr>
              <a:t>Khire</a:t>
            </a:r>
            <a:r>
              <a:rPr lang="en-US" sz="2700" dirty="0">
                <a:hlinkClick r:id="rId3"/>
              </a:rPr>
              <a:t>, and Narayanan, 2023</a:t>
            </a:r>
            <a:r>
              <a:rPr lang="en-US" sz="2700" dirty="0"/>
              <a:t>): 30% of GDP (40% of emerging economies income globally).</a:t>
            </a:r>
          </a:p>
          <a:p>
            <a:pPr lvl="1"/>
            <a:r>
              <a:rPr lang="en-US" sz="2700" dirty="0"/>
              <a:t>Roughly the total addressable market is about 16 trillion USD – that’s the income generated SMEs globally!</a:t>
            </a:r>
          </a:p>
          <a:p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2690-910D-1F7D-C5E3-1089BF74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736" y="9534526"/>
            <a:ext cx="4114800" cy="54768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fld id="{579F6069-8263-4296-913A-BC2234E8D32B}" type="datetime1">
              <a:rPr lang="en-US" smtClean="0"/>
              <a:pPr>
                <a:spcAft>
                  <a:spcPts val="900"/>
                </a:spcAft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3D15-63B4-9FAF-6595-FE7D1854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8480" y="9534526"/>
            <a:ext cx="6446520" cy="54768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EB4C-6729-CA3C-5BEB-11038CC5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44999" y="9534526"/>
            <a:ext cx="781811" cy="54768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fld id="{C68AC1EC-23E2-4F0E-A5A4-674EC8DB954E}" type="slidenum">
              <a:rPr lang="en-US" smtClean="0"/>
              <a:pPr>
                <a:spcAft>
                  <a:spcPts val="900"/>
                </a:spcAft>
              </a:pPr>
              <a:t>5</a:t>
            </a:fld>
            <a:endParaRPr lang="en-US"/>
          </a:p>
        </p:txBody>
      </p:sp>
      <p:pic>
        <p:nvPicPr>
          <p:cNvPr id="7" name="image13.png">
            <a:extLst>
              <a:ext uri="{FF2B5EF4-FFF2-40B4-BE49-F238E27FC236}">
                <a16:creationId xmlns:a16="http://schemas.microsoft.com/office/drawing/2014/main" id="{C79946F3-B51A-04BA-F14F-AA9CEDB4D3D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41020" y="3823421"/>
            <a:ext cx="5646420" cy="1744811"/>
          </a:xfrm>
          <a:prstGeom prst="rect">
            <a:avLst/>
          </a:prstGeom>
          <a:ln/>
        </p:spPr>
      </p:pic>
      <p:pic>
        <p:nvPicPr>
          <p:cNvPr id="8" name="image11.png">
            <a:extLst>
              <a:ext uri="{FF2B5EF4-FFF2-40B4-BE49-F238E27FC236}">
                <a16:creationId xmlns:a16="http://schemas.microsoft.com/office/drawing/2014/main" id="{ABF68DBC-9F82-11B0-11D0-3FB0054D123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67653" y="5666231"/>
            <a:ext cx="6636068" cy="31499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43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B446C-8127-8F9D-83EB-230E1C6A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00B724-46EB-6FEB-756F-4A046B03779E}"/>
              </a:ext>
            </a:extLst>
          </p:cNvPr>
          <p:cNvSpPr/>
          <p:nvPr/>
        </p:nvSpPr>
        <p:spPr>
          <a:xfrm>
            <a:off x="0" y="0"/>
            <a:ext cx="1175657" cy="1138335"/>
          </a:xfrm>
          <a:prstGeom prst="ellipse">
            <a:avLst/>
          </a:prstGeom>
          <a:solidFill>
            <a:srgbClr val="27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59C159A-9D37-D98A-2C71-899DEFE79228}"/>
              </a:ext>
            </a:extLst>
          </p:cNvPr>
          <p:cNvSpPr/>
          <p:nvPr/>
        </p:nvSpPr>
        <p:spPr>
          <a:xfrm rot="16200000">
            <a:off x="16589828" y="8616820"/>
            <a:ext cx="1138335" cy="2202025"/>
          </a:xfrm>
          <a:prstGeom prst="rtTriangle">
            <a:avLst/>
          </a:prstGeom>
          <a:solidFill>
            <a:srgbClr val="27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7CFB80B4-8F69-2DED-DE5B-4FEC31BC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10" y="5586440"/>
            <a:ext cx="1903445" cy="10228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91C495-230C-4378-7C89-4521A0ABD6E7}"/>
              </a:ext>
            </a:extLst>
          </p:cNvPr>
          <p:cNvSpPr txBox="1"/>
          <p:nvPr/>
        </p:nvSpPr>
        <p:spPr>
          <a:xfrm>
            <a:off x="8714791" y="3415005"/>
            <a:ext cx="2071395" cy="307777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AAA</a:t>
            </a:r>
          </a:p>
        </p:txBody>
      </p: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13C2001E-9CFD-BFCE-9AD8-56087DCD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4" y="6147520"/>
            <a:ext cx="885971" cy="4853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AC6FAB9-1E0A-DD08-1BBB-725799B874E1}"/>
              </a:ext>
            </a:extLst>
          </p:cNvPr>
          <p:cNvSpPr txBox="1"/>
          <p:nvPr/>
        </p:nvSpPr>
        <p:spPr>
          <a:xfrm>
            <a:off x="10805857" y="4136471"/>
            <a:ext cx="19652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lang="en-US" sz="1400" dirty="0">
                <a:solidFill>
                  <a:srgbClr val="FFFFFF"/>
                </a:solidFill>
              </a:rPr>
              <a:t>SC</a:t>
            </a:r>
            <a:r>
              <a:rPr lang="en-US" dirty="0">
                <a:solidFill>
                  <a:srgbClr val="FFFFFF"/>
                </a:solidFill>
              </a:rPr>
              <a:t>F -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FAE576-6EB2-5FFE-9180-E2B0D9071960}"/>
              </a:ext>
            </a:extLst>
          </p:cNvPr>
          <p:cNvSpPr/>
          <p:nvPr/>
        </p:nvSpPr>
        <p:spPr>
          <a:xfrm>
            <a:off x="3204855" y="1105540"/>
            <a:ext cx="5582515" cy="777864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05CE44-73DD-E29A-D350-9E386A86E639}"/>
              </a:ext>
            </a:extLst>
          </p:cNvPr>
          <p:cNvCxnSpPr>
            <a:cxnSpLocks/>
          </p:cNvCxnSpPr>
          <p:nvPr/>
        </p:nvCxnSpPr>
        <p:spPr>
          <a:xfrm>
            <a:off x="13027942" y="4100803"/>
            <a:ext cx="219014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68C77ED-C15F-60CF-BAC2-CC829974DF4B}"/>
              </a:ext>
            </a:extLst>
          </p:cNvPr>
          <p:cNvSpPr/>
          <p:nvPr/>
        </p:nvSpPr>
        <p:spPr>
          <a:xfrm>
            <a:off x="5296295" y="171096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EXIM Risk : 100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1E63088-62B3-64DD-B51B-52EBD6BDA9E5}"/>
              </a:ext>
            </a:extLst>
          </p:cNvPr>
          <p:cNvCxnSpPr>
            <a:cxnSpLocks/>
          </p:cNvCxnSpPr>
          <p:nvPr/>
        </p:nvCxnSpPr>
        <p:spPr>
          <a:xfrm flipV="1">
            <a:off x="12915685" y="1487234"/>
            <a:ext cx="2216425" cy="217796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F376896-E89D-BFC4-0134-616D3A3BDE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67901" y="6202001"/>
            <a:ext cx="2386121" cy="2349871"/>
          </a:xfrm>
          <a:prstGeom prst="bentConnector2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8E0EA7-EBA0-AF8E-BF87-0A63EF8B7C95}"/>
              </a:ext>
            </a:extLst>
          </p:cNvPr>
          <p:cNvCxnSpPr>
            <a:cxnSpLocks/>
          </p:cNvCxnSpPr>
          <p:nvPr/>
        </p:nvCxnSpPr>
        <p:spPr>
          <a:xfrm>
            <a:off x="12905683" y="5867832"/>
            <a:ext cx="219014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1DBBD5-56A3-A069-6673-BDBB19378297}"/>
              </a:ext>
            </a:extLst>
          </p:cNvPr>
          <p:cNvCxnSpPr>
            <a:cxnSpLocks/>
          </p:cNvCxnSpPr>
          <p:nvPr/>
        </p:nvCxnSpPr>
        <p:spPr>
          <a:xfrm>
            <a:off x="9144000" y="4979620"/>
            <a:ext cx="75959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32EBA5FD-AEE0-9671-62EA-8A2F23EBC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44" y="4012089"/>
            <a:ext cx="796441" cy="986687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C35BDB-EDF2-2461-8E4D-6E6FF428F703}"/>
              </a:ext>
            </a:extLst>
          </p:cNvPr>
          <p:cNvCxnSpPr>
            <a:cxnSpLocks/>
          </p:cNvCxnSpPr>
          <p:nvPr/>
        </p:nvCxnSpPr>
        <p:spPr>
          <a:xfrm>
            <a:off x="6208365" y="3177127"/>
            <a:ext cx="0" cy="1325473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B24A322-058F-96FC-BBC6-615A6D7D1B15}"/>
              </a:ext>
            </a:extLst>
          </p:cNvPr>
          <p:cNvSpPr/>
          <p:nvPr/>
        </p:nvSpPr>
        <p:spPr>
          <a:xfrm>
            <a:off x="5276494" y="805946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EXIM  Risk : 30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23D005-3F4E-E4F3-3B78-B9448DBDB7CD}"/>
              </a:ext>
            </a:extLst>
          </p:cNvPr>
          <p:cNvSpPr/>
          <p:nvPr/>
        </p:nvSpPr>
        <p:spPr>
          <a:xfrm>
            <a:off x="5192703" y="240784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Entity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397F251-36DF-36CF-5949-8C968D34A4BB}"/>
              </a:ext>
            </a:extLst>
          </p:cNvPr>
          <p:cNvSpPr/>
          <p:nvPr/>
        </p:nvSpPr>
        <p:spPr>
          <a:xfrm>
            <a:off x="14949930" y="4740315"/>
            <a:ext cx="2544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: Fin Audits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Income Tax – India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ITR 3 / GSTN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7EE9DB2-377F-6F56-4D7F-77ABAEF8A800}"/>
              </a:ext>
            </a:extLst>
          </p:cNvPr>
          <p:cNvSpPr/>
          <p:nvPr/>
        </p:nvSpPr>
        <p:spPr>
          <a:xfrm>
            <a:off x="15155260" y="108476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: ENTITY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4A5CF5-01A0-978B-6CC9-A3AA1CDE6543}"/>
              </a:ext>
            </a:extLst>
          </p:cNvPr>
          <p:cNvSpPr/>
          <p:nvPr/>
        </p:nvSpPr>
        <p:spPr>
          <a:xfrm>
            <a:off x="14883320" y="3135238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: Financial Health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DAA898-3FC7-ADAA-7011-22E5F626ACB8}"/>
              </a:ext>
            </a:extLst>
          </p:cNvPr>
          <p:cNvSpPr/>
          <p:nvPr/>
        </p:nvSpPr>
        <p:spPr>
          <a:xfrm>
            <a:off x="14949930" y="7267446"/>
            <a:ext cx="301307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EXPORT/CBAM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F82D1-37E1-D450-593C-EE5302856078}"/>
              </a:ext>
            </a:extLst>
          </p:cNvPr>
          <p:cNvSpPr/>
          <p:nvPr/>
        </p:nvSpPr>
        <p:spPr>
          <a:xfrm>
            <a:off x="3533642" y="1533438"/>
            <a:ext cx="4982312" cy="6316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32B91A-5C06-F98A-B342-6969167266DA}"/>
              </a:ext>
            </a:extLst>
          </p:cNvPr>
          <p:cNvSpPr/>
          <p:nvPr/>
        </p:nvSpPr>
        <p:spPr>
          <a:xfrm>
            <a:off x="3476269" y="7848599"/>
            <a:ext cx="5039685" cy="914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419960-DAC6-71A5-15F1-A7B3DD3D5A52}"/>
              </a:ext>
            </a:extLst>
          </p:cNvPr>
          <p:cNvSpPr/>
          <p:nvPr/>
        </p:nvSpPr>
        <p:spPr>
          <a:xfrm>
            <a:off x="451609" y="2616403"/>
            <a:ext cx="1908925" cy="44716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AF3E30-60B0-9174-5B00-9563F05C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47" y="3294433"/>
            <a:ext cx="967489" cy="54543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546F57-F784-8A4E-DE49-6E99752D199E}"/>
              </a:ext>
            </a:extLst>
          </p:cNvPr>
          <p:cNvCxnSpPr>
            <a:cxnSpLocks/>
          </p:cNvCxnSpPr>
          <p:nvPr/>
        </p:nvCxnSpPr>
        <p:spPr>
          <a:xfrm>
            <a:off x="2415534" y="4893237"/>
            <a:ext cx="75959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0C537B-53AF-C70D-122E-80D9088E7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92" y="5360915"/>
            <a:ext cx="1005232" cy="2985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1855E5-F9F0-2248-DDB4-4B81CC7521EB}"/>
              </a:ext>
            </a:extLst>
          </p:cNvPr>
          <p:cNvSpPr/>
          <p:nvPr/>
        </p:nvSpPr>
        <p:spPr>
          <a:xfrm>
            <a:off x="10499684" y="3792948"/>
            <a:ext cx="2551181" cy="2204184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C4899-862E-A59B-E2B0-F164E610265F}"/>
              </a:ext>
            </a:extLst>
          </p:cNvPr>
          <p:cNvSpPr/>
          <p:nvPr/>
        </p:nvSpPr>
        <p:spPr>
          <a:xfrm>
            <a:off x="10407902" y="3583737"/>
            <a:ext cx="2792724" cy="2600137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AC6DA-8EEC-9461-8B8D-8C4016DB67C3}"/>
              </a:ext>
            </a:extLst>
          </p:cNvPr>
          <p:cNvSpPr/>
          <p:nvPr/>
        </p:nvSpPr>
        <p:spPr>
          <a:xfrm>
            <a:off x="10129447" y="3367897"/>
            <a:ext cx="3318090" cy="3117940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DAE2-287D-51E4-AED7-DD03C2E79960}"/>
              </a:ext>
            </a:extLst>
          </p:cNvPr>
          <p:cNvSpPr/>
          <p:nvPr/>
        </p:nvSpPr>
        <p:spPr>
          <a:xfrm>
            <a:off x="5169399" y="7146538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EXIM Process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BBB812C2-0534-B9B8-1393-574EAF46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13" y="4698346"/>
            <a:ext cx="796441" cy="9866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DA1072-3943-CE7A-AF87-212C2265C40E}"/>
              </a:ext>
            </a:extLst>
          </p:cNvPr>
          <p:cNvSpPr/>
          <p:nvPr/>
        </p:nvSpPr>
        <p:spPr>
          <a:xfrm>
            <a:off x="4868035" y="4869763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 Data Integrity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9B6857FE-C938-A426-B20F-2339B7D6D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379" y="5519415"/>
            <a:ext cx="796441" cy="98668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E8A9B6-5D88-7E6E-8166-65CC62F9B9A6}"/>
              </a:ext>
            </a:extLst>
          </p:cNvPr>
          <p:cNvCxnSpPr>
            <a:cxnSpLocks/>
          </p:cNvCxnSpPr>
          <p:nvPr/>
        </p:nvCxnSpPr>
        <p:spPr>
          <a:xfrm>
            <a:off x="6208365" y="5615533"/>
            <a:ext cx="0" cy="1325473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diagram of a company&#10;&#10;Description automatically generated">
            <a:extLst>
              <a:ext uri="{FF2B5EF4-FFF2-40B4-BE49-F238E27FC236}">
                <a16:creationId xmlns:a16="http://schemas.microsoft.com/office/drawing/2014/main" id="{D195917D-8D6E-4ABE-9F77-DFDD00F38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5986" y="7980078"/>
            <a:ext cx="1643009" cy="897442"/>
          </a:xfrm>
          <a:prstGeom prst="rect">
            <a:avLst/>
          </a:prstGeom>
        </p:spPr>
      </p:pic>
      <p:pic>
        <p:nvPicPr>
          <p:cNvPr id="27" name="Picture 26" descr="A large building&#10;&#10;Description automatically generated">
            <a:extLst>
              <a:ext uri="{FF2B5EF4-FFF2-40B4-BE49-F238E27FC236}">
                <a16:creationId xmlns:a16="http://schemas.microsoft.com/office/drawing/2014/main" id="{35002A31-0FA9-4753-4655-F05A77B12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9362" y="3702186"/>
            <a:ext cx="1265770" cy="800414"/>
          </a:xfrm>
          <a:prstGeom prst="rect">
            <a:avLst/>
          </a:prstGeom>
        </p:spPr>
      </p:pic>
      <p:pic>
        <p:nvPicPr>
          <p:cNvPr id="28" name="Picture 27" descr="A logo with text on it&#10;&#10;Description automatically generated">
            <a:extLst>
              <a:ext uri="{FF2B5EF4-FFF2-40B4-BE49-F238E27FC236}">
                <a16:creationId xmlns:a16="http://schemas.microsoft.com/office/drawing/2014/main" id="{451DD4EE-4124-2DC3-AAC3-EF9DBD7CD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18082" y="1555867"/>
            <a:ext cx="1148104" cy="879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DB5FF6-1DC0-1444-5044-D16E60F6BF00}"/>
              </a:ext>
            </a:extLst>
          </p:cNvPr>
          <p:cNvSpPr/>
          <p:nvPr/>
        </p:nvSpPr>
        <p:spPr>
          <a:xfrm>
            <a:off x="3011159" y="325397"/>
            <a:ext cx="10897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</a:rPr>
              <a:t>SCF – Reference Implementation  - RISK Framework:  Mapping and Mitigation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FC22A-D597-40E1-622C-B34AE52235BD}"/>
              </a:ext>
            </a:extLst>
          </p:cNvPr>
          <p:cNvSpPr txBox="1"/>
          <p:nvPr/>
        </p:nvSpPr>
        <p:spPr>
          <a:xfrm>
            <a:off x="10836658" y="4544457"/>
            <a:ext cx="19652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ORACLES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AB1BF-0344-8562-1EE4-6B25B8CB1170}"/>
              </a:ext>
            </a:extLst>
          </p:cNvPr>
          <p:cNvSpPr txBox="1"/>
          <p:nvPr/>
        </p:nvSpPr>
        <p:spPr>
          <a:xfrm>
            <a:off x="10854157" y="5353444"/>
            <a:ext cx="19652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-  RISK Engine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AA73-43BF-8B4B-EC61-3DC9B3B61094}"/>
              </a:ext>
            </a:extLst>
          </p:cNvPr>
          <p:cNvSpPr txBox="1"/>
          <p:nvPr/>
        </p:nvSpPr>
        <p:spPr>
          <a:xfrm>
            <a:off x="720483" y="4631627"/>
            <a:ext cx="1908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TRADFI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Institutional Defi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FDC6-0975-FEDB-CF42-6862633EC101}"/>
              </a:ext>
            </a:extLst>
          </p:cNvPr>
          <p:cNvSpPr/>
          <p:nvPr/>
        </p:nvSpPr>
        <p:spPr>
          <a:xfrm>
            <a:off x="2258370" y="6255412"/>
            <a:ext cx="1133076" cy="6316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17DCF-71F8-1EE0-CE9D-F301E8931E61}"/>
              </a:ext>
            </a:extLst>
          </p:cNvPr>
          <p:cNvSpPr/>
          <p:nvPr/>
        </p:nvSpPr>
        <p:spPr>
          <a:xfrm>
            <a:off x="2258370" y="2923102"/>
            <a:ext cx="1133076" cy="6316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B28CA-6F70-E853-A391-691713FC7B25}"/>
              </a:ext>
            </a:extLst>
          </p:cNvPr>
          <p:cNvSpPr/>
          <p:nvPr/>
        </p:nvSpPr>
        <p:spPr>
          <a:xfrm>
            <a:off x="2288724" y="4579938"/>
            <a:ext cx="1133076" cy="6316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FA8CAB-8F1C-2AB3-5F30-25EAA393F9C2}"/>
              </a:ext>
            </a:extLst>
          </p:cNvPr>
          <p:cNvSpPr/>
          <p:nvPr/>
        </p:nvSpPr>
        <p:spPr>
          <a:xfrm>
            <a:off x="1301327" y="121496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Instruments Classification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A13748-F855-45B0-F4B7-CD05B54BEC07}"/>
              </a:ext>
            </a:extLst>
          </p:cNvPr>
          <p:cNvSpPr/>
          <p:nvPr/>
        </p:nvSpPr>
        <p:spPr>
          <a:xfrm>
            <a:off x="2365218" y="304229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Tier 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97B9EC-A1AE-104C-C2D2-D3F9EC7598B0}"/>
              </a:ext>
            </a:extLst>
          </p:cNvPr>
          <p:cNvSpPr/>
          <p:nvPr/>
        </p:nvSpPr>
        <p:spPr>
          <a:xfrm>
            <a:off x="2493200" y="486954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Tier 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92650C-46C4-CEF7-404B-68B5DC4B14B1}"/>
              </a:ext>
            </a:extLst>
          </p:cNvPr>
          <p:cNvSpPr/>
          <p:nvPr/>
        </p:nvSpPr>
        <p:spPr>
          <a:xfrm>
            <a:off x="2320838" y="649388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Tier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1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B446C-8127-8F9D-83EB-230E1C6A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00B724-46EB-6FEB-756F-4A046B03779E}"/>
              </a:ext>
            </a:extLst>
          </p:cNvPr>
          <p:cNvSpPr/>
          <p:nvPr/>
        </p:nvSpPr>
        <p:spPr>
          <a:xfrm>
            <a:off x="36594" y="43050"/>
            <a:ext cx="1006867" cy="1083257"/>
          </a:xfrm>
          <a:prstGeom prst="ellipse">
            <a:avLst/>
          </a:prstGeom>
          <a:solidFill>
            <a:srgbClr val="27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59C159A-9D37-D98A-2C71-899DEFE79228}"/>
              </a:ext>
            </a:extLst>
          </p:cNvPr>
          <p:cNvSpPr/>
          <p:nvPr/>
        </p:nvSpPr>
        <p:spPr>
          <a:xfrm rot="16200000">
            <a:off x="16589828" y="8616820"/>
            <a:ext cx="1138335" cy="2202025"/>
          </a:xfrm>
          <a:prstGeom prst="rtTriangle">
            <a:avLst/>
          </a:prstGeom>
          <a:solidFill>
            <a:srgbClr val="27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7CFB80B4-8F69-2DED-DE5B-4FEC31BC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68" y="1335500"/>
            <a:ext cx="987429" cy="530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91C495-230C-4378-7C89-4521A0ABD6E7}"/>
              </a:ext>
            </a:extLst>
          </p:cNvPr>
          <p:cNvSpPr txBox="1"/>
          <p:nvPr/>
        </p:nvSpPr>
        <p:spPr>
          <a:xfrm>
            <a:off x="11356773" y="4279392"/>
            <a:ext cx="2071395" cy="307777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AAA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6FAB9-1E0A-DD08-1BBB-725799B874E1}"/>
              </a:ext>
            </a:extLst>
          </p:cNvPr>
          <p:cNvSpPr txBox="1"/>
          <p:nvPr/>
        </p:nvSpPr>
        <p:spPr>
          <a:xfrm>
            <a:off x="1417381" y="376757"/>
            <a:ext cx="1031918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lang="en-US" sz="1400" dirty="0">
                <a:solidFill>
                  <a:srgbClr val="FFFFFF"/>
                </a:solidFill>
              </a:rPr>
              <a:t>ZK PET – ARCHITECTURE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1DBBD5-56A3-A069-6673-BDBB19378297}"/>
              </a:ext>
            </a:extLst>
          </p:cNvPr>
          <p:cNvCxnSpPr>
            <a:cxnSpLocks/>
          </p:cNvCxnSpPr>
          <p:nvPr/>
        </p:nvCxnSpPr>
        <p:spPr>
          <a:xfrm>
            <a:off x="11356772" y="5904806"/>
            <a:ext cx="75959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7419960-DAC6-71A5-15F1-A7B3DD3D5A52}"/>
              </a:ext>
            </a:extLst>
          </p:cNvPr>
          <p:cNvSpPr/>
          <p:nvPr/>
        </p:nvSpPr>
        <p:spPr>
          <a:xfrm>
            <a:off x="15356353" y="3840942"/>
            <a:ext cx="1684903" cy="444896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EVM CHAINS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OTHER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546F57-F784-8A4E-DE49-6E99752D199E}"/>
              </a:ext>
            </a:extLst>
          </p:cNvPr>
          <p:cNvCxnSpPr>
            <a:cxnSpLocks/>
          </p:cNvCxnSpPr>
          <p:nvPr/>
        </p:nvCxnSpPr>
        <p:spPr>
          <a:xfrm>
            <a:off x="14316077" y="5899559"/>
            <a:ext cx="75959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1855E5-F9F0-2248-DDB4-4B81CC7521EB}"/>
              </a:ext>
            </a:extLst>
          </p:cNvPr>
          <p:cNvSpPr/>
          <p:nvPr/>
        </p:nvSpPr>
        <p:spPr>
          <a:xfrm>
            <a:off x="2089195" y="4433281"/>
            <a:ext cx="3355003" cy="2840822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C4899-862E-A59B-E2B0-F164E610265F}"/>
              </a:ext>
            </a:extLst>
          </p:cNvPr>
          <p:cNvSpPr/>
          <p:nvPr/>
        </p:nvSpPr>
        <p:spPr>
          <a:xfrm>
            <a:off x="2398731" y="4856750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AC6DA-8EEC-9461-8B8D-8C4016DB67C3}"/>
              </a:ext>
            </a:extLst>
          </p:cNvPr>
          <p:cNvSpPr/>
          <p:nvPr/>
        </p:nvSpPr>
        <p:spPr>
          <a:xfrm>
            <a:off x="1321631" y="3271607"/>
            <a:ext cx="9260752" cy="525590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7" name="Picture 26" descr="A large building&#10;&#10;Description automatically generated">
            <a:extLst>
              <a:ext uri="{FF2B5EF4-FFF2-40B4-BE49-F238E27FC236}">
                <a16:creationId xmlns:a16="http://schemas.microsoft.com/office/drawing/2014/main" id="{35002A31-0FA9-4753-4655-F05A77B1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02" y="1247406"/>
            <a:ext cx="981824" cy="620860"/>
          </a:xfrm>
          <a:prstGeom prst="rect">
            <a:avLst/>
          </a:prstGeom>
        </p:spPr>
      </p:pic>
      <p:pic>
        <p:nvPicPr>
          <p:cNvPr id="28" name="Picture 27" descr="A logo with text on it&#10;&#10;Description automatically generated">
            <a:extLst>
              <a:ext uri="{FF2B5EF4-FFF2-40B4-BE49-F238E27FC236}">
                <a16:creationId xmlns:a16="http://schemas.microsoft.com/office/drawing/2014/main" id="{451DD4EE-4124-2DC3-AAC3-EF9DBD7CD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31" y="1265599"/>
            <a:ext cx="802158" cy="614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FC22A-D597-40E1-622C-B34AE52235BD}"/>
              </a:ext>
            </a:extLst>
          </p:cNvPr>
          <p:cNvSpPr txBox="1"/>
          <p:nvPr/>
        </p:nvSpPr>
        <p:spPr>
          <a:xfrm>
            <a:off x="1181528" y="2706097"/>
            <a:ext cx="9667982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ZK-PET </a:t>
            </a:r>
            <a:r>
              <a:rPr lang="en-US" b="1" dirty="0">
                <a:solidFill>
                  <a:srgbClr val="FFFFFF"/>
                </a:solidFill>
              </a:rPr>
              <a:t>DOMAIN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ORACLE REGISTRY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AB1BF-0344-8562-1EE4-6B25B8CB1170}"/>
              </a:ext>
            </a:extLst>
          </p:cNvPr>
          <p:cNvSpPr txBox="1"/>
          <p:nvPr/>
        </p:nvSpPr>
        <p:spPr>
          <a:xfrm>
            <a:off x="6442513" y="4505252"/>
            <a:ext cx="160643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PET-  BPMN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AA73-43BF-8B4B-EC61-3DC9B3B61094}"/>
              </a:ext>
            </a:extLst>
          </p:cNvPr>
          <p:cNvSpPr txBox="1"/>
          <p:nvPr/>
        </p:nvSpPr>
        <p:spPr>
          <a:xfrm>
            <a:off x="11519243" y="8887054"/>
            <a:ext cx="1908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TRADFI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Institutional Defi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66C86-8BDB-D3B9-94A7-B076F375D47C}"/>
              </a:ext>
            </a:extLst>
          </p:cNvPr>
          <p:cNvSpPr/>
          <p:nvPr/>
        </p:nvSpPr>
        <p:spPr>
          <a:xfrm>
            <a:off x="12634518" y="3887313"/>
            <a:ext cx="1384832" cy="44257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MINA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1DD4E7-CFC2-A74F-96AC-0F3F8DA04EC6}"/>
              </a:ext>
            </a:extLst>
          </p:cNvPr>
          <p:cNvSpPr/>
          <p:nvPr/>
        </p:nvSpPr>
        <p:spPr>
          <a:xfrm>
            <a:off x="2623051" y="5081070"/>
            <a:ext cx="569564" cy="495006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9DEF7-EE7D-92C8-172A-C377B64F9E24}"/>
              </a:ext>
            </a:extLst>
          </p:cNvPr>
          <p:cNvSpPr/>
          <p:nvPr/>
        </p:nvSpPr>
        <p:spPr>
          <a:xfrm>
            <a:off x="3962102" y="4856750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55833-DD6B-4358-A365-F8604BBCAEA1}"/>
              </a:ext>
            </a:extLst>
          </p:cNvPr>
          <p:cNvSpPr/>
          <p:nvPr/>
        </p:nvSpPr>
        <p:spPr>
          <a:xfrm>
            <a:off x="4203576" y="5095268"/>
            <a:ext cx="569564" cy="495006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3B886-A957-6DBB-D4DB-E19ED70384A1}"/>
              </a:ext>
            </a:extLst>
          </p:cNvPr>
          <p:cNvSpPr/>
          <p:nvPr/>
        </p:nvSpPr>
        <p:spPr>
          <a:xfrm>
            <a:off x="2368424" y="6065426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D5F86-2217-334C-9549-520EC8A45573}"/>
              </a:ext>
            </a:extLst>
          </p:cNvPr>
          <p:cNvSpPr/>
          <p:nvPr/>
        </p:nvSpPr>
        <p:spPr>
          <a:xfrm>
            <a:off x="3935505" y="6065426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0FCD0C-BF5F-C3AA-FA93-F8396041D477}"/>
              </a:ext>
            </a:extLst>
          </p:cNvPr>
          <p:cNvSpPr/>
          <p:nvPr/>
        </p:nvSpPr>
        <p:spPr>
          <a:xfrm>
            <a:off x="2584226" y="6257884"/>
            <a:ext cx="569564" cy="495006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DB3180-8A9D-9C59-272D-A6065DB384BD}"/>
              </a:ext>
            </a:extLst>
          </p:cNvPr>
          <p:cNvSpPr/>
          <p:nvPr/>
        </p:nvSpPr>
        <p:spPr>
          <a:xfrm flipV="1">
            <a:off x="2729526" y="5187931"/>
            <a:ext cx="356612" cy="275512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432127-A271-2ABD-550C-2DED42C149EA}"/>
              </a:ext>
            </a:extLst>
          </p:cNvPr>
          <p:cNvSpPr/>
          <p:nvPr/>
        </p:nvSpPr>
        <p:spPr>
          <a:xfrm>
            <a:off x="6156354" y="4279392"/>
            <a:ext cx="3444854" cy="2977570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072395-1AB0-1FF5-9B6D-F5E3F5C2D582}"/>
              </a:ext>
            </a:extLst>
          </p:cNvPr>
          <p:cNvSpPr/>
          <p:nvPr/>
        </p:nvSpPr>
        <p:spPr>
          <a:xfrm>
            <a:off x="6608046" y="5293176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07201E-A657-29D7-C16A-FF5E73285D87}"/>
              </a:ext>
            </a:extLst>
          </p:cNvPr>
          <p:cNvSpPr/>
          <p:nvPr/>
        </p:nvSpPr>
        <p:spPr>
          <a:xfrm>
            <a:off x="8166562" y="5308546"/>
            <a:ext cx="1078817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DF6788-6B72-F260-6EE8-CD8423308128}"/>
              </a:ext>
            </a:extLst>
          </p:cNvPr>
          <p:cNvSpPr/>
          <p:nvPr/>
        </p:nvSpPr>
        <p:spPr>
          <a:xfrm flipV="1">
            <a:off x="6878865" y="5546769"/>
            <a:ext cx="485691" cy="40876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E5063E-4328-C5EE-5D9E-566984EDCFA7}"/>
              </a:ext>
            </a:extLst>
          </p:cNvPr>
          <p:cNvSpPr txBox="1"/>
          <p:nvPr/>
        </p:nvSpPr>
        <p:spPr>
          <a:xfrm>
            <a:off x="1526560" y="9406397"/>
            <a:ext cx="1528194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PROVERS                                                                                                                        VERIFIERS       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BFA6D7-B5FE-1BEB-0324-E0F17D24628C}"/>
              </a:ext>
            </a:extLst>
          </p:cNvPr>
          <p:cNvSpPr/>
          <p:nvPr/>
        </p:nvSpPr>
        <p:spPr>
          <a:xfrm>
            <a:off x="939430" y="1115177"/>
            <a:ext cx="2299529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ACD6CA-3DA6-27E9-1F2C-87BE525BF9DD}"/>
              </a:ext>
            </a:extLst>
          </p:cNvPr>
          <p:cNvSpPr/>
          <p:nvPr/>
        </p:nvSpPr>
        <p:spPr>
          <a:xfrm>
            <a:off x="3477548" y="1131875"/>
            <a:ext cx="2299529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4" name="Picture 63" descr="A logo with text on it&#10;&#10;Description automatically generated">
            <a:extLst>
              <a:ext uri="{FF2B5EF4-FFF2-40B4-BE49-F238E27FC236}">
                <a16:creationId xmlns:a16="http://schemas.microsoft.com/office/drawing/2014/main" id="{C81D034E-2C91-51BB-8E02-AD1B2B5B6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086" y="1338013"/>
            <a:ext cx="840406" cy="525601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501BCAC-9832-7CC4-7998-25494DB9FF77}"/>
              </a:ext>
            </a:extLst>
          </p:cNvPr>
          <p:cNvSpPr/>
          <p:nvPr/>
        </p:nvSpPr>
        <p:spPr>
          <a:xfrm>
            <a:off x="6156353" y="1097202"/>
            <a:ext cx="2299529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14EB16-F8E5-9C70-2BE1-C20DC658B181}"/>
              </a:ext>
            </a:extLst>
          </p:cNvPr>
          <p:cNvCxnSpPr>
            <a:cxnSpLocks/>
          </p:cNvCxnSpPr>
          <p:nvPr/>
        </p:nvCxnSpPr>
        <p:spPr>
          <a:xfrm>
            <a:off x="8602243" y="8628699"/>
            <a:ext cx="0" cy="661658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1028A2F-78C0-EF84-816E-1B8F9C5A7C9D}"/>
              </a:ext>
            </a:extLst>
          </p:cNvPr>
          <p:cNvSpPr txBox="1"/>
          <p:nvPr/>
        </p:nvSpPr>
        <p:spPr>
          <a:xfrm>
            <a:off x="6878865" y="7751770"/>
            <a:ext cx="3436443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PET-  Verification / RISK templates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            configurable</a:t>
            </a:r>
          </a:p>
        </p:txBody>
      </p:sp>
      <p:pic>
        <p:nvPicPr>
          <p:cNvPr id="74" name="Picture 73" descr="A white circle with blue icons and text&#10;&#10;Description automatically generated">
            <a:extLst>
              <a:ext uri="{FF2B5EF4-FFF2-40B4-BE49-F238E27FC236}">
                <a16:creationId xmlns:a16="http://schemas.microsoft.com/office/drawing/2014/main" id="{543F217C-6D12-7C96-549B-05A6400BF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964" y="1271703"/>
            <a:ext cx="854506" cy="479325"/>
          </a:xfrm>
          <a:prstGeom prst="rect">
            <a:avLst/>
          </a:prstGeom>
        </p:spPr>
      </p:pic>
      <p:pic>
        <p:nvPicPr>
          <p:cNvPr id="79" name="Picture 78" descr="A black and white logo&#10;&#10;Description automatically generated">
            <a:extLst>
              <a:ext uri="{FF2B5EF4-FFF2-40B4-BE49-F238E27FC236}">
                <a16:creationId xmlns:a16="http://schemas.microsoft.com/office/drawing/2014/main" id="{8228D136-A5D8-9375-6F67-BE9D542AE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152" y="1194656"/>
            <a:ext cx="689755" cy="68975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639FB33-111D-56C9-5A60-B3EB8A9574C1}"/>
              </a:ext>
            </a:extLst>
          </p:cNvPr>
          <p:cNvSpPr/>
          <p:nvPr/>
        </p:nvSpPr>
        <p:spPr>
          <a:xfrm>
            <a:off x="8656484" y="1083258"/>
            <a:ext cx="2299529" cy="93787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CAF76D-9D67-445C-9A17-B6CC3640BC5B}"/>
              </a:ext>
            </a:extLst>
          </p:cNvPr>
          <p:cNvSpPr/>
          <p:nvPr/>
        </p:nvSpPr>
        <p:spPr>
          <a:xfrm>
            <a:off x="918497" y="2190299"/>
            <a:ext cx="10058478" cy="7100049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A27DF5-E641-8858-C191-594D2C1463E9}"/>
              </a:ext>
            </a:extLst>
          </p:cNvPr>
          <p:cNvSpPr txBox="1"/>
          <p:nvPr/>
        </p:nvSpPr>
        <p:spPr>
          <a:xfrm>
            <a:off x="1182734" y="2310785"/>
            <a:ext cx="442575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PET-  ZK PROOF ENGINE FOR TOKENIZATION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B89796-8465-BB0F-4C71-EA81EB81A69B}"/>
              </a:ext>
            </a:extLst>
          </p:cNvPr>
          <p:cNvSpPr txBox="1"/>
          <p:nvPr/>
        </p:nvSpPr>
        <p:spPr>
          <a:xfrm>
            <a:off x="1417381" y="3358685"/>
            <a:ext cx="355046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PET-  DEEP COMPOSITION ENGINE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9B7447-670D-9C9D-9C66-1AFD2AE68FDC}"/>
              </a:ext>
            </a:extLst>
          </p:cNvPr>
          <p:cNvSpPr txBox="1"/>
          <p:nvPr/>
        </p:nvSpPr>
        <p:spPr>
          <a:xfrm>
            <a:off x="11356772" y="2076314"/>
            <a:ext cx="275221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lang="en-US" sz="1400" dirty="0">
                <a:solidFill>
                  <a:srgbClr val="FFFFFF"/>
                </a:solidFill>
              </a:rPr>
              <a:t>ZK PET – SCF Re-imagined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6E2620-A034-FA50-6580-1914FB01628C}"/>
              </a:ext>
            </a:extLst>
          </p:cNvPr>
          <p:cNvSpPr txBox="1"/>
          <p:nvPr/>
        </p:nvSpPr>
        <p:spPr>
          <a:xfrm>
            <a:off x="2238522" y="4525257"/>
            <a:ext cx="14310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Composed Identity Proofs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FEF469-D158-F277-1D59-EEE177F6A7FA}"/>
              </a:ext>
            </a:extLst>
          </p:cNvPr>
          <p:cNvSpPr txBox="1"/>
          <p:nvPr/>
        </p:nvSpPr>
        <p:spPr>
          <a:xfrm>
            <a:off x="3699509" y="4537294"/>
            <a:ext cx="17783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  <a:ea typeface="+mn-ea"/>
                <a:cs typeface="+mn-cs"/>
              </a:rPr>
              <a:t>Composed Compliance Proofs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E8768F-CF4B-2CD4-C7CE-EC1B349F6D21}"/>
              </a:ext>
            </a:extLst>
          </p:cNvPr>
          <p:cNvSpPr txBox="1"/>
          <p:nvPr/>
        </p:nvSpPr>
        <p:spPr>
          <a:xfrm>
            <a:off x="2220077" y="5833107"/>
            <a:ext cx="15345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  <a:ea typeface="+mn-ea"/>
                <a:cs typeface="+mn-cs"/>
              </a:rPr>
              <a:t>Composed Data Integrity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8FF98B-92E6-7976-9DFC-86A36D0153C3}"/>
              </a:ext>
            </a:extLst>
          </p:cNvPr>
          <p:cNvSpPr/>
          <p:nvPr/>
        </p:nvSpPr>
        <p:spPr>
          <a:xfrm>
            <a:off x="1664413" y="4077866"/>
            <a:ext cx="4259485" cy="3592235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410085C-1992-BF1E-2A84-EDB697E08840}"/>
              </a:ext>
            </a:extLst>
          </p:cNvPr>
          <p:cNvSpPr/>
          <p:nvPr/>
        </p:nvSpPr>
        <p:spPr>
          <a:xfrm>
            <a:off x="4263371" y="6352224"/>
            <a:ext cx="449974" cy="377854"/>
          </a:xfrm>
          <a:prstGeom prst="rect">
            <a:avLst/>
          </a:prstGeom>
          <a:noFill/>
          <a:ln w="635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3AE69F-7881-90DE-7F06-C051FEBDD1D3}"/>
              </a:ext>
            </a:extLst>
          </p:cNvPr>
          <p:cNvSpPr txBox="1"/>
          <p:nvPr/>
        </p:nvSpPr>
        <p:spPr>
          <a:xfrm>
            <a:off x="3816102" y="5843339"/>
            <a:ext cx="15345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  <a:ea typeface="+mn-ea"/>
                <a:cs typeface="+mn-cs"/>
              </a:rPr>
              <a:t>Customization  Proofs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D1242A-EC67-8E57-5999-EEF0A166232C}"/>
              </a:ext>
            </a:extLst>
          </p:cNvPr>
          <p:cNvCxnSpPr>
            <a:cxnSpLocks/>
          </p:cNvCxnSpPr>
          <p:nvPr/>
        </p:nvCxnSpPr>
        <p:spPr>
          <a:xfrm>
            <a:off x="2420340" y="8556225"/>
            <a:ext cx="0" cy="661658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D6BA84-23BF-5D8B-7827-FF3BAAA36658}"/>
              </a:ext>
            </a:extLst>
          </p:cNvPr>
          <p:cNvSpPr txBox="1"/>
          <p:nvPr/>
        </p:nvSpPr>
        <p:spPr>
          <a:xfrm>
            <a:off x="6306280" y="4961682"/>
            <a:ext cx="2149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  <a:ea typeface="+mn-ea"/>
                <a:cs typeface="+mn-cs"/>
              </a:rPr>
              <a:t>Composed Business Process Proofs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7329F8-9D93-2E1A-0E42-2AEBF56DF2B4}"/>
              </a:ext>
            </a:extLst>
          </p:cNvPr>
          <p:cNvSpPr txBox="1"/>
          <p:nvPr/>
        </p:nvSpPr>
        <p:spPr>
          <a:xfrm>
            <a:off x="8048946" y="3784584"/>
            <a:ext cx="160643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ZK PET-  RISK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47C0C1D-0DBA-F2AD-5DE1-0C0780835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6680" y="1154943"/>
            <a:ext cx="2046417" cy="721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FFDDEE-96A6-7273-081F-69C6C15FB000}"/>
              </a:ext>
            </a:extLst>
          </p:cNvPr>
          <p:cNvSpPr txBox="1"/>
          <p:nvPr/>
        </p:nvSpPr>
        <p:spPr>
          <a:xfrm>
            <a:off x="6100326" y="3933408"/>
            <a:ext cx="22908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  <a:ea typeface="+mn-ea"/>
                <a:cs typeface="+mn-cs"/>
              </a:rPr>
              <a:t>Risk Model  Proofs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3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41633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 rot="10800000">
            <a:off x="1607754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4163361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63361" y="6674443"/>
            <a:ext cx="2023032" cy="361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487857" y="296352"/>
            <a:ext cx="1594032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7161C"/>
                </a:solidFill>
              </a:rPr>
              <a:t>Transformation: </a:t>
            </a:r>
            <a:r>
              <a:rPr lang="en-US" sz="3600" b="1" dirty="0"/>
              <a:t>EXIM Digitization/Tokenization, Compliance</a:t>
            </a:r>
            <a:endParaRPr sz="3600" b="1" dirty="0"/>
          </a:p>
        </p:txBody>
      </p:sp>
      <p:sp>
        <p:nvSpPr>
          <p:cNvPr id="137" name="Google Shape;137;p6"/>
          <p:cNvSpPr txBox="1"/>
          <p:nvPr/>
        </p:nvSpPr>
        <p:spPr>
          <a:xfrm>
            <a:off x="1023348" y="7886720"/>
            <a:ext cx="12146152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600" dirty="0"/>
          </a:p>
        </p:txBody>
      </p:sp>
      <p:sp>
        <p:nvSpPr>
          <p:cNvPr id="138" name="Google Shape;138;p6"/>
          <p:cNvSpPr txBox="1"/>
          <p:nvPr/>
        </p:nvSpPr>
        <p:spPr>
          <a:xfrm>
            <a:off x="542858" y="1746131"/>
            <a:ext cx="13140013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</a:rPr>
              <a:t>Supply </a:t>
            </a:r>
            <a:r>
              <a:rPr lang="en-US" sz="3200" b="1" dirty="0">
                <a:solidFill>
                  <a:srgbClr val="17161C"/>
                </a:solidFill>
              </a:rPr>
              <a:t>C</a:t>
            </a:r>
            <a:r>
              <a:rPr lang="en-US" sz="3200" b="1" i="0" u="none" strike="noStrike" cap="none" dirty="0">
                <a:solidFill>
                  <a:srgbClr val="17161C"/>
                </a:solidFill>
              </a:rPr>
              <a:t>hain/ International Tr</a:t>
            </a:r>
            <a:r>
              <a:rPr lang="en-US" sz="3200" b="1" dirty="0">
                <a:solidFill>
                  <a:srgbClr val="17161C"/>
                </a:solidFill>
              </a:rPr>
              <a:t>ade</a:t>
            </a:r>
            <a:r>
              <a:rPr lang="en-US" sz="3200" b="1" i="0" u="none" strike="noStrike" cap="none" dirty="0">
                <a:solidFill>
                  <a:srgbClr val="17161C"/>
                </a:solidFill>
              </a:rPr>
              <a:t> Finance </a:t>
            </a:r>
            <a:r>
              <a:rPr lang="en-US" sz="40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dirty="0">
              <a:solidFill>
                <a:srgbClr val="17161C"/>
              </a:solidFill>
            </a:endParaRP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61C"/>
                </a:solidFill>
              </a:rPr>
              <a:t>Web 3 Digitization of SCF / Trade documents with compliance to evolving bills and standards ( Electronic Trade Bill, Model Law for Electronic Traceable Records, CBAM 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BUT MOST solutions today ar</a:t>
            </a:r>
            <a:r>
              <a:rPr lang="en-US" sz="2400" dirty="0">
                <a:solidFill>
                  <a:srgbClr val="17161C"/>
                </a:solidFill>
              </a:rPr>
              <a:t>e SIMPLY doing an electronic version of the broken paper processes. </a:t>
            </a:r>
            <a:endParaRPr lang="en-US" sz="2400" b="0" i="0" u="none" strike="noStrike" cap="none" dirty="0">
              <a:solidFill>
                <a:srgbClr val="1716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Seller Identity through evolving Identity schemes and Decentralized IDs.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Compliance is NOT just KYC for Wallets ( crypto native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		BUT for RWA, like SCF finance, are more profound.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61C"/>
                </a:solidFill>
              </a:rPr>
              <a:t>Enterprise connectivity to SupplyChain/Trade, ESG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17161C"/>
                </a:solidFill>
              </a:rPr>
              <a:t>        APIs / ORACLEs BUT with Privacy-Protection.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61C"/>
                </a:solidFill>
              </a:rPr>
              <a:t>End2End Hyper-Efficiencies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17161C"/>
                </a:solidFill>
              </a:rPr>
              <a:t>	Cash Flow Cycle shortening</a:t>
            </a:r>
          </a:p>
          <a:p>
            <a:pPr lvl="8">
              <a:lnSpc>
                <a:spcPct val="120000"/>
              </a:lnSpc>
            </a:pPr>
            <a:r>
              <a:rPr lang="en-US" sz="2000" dirty="0">
                <a:solidFill>
                  <a:srgbClr val="17161C"/>
                </a:solidFill>
              </a:rPr>
              <a:t>              Proof of Best Practices – Operational Excellence	      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7161C"/>
              </a:solidFill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139238" y="3008630"/>
            <a:ext cx="9525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0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 rot="10800000">
            <a:off x="1710624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192061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93755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 txBox="1"/>
          <p:nvPr/>
        </p:nvSpPr>
        <p:spPr>
          <a:xfrm>
            <a:off x="-343160" y="772184"/>
            <a:ext cx="15455704" cy="1051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36320" marR="0" lvl="1" indent="-518159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THE SOLUTION :  VALIDATION RISKS by COMPOSED PROOFs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COMPOSED PROOFS 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		RECURSION BY NATURE : 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			PROOF 1 : VALID CORPORATE REGISTRATION ; GOOD STANDING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			PROOF 2 :  ACTIVE INTERNATIONAL TRADE COMPLIANCE, GOOD STANDING</a:t>
            </a: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TRUTH TABLE IMPLEMENTATION 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518161" lvl="2">
              <a:lnSpc>
                <a:spcPct val="139979"/>
              </a:lnSpc>
              <a:buSzPts val="4800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518161" lvl="2">
              <a:lnSpc>
                <a:spcPct val="139979"/>
              </a:lnSpc>
              <a:buSzPts val="4800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Recursion continues to </a:t>
            </a:r>
          </a:p>
          <a:p>
            <a:pPr marL="381000" lvl="1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Global LEI , Financial Health, Supply chain operational Exellence</a:t>
            </a:r>
          </a:p>
          <a:p>
            <a:pPr marL="381000" lvl="1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PROOF 3 – PROOF 4 – PROOF 5 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Further extends to </a:t>
            </a:r>
          </a:p>
          <a:p>
            <a:pPr marL="381000" lvl="3">
              <a:lnSpc>
                <a:spcPct val="139979"/>
              </a:lnSpc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Deep supply chain financing ( for others in the chain based on primary)  -</a:t>
            </a:r>
          </a:p>
          <a:p>
            <a:pPr marL="381000" lvl="3">
              <a:lnSpc>
                <a:spcPct val="139979"/>
              </a:lnSpc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SCF INSTRUMENTS BUNDLING ( 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Negotiable Instruments ).</a:t>
            </a:r>
            <a:endParaRPr lang="en-US" sz="2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1000" lvl="4">
              <a:lnSpc>
                <a:spcPct val="139979"/>
              </a:lnSpc>
              <a:buSzPts val="4800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PROOF BUNDLES 6  - PROOF BUNDLES 7   and on   …………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does this lead to  Local /Global compliance like MCA/GLEIF / new age RISK MITIGATION frameworks in contracts in MLETR / </a:t>
            </a:r>
            <a:r>
              <a:rPr lang="en-US" sz="2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eBL</a:t>
            </a:r>
            <a:r>
              <a:rPr lang="en-US" sz="2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/ PEPPOL / DCSA compliant </a:t>
            </a:r>
          </a:p>
          <a:p>
            <a:pPr marL="914400" lvl="1" indent="-53340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2" indent="-533400">
              <a:lnSpc>
                <a:spcPct val="139979"/>
              </a:lnSpc>
              <a:buSzPts val="4800"/>
              <a:buFont typeface="Open Sans"/>
              <a:buChar char="•"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259266" y="80725"/>
            <a:ext cx="12373581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17161C"/>
                </a:solidFill>
                <a:latin typeface="Arial"/>
                <a:ea typeface="Arial"/>
                <a:cs typeface="Arial"/>
                <a:sym typeface="Arial"/>
              </a:rPr>
              <a:t>THE  SCF – Tokenization</a:t>
            </a:r>
            <a:endParaRPr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A2A24D-68BF-8EE5-FE10-D6427224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59668"/>
              </p:ext>
            </p:extLst>
          </p:nvPr>
        </p:nvGraphicFramePr>
        <p:xfrm>
          <a:off x="6947449" y="3754623"/>
          <a:ext cx="2425700" cy="12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2656660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129221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9629666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PROOF1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RECURSIVE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07949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INDIVIDUAL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INDIVIDUAL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COMPOSED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870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87208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33002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9791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3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0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1390</Words>
  <Application>Microsoft Office PowerPoint</Application>
  <PresentationFormat>Custom</PresentationFormat>
  <Paragraphs>210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Open Sans</vt:lpstr>
      <vt:lpstr>Calibri</vt:lpstr>
      <vt:lpstr>Aptos</vt:lpstr>
      <vt:lpstr>Open Sans ExtraBold</vt:lpstr>
      <vt:lpstr>Aptos Narrow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How important are MSMEs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SATHYA KRISHNASAMY</cp:lastModifiedBy>
  <cp:revision>157</cp:revision>
  <dcterms:created xsi:type="dcterms:W3CDTF">2006-08-16T00:00:00Z</dcterms:created>
  <dcterms:modified xsi:type="dcterms:W3CDTF">2024-10-02T03:19:58Z</dcterms:modified>
</cp:coreProperties>
</file>