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0" r:id="rId3"/>
    <p:sldId id="257" r:id="rId4"/>
    <p:sldId id="261" r:id="rId5"/>
    <p:sldId id="286" r:id="rId6"/>
    <p:sldId id="258" r:id="rId7"/>
    <p:sldId id="259" r:id="rId8"/>
    <p:sldId id="281" r:id="rId9"/>
    <p:sldId id="262" r:id="rId10"/>
    <p:sldId id="289" r:id="rId11"/>
    <p:sldId id="290" r:id="rId12"/>
    <p:sldId id="287" r:id="rId13"/>
    <p:sldId id="284" r:id="rId14"/>
    <p:sldId id="272" r:id="rId15"/>
    <p:sldId id="260" r:id="rId16"/>
    <p:sldId id="269"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Open Sans ExtraBold" panose="020B0906030804020204" pitchFamily="34" charset="0"/>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KzBWJqR3eHlfcLOuXaIVHqOQv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3" autoAdjust="0"/>
    <p:restoredTop sz="94694"/>
  </p:normalViewPr>
  <p:slideViewPr>
    <p:cSldViewPr snapToGrid="0">
      <p:cViewPr varScale="1">
        <p:scale>
          <a:sx n="49" d="100"/>
          <a:sy n="49" d="100"/>
        </p:scale>
        <p:origin x="176"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00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88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90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820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krisat3003@gmail.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armgpublishing.com/wp-content/uploads/2023/04/9_SEC_1_2023-1.pdf" TargetMode="External"/><Relationship Id="rId2" Type="http://schemas.openxmlformats.org/officeDocument/2006/relationships/hyperlink" Target="https://armgpublishing.com/wp-content/uploads/2021/04/6-1-2021.pdf"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papers.ssrn.com/sol3/papers.cfm?abstract_id=481982"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32FF"/>
        </a:solidFill>
        <a:effectLst/>
      </p:bgPr>
    </p:bg>
    <p:spTree>
      <p:nvGrpSpPr>
        <p:cNvPr id="1" name="Shape 83"/>
        <p:cNvGrpSpPr/>
        <p:nvPr/>
      </p:nvGrpSpPr>
      <p:grpSpPr>
        <a:xfrm>
          <a:off x="0" y="0"/>
          <a:ext cx="0" cy="0"/>
          <a:chOff x="0" y="0"/>
          <a:chExt cx="0" cy="0"/>
        </a:xfrm>
      </p:grpSpPr>
      <p:sp>
        <p:nvSpPr>
          <p:cNvPr id="5" name="Rectangle 4">
            <a:extLst>
              <a:ext uri="{FF2B5EF4-FFF2-40B4-BE49-F238E27FC236}">
                <a16:creationId xmlns:a16="http://schemas.microsoft.com/office/drawing/2014/main" id="{207A8A7F-46E3-BE4E-9DF8-5A4259575398}"/>
              </a:ext>
            </a:extLst>
          </p:cNvPr>
          <p:cNvSpPr/>
          <p:nvPr/>
        </p:nvSpPr>
        <p:spPr>
          <a:xfrm>
            <a:off x="-1083132" y="2756519"/>
            <a:ext cx="5408918" cy="4226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
          <p:cNvSpPr/>
          <p:nvPr/>
        </p:nvSpPr>
        <p:spPr>
          <a:xfrm>
            <a:off x="-1370001" y="259109"/>
            <a:ext cx="7799066"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1028700" y="1504835"/>
            <a:ext cx="3237711" cy="3237426"/>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1"/>
          <p:cNvPicPr preferRelativeResize="0"/>
          <p:nvPr/>
        </p:nvPicPr>
        <p:blipFill rotWithShape="1">
          <a:blip r:embed="rId3">
            <a:alphaModFix/>
          </a:blip>
          <a:srcRect/>
          <a:stretch/>
        </p:blipFill>
        <p:spPr>
          <a:xfrm rot="5400000">
            <a:off x="4514457" y="1754964"/>
            <a:ext cx="3095939" cy="2879223"/>
          </a:xfrm>
          <a:prstGeom prst="rect">
            <a:avLst/>
          </a:prstGeom>
          <a:noFill/>
          <a:ln>
            <a:noFill/>
          </a:ln>
        </p:spPr>
      </p:pic>
      <p:pic>
        <p:nvPicPr>
          <p:cNvPr id="87" name="Google Shape;87;p1"/>
          <p:cNvPicPr preferRelativeResize="0"/>
          <p:nvPr/>
        </p:nvPicPr>
        <p:blipFill rotWithShape="1">
          <a:blip r:embed="rId4">
            <a:alphaModFix/>
          </a:blip>
          <a:srcRect/>
          <a:stretch/>
        </p:blipFill>
        <p:spPr>
          <a:xfrm rot="10800000">
            <a:off x="4536514" y="5403171"/>
            <a:ext cx="1892551" cy="3379556"/>
          </a:xfrm>
          <a:prstGeom prst="rect">
            <a:avLst/>
          </a:prstGeom>
          <a:noFill/>
          <a:ln>
            <a:noFill/>
          </a:ln>
        </p:spPr>
      </p:pic>
      <p:pic>
        <p:nvPicPr>
          <p:cNvPr id="88" name="Google Shape;88;p1"/>
          <p:cNvPicPr preferRelativeResize="0"/>
          <p:nvPr/>
        </p:nvPicPr>
        <p:blipFill rotWithShape="1">
          <a:blip r:embed="rId3">
            <a:alphaModFix/>
          </a:blip>
          <a:srcRect/>
          <a:stretch/>
        </p:blipFill>
        <p:spPr>
          <a:xfrm rot="5400000">
            <a:off x="1295680" y="5510967"/>
            <a:ext cx="3095939" cy="2879223"/>
          </a:xfrm>
          <a:prstGeom prst="rect">
            <a:avLst/>
          </a:prstGeom>
          <a:noFill/>
          <a:ln>
            <a:noFill/>
          </a:ln>
        </p:spPr>
      </p:pic>
      <p:sp>
        <p:nvSpPr>
          <p:cNvPr id="89" name="Google Shape;89;p1"/>
          <p:cNvSpPr/>
          <p:nvPr/>
        </p:nvSpPr>
        <p:spPr>
          <a:xfrm rot="5400000">
            <a:off x="1028139" y="8064736"/>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txBox="1"/>
          <p:nvPr/>
        </p:nvSpPr>
        <p:spPr>
          <a:xfrm>
            <a:off x="6639792" y="1776886"/>
            <a:ext cx="10817891" cy="9048631"/>
          </a:xfrm>
          <a:prstGeom prst="rect">
            <a:avLst/>
          </a:prstGeom>
          <a:solidFill>
            <a:srgbClr val="2732FF"/>
          </a:solidFill>
          <a:ln w="0">
            <a:noFill/>
          </a:ln>
        </p:spPr>
        <p:txBody>
          <a:bodyPr spcFirstLastPara="1" wrap="square" lIns="0" tIns="0" rIns="0" bIns="0" anchor="t" anchorCtr="0">
            <a:spAutoFit/>
          </a:bodyPr>
          <a:lstStyle/>
          <a:p>
            <a:pPr marL="0" marR="0" lvl="0" indent="0" algn="r" rtl="0">
              <a:lnSpc>
                <a:spcPct val="139988"/>
              </a:lnSpc>
              <a:spcBef>
                <a:spcPts val="0"/>
              </a:spcBef>
              <a:spcAft>
                <a:spcPts val="0"/>
              </a:spcAft>
              <a:buNone/>
            </a:pPr>
            <a:r>
              <a:rPr lang="en-US" sz="3600" b="1" dirty="0">
                <a:solidFill>
                  <a:srgbClr val="FFFFFF"/>
                </a:solidFill>
                <a:latin typeface="+mn-lt"/>
                <a:ea typeface="Open Sans Extrabold"/>
                <a:cs typeface="Open Sans Extrabold"/>
                <a:sym typeface="Open Sans ExtraBold"/>
              </a:rPr>
              <a:t>TRADESYNC</a:t>
            </a:r>
          </a:p>
          <a:p>
            <a:pPr marL="0" marR="0" lvl="0" indent="0" algn="r" rtl="0">
              <a:lnSpc>
                <a:spcPct val="139988"/>
              </a:lnSpc>
              <a:spcBef>
                <a:spcPts val="0"/>
              </a:spcBef>
              <a:spcAft>
                <a:spcPts val="0"/>
              </a:spcAft>
              <a:buNone/>
            </a:pPr>
            <a:r>
              <a:rPr lang="en-US" sz="3600" b="1" dirty="0">
                <a:solidFill>
                  <a:srgbClr val="FFFFFF"/>
                </a:solidFill>
                <a:latin typeface="+mn-lt"/>
                <a:ea typeface="Open Sans Extrabold"/>
                <a:cs typeface="Open Sans Extrabold"/>
                <a:sym typeface="Open Sans ExtraBold"/>
              </a:rPr>
              <a:t>PROFILES</a:t>
            </a:r>
          </a:p>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SATHYANARAYANAN KRISHNASAMY </a:t>
            </a:r>
          </a:p>
          <a:p>
            <a:pPr algn="r">
              <a:lnSpc>
                <a:spcPct val="139988"/>
              </a:lnSpc>
            </a:pPr>
            <a:r>
              <a:rPr lang="en-US" sz="2400" b="1" dirty="0">
                <a:solidFill>
                  <a:srgbClr val="FFFFFF"/>
                </a:solidFill>
                <a:latin typeface="+mn-lt"/>
                <a:ea typeface="Open Sans Extrabold"/>
                <a:cs typeface="Open Sans Extrabold"/>
                <a:sym typeface="Open Sans ExtraBold"/>
              </a:rPr>
              <a:t>krisat3003@gmail.com / 978-387-9464</a:t>
            </a: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Dr BADRINARAYANAN GOPALAKRISHNAN</a:t>
            </a: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badrig@uwu.edu</a:t>
            </a: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r>
              <a:rPr lang="en-US" sz="3600" b="1" dirty="0">
                <a:solidFill>
                  <a:srgbClr val="FFFFFF"/>
                </a:solidFill>
                <a:latin typeface="+mn-lt"/>
                <a:ea typeface="Open Sans Extrabold"/>
                <a:cs typeface="Open Sans Extrabold"/>
                <a:sym typeface="Open Sans ExtraBold"/>
                <a:hlinkClick r:id="rId5"/>
              </a:rPr>
              <a:t>/</a:t>
            </a:r>
            <a:r>
              <a:rPr lang="en-US" sz="3600" b="1" dirty="0">
                <a:solidFill>
                  <a:srgbClr val="FFFFFF"/>
                </a:solidFill>
                <a:latin typeface="+mn-lt"/>
                <a:ea typeface="Open Sans Extrabold"/>
                <a:cs typeface="Open Sans Extrabold"/>
                <a:sym typeface="Open Sans ExtraBold"/>
              </a:rPr>
              <a:t> </a:t>
            </a:r>
          </a:p>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rot="10800000">
            <a:off x="14163361" y="1378770"/>
            <a:ext cx="3095939" cy="2879223"/>
          </a:xfrm>
          <a:prstGeom prst="rect">
            <a:avLst/>
          </a:prstGeom>
          <a:noFill/>
          <a:ln>
            <a:noFill/>
          </a:ln>
        </p:spPr>
      </p:pic>
      <p:sp>
        <p:nvSpPr>
          <p:cNvPr id="133" name="Google Shape;133;p6"/>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6"/>
          <p:cNvPicPr preferRelativeResize="0"/>
          <p:nvPr/>
        </p:nvPicPr>
        <p:blipFill rotWithShape="1">
          <a:blip r:embed="rId3">
            <a:alphaModFix/>
          </a:blip>
          <a:srcRect/>
          <a:stretch/>
        </p:blipFill>
        <p:spPr>
          <a:xfrm rot="10800000">
            <a:off x="14163361" y="4774804"/>
            <a:ext cx="3095939" cy="2879223"/>
          </a:xfrm>
          <a:prstGeom prst="rect">
            <a:avLst/>
          </a:prstGeom>
          <a:noFill/>
          <a:ln>
            <a:noFill/>
          </a:ln>
        </p:spPr>
      </p:pic>
      <p:pic>
        <p:nvPicPr>
          <p:cNvPr id="135" name="Google Shape;135;p6"/>
          <p:cNvPicPr preferRelativeResize="0"/>
          <p:nvPr/>
        </p:nvPicPr>
        <p:blipFill rotWithShape="1">
          <a:blip r:embed="rId4">
            <a:alphaModFix/>
          </a:blip>
          <a:srcRect/>
          <a:stretch/>
        </p:blipFill>
        <p:spPr>
          <a:xfrm>
            <a:off x="14163361" y="6674443"/>
            <a:ext cx="2023032" cy="3612557"/>
          </a:xfrm>
          <a:prstGeom prst="rect">
            <a:avLst/>
          </a:prstGeom>
          <a:noFill/>
          <a:ln>
            <a:noFill/>
          </a:ln>
        </p:spPr>
      </p:pic>
      <p:sp>
        <p:nvSpPr>
          <p:cNvPr id="136" name="Google Shape;136;p6"/>
          <p:cNvSpPr txBox="1"/>
          <p:nvPr/>
        </p:nvSpPr>
        <p:spPr>
          <a:xfrm>
            <a:off x="487857" y="296352"/>
            <a:ext cx="15940323" cy="664797"/>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3600" b="1" dirty="0">
                <a:solidFill>
                  <a:srgbClr val="17161C"/>
                </a:solidFill>
              </a:rPr>
              <a:t>Trade Sync Solution Architecture</a:t>
            </a:r>
            <a:endParaRPr sz="3600" b="1" dirty="0"/>
          </a:p>
        </p:txBody>
      </p:sp>
      <p:sp>
        <p:nvSpPr>
          <p:cNvPr id="137" name="Google Shape;137;p6"/>
          <p:cNvSpPr txBox="1"/>
          <p:nvPr/>
        </p:nvSpPr>
        <p:spPr>
          <a:xfrm>
            <a:off x="1023348" y="7886720"/>
            <a:ext cx="12146152"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dirty="0">
                <a:solidFill>
                  <a:srgbClr val="17161C"/>
                </a:solidFill>
                <a:latin typeface="Arial"/>
                <a:ea typeface="Arial"/>
                <a:cs typeface="Arial"/>
                <a:sym typeface="Arial"/>
              </a:rPr>
              <a:t>.</a:t>
            </a:r>
            <a:endParaRPr sz="3600" dirty="0"/>
          </a:p>
        </p:txBody>
      </p:sp>
      <p:sp>
        <p:nvSpPr>
          <p:cNvPr id="138" name="Google Shape;138;p6"/>
          <p:cNvSpPr txBox="1"/>
          <p:nvPr/>
        </p:nvSpPr>
        <p:spPr>
          <a:xfrm>
            <a:off x="542859" y="1591386"/>
            <a:ext cx="12534816" cy="9454896"/>
          </a:xfrm>
          <a:prstGeom prst="rect">
            <a:avLst/>
          </a:prstGeom>
          <a:noFill/>
          <a:ln>
            <a:noFill/>
          </a:ln>
        </p:spPr>
        <p:txBody>
          <a:bodyPr spcFirstLastPara="1" wrap="square" lIns="0" tIns="0" rIns="0" bIns="0" anchor="t" anchorCtr="0">
            <a:spAutoFit/>
          </a:bodyPr>
          <a:lstStyle/>
          <a:p>
            <a:pPr marL="457200" indent="-457200" algn="l">
              <a:buFont typeface="Arial" panose="020B0604020202020204" pitchFamily="34" charset="0"/>
              <a:buChar char="•"/>
            </a:pPr>
            <a:r>
              <a:rPr lang="en-US" sz="2800" dirty="0"/>
              <a:t>DLT based MSME focused </a:t>
            </a:r>
            <a:r>
              <a:rPr lang="en-US" sz="2800" dirty="0" err="1"/>
              <a:t>SupplyChain</a:t>
            </a:r>
            <a:r>
              <a:rPr lang="en-US" sz="2800" dirty="0"/>
              <a:t> / EXIM Financial Inclusivity</a:t>
            </a:r>
          </a:p>
          <a:p>
            <a:pPr algn="l"/>
            <a:r>
              <a:rPr lang="en-US" sz="2800" dirty="0"/>
              <a:t>	</a:t>
            </a:r>
          </a:p>
          <a:p>
            <a:pPr algn="l"/>
            <a:r>
              <a:rPr lang="en-US" sz="2800" dirty="0"/>
              <a:t>	</a:t>
            </a:r>
            <a:r>
              <a:rPr lang="en-US" sz="2000" dirty="0"/>
              <a:t>Compliance to </a:t>
            </a:r>
            <a:r>
              <a:rPr lang="en-US" sz="2000" dirty="0" err="1"/>
              <a:t>eBills</a:t>
            </a:r>
            <a:r>
              <a:rPr lang="en-US" sz="2000" dirty="0"/>
              <a:t> –Ownership and Uniqueness</a:t>
            </a:r>
          </a:p>
          <a:p>
            <a:pPr algn="l"/>
            <a:r>
              <a:rPr lang="en-US" sz="2000" dirty="0"/>
              <a:t>		- Interpretation and implementation of </a:t>
            </a:r>
            <a:r>
              <a:rPr lang="en-US" sz="2000" dirty="0" err="1"/>
              <a:t>eBL,ML</a:t>
            </a:r>
            <a:r>
              <a:rPr lang="en-US" sz="2000" dirty="0"/>
              <a:t> TDR</a:t>
            </a:r>
          </a:p>
          <a:p>
            <a:pPr algn="l"/>
            <a:r>
              <a:rPr lang="en-US" sz="2000" dirty="0"/>
              <a:t>		- Compliance – </a:t>
            </a:r>
            <a:r>
              <a:rPr lang="en-US" sz="2000" dirty="0" err="1"/>
              <a:t>Regualtory</a:t>
            </a:r>
            <a:r>
              <a:rPr lang="en-US" sz="2000" dirty="0"/>
              <a:t> KYC, EXIM compliance </a:t>
            </a:r>
          </a:p>
          <a:p>
            <a:pPr algn="l"/>
            <a:r>
              <a:rPr lang="en-US" sz="2000" dirty="0"/>
              <a:t>		- Transaction Signatures and Multi-sigs ( where needed )</a:t>
            </a:r>
          </a:p>
          <a:p>
            <a:pPr algn="l"/>
            <a:r>
              <a:rPr lang="en-US" sz="2000" dirty="0"/>
              <a:t>		- Business NFTs </a:t>
            </a:r>
          </a:p>
          <a:p>
            <a:pPr algn="l"/>
            <a:r>
              <a:rPr lang="en-US" sz="2000" dirty="0"/>
              <a:t>			- Mint Wallets, Policies, Original Numbers, Access control</a:t>
            </a:r>
          </a:p>
          <a:p>
            <a:pPr algn="l"/>
            <a:r>
              <a:rPr lang="en-US" sz="2000" dirty="0"/>
              <a:t>			- Transfer of Ownership, and underlying integrity of SCF documents.</a:t>
            </a:r>
          </a:p>
          <a:p>
            <a:pPr algn="l"/>
            <a:r>
              <a:rPr lang="en-US" sz="2000" dirty="0"/>
              <a:t>			- Proof of uniqueness ( electronic and electronic-paper combination)</a:t>
            </a:r>
          </a:p>
          <a:p>
            <a:pPr algn="l"/>
            <a:r>
              <a:rPr lang="en-US" sz="2000" dirty="0"/>
              <a:t>			- Proof of Best practices ( GI , Export carbon offsets compliance)</a:t>
            </a:r>
          </a:p>
          <a:p>
            <a:pPr algn="l"/>
            <a:endParaRPr lang="en-US" sz="2400" dirty="0"/>
          </a:p>
          <a:p>
            <a:pPr marL="457200" indent="-457200" algn="l">
              <a:buFont typeface="Arial" panose="020B0604020202020204" pitchFamily="34" charset="0"/>
              <a:buChar char="•"/>
            </a:pPr>
            <a:r>
              <a:rPr lang="en-US" sz="2000" dirty="0"/>
              <a:t> </a:t>
            </a:r>
            <a:r>
              <a:rPr lang="en-US" sz="2000" dirty="0" err="1"/>
              <a:t>SupplyChain</a:t>
            </a:r>
            <a:r>
              <a:rPr lang="en-US" sz="2000" dirty="0"/>
              <a:t>/EXIM Financial Inclusivity Features</a:t>
            </a:r>
          </a:p>
          <a:p>
            <a:pPr algn="l"/>
            <a:r>
              <a:rPr lang="en-US" sz="2000" dirty="0"/>
              <a:t>	MSME Access Flexibility</a:t>
            </a:r>
          </a:p>
          <a:p>
            <a:pPr algn="l"/>
            <a:r>
              <a:rPr lang="en-US" sz="2000" dirty="0"/>
              <a:t>		- Negotiables – Dynamic Business NFT marketplace for document of titles.</a:t>
            </a:r>
          </a:p>
          <a:p>
            <a:pPr algn="l"/>
            <a:r>
              <a:rPr lang="en-US" sz="2000" dirty="0"/>
              <a:t>		- Non-Negotiables – Dynamic Discounting, Performance based Payments.</a:t>
            </a:r>
          </a:p>
          <a:p>
            <a:pPr algn="l"/>
            <a:r>
              <a:rPr lang="en-US" sz="2000" dirty="0"/>
              <a:t>		- Privacy protected, Yet traceable flows for counterparties for SCF/EXIM finance purposes.</a:t>
            </a:r>
          </a:p>
          <a:p>
            <a:pPr algn="l"/>
            <a:r>
              <a:rPr lang="en-US" sz="2000" dirty="0"/>
              <a:t>		- Broader financial access including multi-financier access</a:t>
            </a:r>
          </a:p>
          <a:p>
            <a:pPr algn="l"/>
            <a:endParaRPr lang="en-US" sz="2000" dirty="0"/>
          </a:p>
          <a:p>
            <a:pPr algn="l"/>
            <a:r>
              <a:rPr lang="en-US" sz="2000" dirty="0"/>
              <a:t>	Financiers/ Insurers</a:t>
            </a:r>
          </a:p>
          <a:p>
            <a:pPr algn="l"/>
            <a:r>
              <a:rPr lang="en-US" sz="2000" dirty="0"/>
              <a:t>		- Traceable de-risking </a:t>
            </a:r>
          </a:p>
          <a:p>
            <a:pPr algn="l"/>
            <a:r>
              <a:rPr lang="en-US" sz="2000" dirty="0"/>
              <a:t>		- For financing decisions – more broader decisions than big-buyer credit based.</a:t>
            </a:r>
          </a:p>
          <a:p>
            <a:endParaRPr lang="en-US" sz="6000" dirty="0"/>
          </a:p>
          <a:p>
            <a:pPr lvl="8">
              <a:lnSpc>
                <a:spcPct val="120000"/>
              </a:lnSpc>
            </a:pPr>
            <a:endParaRPr lang="en-US" sz="2000" dirty="0">
              <a:solidFill>
                <a:srgbClr val="17161C"/>
              </a:solidFill>
            </a:endParaRPr>
          </a:p>
          <a:p>
            <a:pPr lvl="8">
              <a:lnSpc>
                <a:spcPct val="120000"/>
              </a:lnSpc>
            </a:pPr>
            <a:r>
              <a:rPr lang="en-US" sz="2000" dirty="0">
                <a:solidFill>
                  <a:srgbClr val="17161C"/>
                </a:solidFill>
              </a:rPr>
              <a:t>	      </a:t>
            </a:r>
          </a:p>
          <a:p>
            <a:pPr marL="571500" marR="0" lvl="0" indent="-571500" algn="l" rtl="0">
              <a:lnSpc>
                <a:spcPct val="120000"/>
              </a:lnSpc>
              <a:spcBef>
                <a:spcPts val="0"/>
              </a:spcBef>
              <a:spcAft>
                <a:spcPts val="0"/>
              </a:spcAft>
              <a:buFont typeface="Arial" panose="020B0604020202020204" pitchFamily="34" charset="0"/>
              <a:buChar char="•"/>
            </a:pPr>
            <a:endParaRPr lang="en-US" sz="3200" dirty="0">
              <a:solidFill>
                <a:srgbClr val="17161C"/>
              </a:solidFill>
            </a:endParaRPr>
          </a:p>
        </p:txBody>
      </p:sp>
      <p:sp>
        <p:nvSpPr>
          <p:cNvPr id="140" name="Google Shape;140;p6"/>
          <p:cNvSpPr txBox="1"/>
          <p:nvPr/>
        </p:nvSpPr>
        <p:spPr>
          <a:xfrm>
            <a:off x="9139238" y="3008630"/>
            <a:ext cx="9525" cy="885190"/>
          </a:xfrm>
          <a:prstGeom prst="rect">
            <a:avLst/>
          </a:prstGeom>
          <a:noFill/>
          <a:ln>
            <a:noFill/>
          </a:ln>
        </p:spPr>
        <p:txBody>
          <a:bodyPr spcFirstLastPara="1" wrap="square" lIns="0" tIns="0" rIns="0" bIns="0" anchor="t" anchorCtr="0">
            <a:spAutoFit/>
          </a:bodyPr>
          <a:lstStyle/>
          <a:p>
            <a:pPr marL="0" marR="0" lvl="0" indent="0" algn="ctr" rtl="0">
              <a:lnSpc>
                <a:spcPct val="40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007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rot="10800000">
            <a:off x="14163361" y="1378770"/>
            <a:ext cx="3095939" cy="2879223"/>
          </a:xfrm>
          <a:prstGeom prst="rect">
            <a:avLst/>
          </a:prstGeom>
          <a:noFill/>
          <a:ln>
            <a:noFill/>
          </a:ln>
        </p:spPr>
      </p:pic>
      <p:sp>
        <p:nvSpPr>
          <p:cNvPr id="133" name="Google Shape;133;p6"/>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6"/>
          <p:cNvPicPr preferRelativeResize="0"/>
          <p:nvPr/>
        </p:nvPicPr>
        <p:blipFill rotWithShape="1">
          <a:blip r:embed="rId3">
            <a:alphaModFix/>
          </a:blip>
          <a:srcRect/>
          <a:stretch/>
        </p:blipFill>
        <p:spPr>
          <a:xfrm rot="10800000">
            <a:off x="14163361" y="4774804"/>
            <a:ext cx="3095939" cy="2879223"/>
          </a:xfrm>
          <a:prstGeom prst="rect">
            <a:avLst/>
          </a:prstGeom>
          <a:noFill/>
          <a:ln>
            <a:noFill/>
          </a:ln>
        </p:spPr>
      </p:pic>
      <p:pic>
        <p:nvPicPr>
          <p:cNvPr id="135" name="Google Shape;135;p6"/>
          <p:cNvPicPr preferRelativeResize="0"/>
          <p:nvPr/>
        </p:nvPicPr>
        <p:blipFill rotWithShape="1">
          <a:blip r:embed="rId4">
            <a:alphaModFix/>
          </a:blip>
          <a:srcRect/>
          <a:stretch/>
        </p:blipFill>
        <p:spPr>
          <a:xfrm>
            <a:off x="14163361" y="6674443"/>
            <a:ext cx="2023032" cy="3612557"/>
          </a:xfrm>
          <a:prstGeom prst="rect">
            <a:avLst/>
          </a:prstGeom>
          <a:noFill/>
          <a:ln>
            <a:noFill/>
          </a:ln>
        </p:spPr>
      </p:pic>
      <p:sp>
        <p:nvSpPr>
          <p:cNvPr id="136" name="Google Shape;136;p6"/>
          <p:cNvSpPr txBox="1"/>
          <p:nvPr/>
        </p:nvSpPr>
        <p:spPr>
          <a:xfrm>
            <a:off x="487857" y="296352"/>
            <a:ext cx="15940323" cy="664797"/>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3600" b="1" dirty="0">
                <a:solidFill>
                  <a:srgbClr val="17161C"/>
                </a:solidFill>
              </a:rPr>
              <a:t>Focus Areas and Roadmap: </a:t>
            </a:r>
            <a:r>
              <a:rPr lang="en-US" sz="3600" b="1" dirty="0"/>
              <a:t>EXIM Tokenization, Compliance</a:t>
            </a:r>
            <a:endParaRPr sz="3600" b="1" dirty="0"/>
          </a:p>
        </p:txBody>
      </p:sp>
      <p:sp>
        <p:nvSpPr>
          <p:cNvPr id="137" name="Google Shape;137;p6"/>
          <p:cNvSpPr txBox="1"/>
          <p:nvPr/>
        </p:nvSpPr>
        <p:spPr>
          <a:xfrm>
            <a:off x="1023348" y="7886720"/>
            <a:ext cx="12146152"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dirty="0">
                <a:solidFill>
                  <a:srgbClr val="17161C"/>
                </a:solidFill>
                <a:latin typeface="Arial"/>
                <a:ea typeface="Arial"/>
                <a:cs typeface="Arial"/>
                <a:sym typeface="Arial"/>
              </a:rPr>
              <a:t>.</a:t>
            </a:r>
            <a:endParaRPr sz="3600" dirty="0"/>
          </a:p>
        </p:txBody>
      </p:sp>
      <p:sp>
        <p:nvSpPr>
          <p:cNvPr id="138" name="Google Shape;138;p6"/>
          <p:cNvSpPr txBox="1"/>
          <p:nvPr/>
        </p:nvSpPr>
        <p:spPr>
          <a:xfrm>
            <a:off x="634684" y="1551953"/>
            <a:ext cx="12534816" cy="812530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17161C"/>
                </a:solidFill>
              </a:rPr>
              <a:t>Supply </a:t>
            </a:r>
            <a:r>
              <a:rPr lang="en-US" sz="3200" b="1" dirty="0">
                <a:solidFill>
                  <a:srgbClr val="17161C"/>
                </a:solidFill>
              </a:rPr>
              <a:t>C</a:t>
            </a:r>
            <a:r>
              <a:rPr lang="en-US" sz="3200" b="1" i="0" u="none" strike="noStrike" cap="none" dirty="0">
                <a:solidFill>
                  <a:srgbClr val="17161C"/>
                </a:solidFill>
              </a:rPr>
              <a:t>hain/ International Tr</a:t>
            </a:r>
            <a:r>
              <a:rPr lang="en-US" sz="3200" b="1" dirty="0">
                <a:solidFill>
                  <a:srgbClr val="17161C"/>
                </a:solidFill>
              </a:rPr>
              <a:t>ade</a:t>
            </a:r>
            <a:r>
              <a:rPr lang="en-US" sz="3200" b="1" i="0" u="none" strike="noStrike" cap="none" dirty="0">
                <a:solidFill>
                  <a:srgbClr val="17161C"/>
                </a:solidFill>
              </a:rPr>
              <a:t> Finance </a:t>
            </a:r>
            <a:r>
              <a:rPr lang="en-US" sz="4000" b="0" i="0" u="none" strike="noStrike" cap="none" dirty="0">
                <a:solidFill>
                  <a:srgbClr val="17161C"/>
                </a:solidFill>
                <a:latin typeface="Arial"/>
                <a:ea typeface="Arial"/>
                <a:cs typeface="Arial"/>
                <a:sym typeface="Arial"/>
              </a:rPr>
              <a:t>:</a:t>
            </a:r>
            <a:endParaRPr lang="en-US" sz="2400" dirty="0">
              <a:solidFill>
                <a:srgbClr val="17161C"/>
              </a:solidFill>
            </a:endParaRP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Web 3 Digitization of SCF / Trade documents with compliance to evolving bills and standards ( Electronic Trade Bill, Model Law for Electronic Traceable Records, CBAM )</a:t>
            </a:r>
          </a:p>
          <a:p>
            <a:pPr marL="571500" indent="-571500">
              <a:lnSpc>
                <a:spcPct val="120000"/>
              </a:lnSpc>
              <a:buFont typeface="Arial" panose="020B0604020202020204" pitchFamily="34" charset="0"/>
              <a:buChar char="•"/>
            </a:pPr>
            <a:r>
              <a:rPr lang="en-US" sz="2400" b="0" i="0" u="none" strike="noStrike" cap="none" dirty="0">
                <a:solidFill>
                  <a:srgbClr val="17161C"/>
                </a:solidFill>
                <a:latin typeface="Arial"/>
                <a:ea typeface="Arial"/>
                <a:cs typeface="Arial"/>
                <a:sym typeface="Arial"/>
              </a:rPr>
              <a:t>Seller Identity though evolving Identity schemes and Decentralized IDs. </a:t>
            </a:r>
          </a:p>
          <a:p>
            <a:pPr marL="571500" indent="-571500">
              <a:lnSpc>
                <a:spcPct val="120000"/>
              </a:lnSpc>
              <a:buFont typeface="Arial" panose="020B0604020202020204" pitchFamily="34" charset="0"/>
              <a:buChar char="•"/>
            </a:pPr>
            <a:r>
              <a:rPr lang="en-US" sz="2400" dirty="0">
                <a:solidFill>
                  <a:srgbClr val="17161C"/>
                </a:solidFill>
              </a:rPr>
              <a:t>Compliance – KYC Needs</a:t>
            </a: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Enterprise connectivity to </a:t>
            </a:r>
            <a:r>
              <a:rPr lang="en-US" sz="2400" dirty="0" err="1">
                <a:solidFill>
                  <a:srgbClr val="17161C"/>
                </a:solidFill>
              </a:rPr>
              <a:t>SupplyChain</a:t>
            </a:r>
            <a:r>
              <a:rPr lang="en-US" sz="2400" dirty="0">
                <a:solidFill>
                  <a:srgbClr val="17161C"/>
                </a:solidFill>
              </a:rPr>
              <a:t>/Trade, ESG</a:t>
            </a:r>
          </a:p>
          <a:p>
            <a:pPr lvl="8">
              <a:lnSpc>
                <a:spcPct val="120000"/>
              </a:lnSpc>
            </a:pPr>
            <a:r>
              <a:rPr lang="en-US" sz="2000" dirty="0">
                <a:solidFill>
                  <a:srgbClr val="17161C"/>
                </a:solidFill>
              </a:rPr>
              <a:t>             APIs, XRPL Hooks / EVM Sidechains as needed. Oracles for Enterprise connectivity. DCSA standards.</a:t>
            </a:r>
          </a:p>
          <a:p>
            <a:pPr lvl="8">
              <a:lnSpc>
                <a:spcPct val="120000"/>
              </a:lnSpc>
            </a:pPr>
            <a:r>
              <a:rPr lang="en-US" sz="2000" dirty="0">
                <a:solidFill>
                  <a:srgbClr val="17161C"/>
                </a:solidFill>
              </a:rPr>
              <a:t>	ESG Favorable settlement layer – </a:t>
            </a:r>
            <a:r>
              <a:rPr lang="en-US" sz="2000" dirty="0" err="1">
                <a:solidFill>
                  <a:srgbClr val="17161C"/>
                </a:solidFill>
              </a:rPr>
              <a:t>XRPLedger</a:t>
            </a:r>
            <a:endParaRPr lang="en-US" sz="2000" dirty="0">
              <a:solidFill>
                <a:srgbClr val="17161C"/>
              </a:solidFill>
            </a:endParaRP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End2End Hyper-Efficiencies</a:t>
            </a:r>
          </a:p>
          <a:p>
            <a:pPr lvl="1">
              <a:lnSpc>
                <a:spcPct val="120000"/>
              </a:lnSpc>
            </a:pPr>
            <a:r>
              <a:rPr lang="en-US" sz="2000" dirty="0">
                <a:solidFill>
                  <a:srgbClr val="17161C"/>
                </a:solidFill>
              </a:rPr>
              <a:t>	Cash Flow Cycle shortening</a:t>
            </a:r>
          </a:p>
          <a:p>
            <a:pPr lvl="8">
              <a:lnSpc>
                <a:spcPct val="120000"/>
              </a:lnSpc>
            </a:pPr>
            <a:r>
              <a:rPr lang="en-US" sz="2000" dirty="0">
                <a:solidFill>
                  <a:srgbClr val="17161C"/>
                </a:solidFill>
              </a:rPr>
              <a:t>              Proof of Best Regenerative Practices</a:t>
            </a:r>
          </a:p>
          <a:p>
            <a:pPr marL="571500" marR="0" lvl="0" indent="-571500" algn="l" rtl="0">
              <a:lnSpc>
                <a:spcPct val="120000"/>
              </a:lnSpc>
              <a:spcBef>
                <a:spcPts val="0"/>
              </a:spcBef>
              <a:spcAft>
                <a:spcPts val="0"/>
              </a:spcAft>
              <a:buFont typeface="Arial" panose="020B0604020202020204" pitchFamily="34" charset="0"/>
              <a:buChar char="•"/>
            </a:pPr>
            <a:r>
              <a:rPr lang="en-US" sz="2400" dirty="0" err="1">
                <a:solidFill>
                  <a:srgbClr val="17161C"/>
                </a:solidFill>
              </a:rPr>
              <a:t>TradeInclusive</a:t>
            </a:r>
            <a:r>
              <a:rPr lang="en-US" sz="2400" dirty="0">
                <a:solidFill>
                  <a:srgbClr val="17161C"/>
                </a:solidFill>
              </a:rPr>
              <a:t> solution</a:t>
            </a:r>
          </a:p>
          <a:p>
            <a:pPr lvl="1">
              <a:lnSpc>
                <a:spcPct val="120000"/>
              </a:lnSpc>
            </a:pPr>
            <a:r>
              <a:rPr lang="en-US" sz="2000" dirty="0">
                <a:solidFill>
                  <a:srgbClr val="17161C"/>
                </a:solidFill>
              </a:rPr>
              <a:t>           Active engagement with multiple trade orgs ( WTO, Global services coalitions, Multiple governments – India, UK, Saudi Arabia etc., and academic / top 3 consulting.</a:t>
            </a:r>
          </a:p>
          <a:p>
            <a:pPr lvl="1">
              <a:lnSpc>
                <a:spcPct val="120000"/>
              </a:lnSpc>
            </a:pPr>
            <a:r>
              <a:rPr lang="en-US" sz="2000" dirty="0">
                <a:solidFill>
                  <a:srgbClr val="17161C"/>
                </a:solidFill>
              </a:rPr>
              <a:t>	Technical Proof points and prototypes built out based on XRP Ledger</a:t>
            </a:r>
          </a:p>
          <a:p>
            <a:pPr lvl="1">
              <a:lnSpc>
                <a:spcPct val="120000"/>
              </a:lnSpc>
            </a:pPr>
            <a:r>
              <a:rPr lang="en-US" sz="2000" dirty="0">
                <a:solidFill>
                  <a:srgbClr val="17161C"/>
                </a:solidFill>
              </a:rPr>
              <a:t>	Working with </a:t>
            </a:r>
            <a:r>
              <a:rPr lang="en-US" sz="2000" dirty="0" err="1">
                <a:solidFill>
                  <a:srgbClr val="17161C"/>
                </a:solidFill>
              </a:rPr>
              <a:t>MSMes</a:t>
            </a:r>
            <a:r>
              <a:rPr lang="en-US" sz="2000" dirty="0">
                <a:solidFill>
                  <a:srgbClr val="17161C"/>
                </a:solidFill>
              </a:rPr>
              <a:t> on pre-launch onboarding for effective </a:t>
            </a:r>
            <a:r>
              <a:rPr lang="en-US" sz="2000" dirty="0" err="1">
                <a:solidFill>
                  <a:srgbClr val="17161C"/>
                </a:solidFill>
              </a:rPr>
              <a:t>MSMe</a:t>
            </a:r>
            <a:r>
              <a:rPr lang="en-US" sz="2000" dirty="0">
                <a:solidFill>
                  <a:srgbClr val="17161C"/>
                </a:solidFill>
              </a:rPr>
              <a:t> trade finance options.</a:t>
            </a:r>
          </a:p>
          <a:p>
            <a:pPr lvl="8">
              <a:lnSpc>
                <a:spcPct val="120000"/>
              </a:lnSpc>
            </a:pPr>
            <a:endParaRPr lang="en-US" sz="2000" dirty="0">
              <a:solidFill>
                <a:srgbClr val="17161C"/>
              </a:solidFill>
            </a:endParaRPr>
          </a:p>
          <a:p>
            <a:pPr lvl="8">
              <a:lnSpc>
                <a:spcPct val="120000"/>
              </a:lnSpc>
            </a:pPr>
            <a:r>
              <a:rPr lang="en-US" sz="2000" dirty="0">
                <a:solidFill>
                  <a:srgbClr val="17161C"/>
                </a:solidFill>
              </a:rPr>
              <a:t>	      </a:t>
            </a:r>
          </a:p>
          <a:p>
            <a:pPr marL="571500" marR="0" lvl="0" indent="-571500" algn="l" rtl="0">
              <a:lnSpc>
                <a:spcPct val="120000"/>
              </a:lnSpc>
              <a:spcBef>
                <a:spcPts val="0"/>
              </a:spcBef>
              <a:spcAft>
                <a:spcPts val="0"/>
              </a:spcAft>
              <a:buFont typeface="Arial" panose="020B0604020202020204" pitchFamily="34" charset="0"/>
              <a:buChar char="•"/>
            </a:pPr>
            <a:endParaRPr lang="en-US" sz="3200" dirty="0">
              <a:solidFill>
                <a:srgbClr val="17161C"/>
              </a:solidFill>
            </a:endParaRPr>
          </a:p>
        </p:txBody>
      </p:sp>
      <p:sp>
        <p:nvSpPr>
          <p:cNvPr id="140" name="Google Shape;140;p6"/>
          <p:cNvSpPr txBox="1"/>
          <p:nvPr/>
        </p:nvSpPr>
        <p:spPr>
          <a:xfrm>
            <a:off x="9139238" y="3008630"/>
            <a:ext cx="9525" cy="885190"/>
          </a:xfrm>
          <a:prstGeom prst="rect">
            <a:avLst/>
          </a:prstGeom>
          <a:noFill/>
          <a:ln>
            <a:noFill/>
          </a:ln>
        </p:spPr>
        <p:txBody>
          <a:bodyPr spcFirstLastPara="1" wrap="square" lIns="0" tIns="0" rIns="0" bIns="0" anchor="t" anchorCtr="0">
            <a:spAutoFit/>
          </a:bodyPr>
          <a:lstStyle/>
          <a:p>
            <a:pPr marL="0" marR="0" lvl="0" indent="0" algn="ctr" rtl="0">
              <a:lnSpc>
                <a:spcPct val="40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164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6100-C2D5-464C-8CB8-0D5CED4F0354}"/>
              </a:ext>
            </a:extLst>
          </p:cNvPr>
          <p:cNvSpPr>
            <a:spLocks noGrp="1"/>
          </p:cNvSpPr>
          <p:nvPr>
            <p:ph type="ctrTitle"/>
          </p:nvPr>
        </p:nvSpPr>
        <p:spPr>
          <a:xfrm>
            <a:off x="445168" y="750804"/>
            <a:ext cx="4126832" cy="1470025"/>
          </a:xfrm>
        </p:spPr>
        <p:txBody>
          <a:bodyPr/>
          <a:lstStyle/>
          <a:p>
            <a:r>
              <a:rPr lang="en-US" dirty="0"/>
              <a:t>CODE BASE</a:t>
            </a:r>
          </a:p>
        </p:txBody>
      </p:sp>
      <p:sp>
        <p:nvSpPr>
          <p:cNvPr id="3" name="Subtitle 2">
            <a:extLst>
              <a:ext uri="{FF2B5EF4-FFF2-40B4-BE49-F238E27FC236}">
                <a16:creationId xmlns:a16="http://schemas.microsoft.com/office/drawing/2014/main" id="{4875FA98-5821-9042-8901-BC4C7868FF98}"/>
              </a:ext>
            </a:extLst>
          </p:cNvPr>
          <p:cNvSpPr>
            <a:spLocks noGrp="1"/>
          </p:cNvSpPr>
          <p:nvPr>
            <p:ph type="subTitle" idx="1"/>
          </p:nvPr>
        </p:nvSpPr>
        <p:spPr>
          <a:xfrm>
            <a:off x="1147009" y="2397292"/>
            <a:ext cx="13964653" cy="3417971"/>
          </a:xfrm>
        </p:spPr>
        <p:txBody>
          <a:bodyPr>
            <a:normAutofit lnSpcReduction="10000"/>
          </a:bodyPr>
          <a:lstStyle/>
          <a:p>
            <a:pPr algn="l"/>
            <a:r>
              <a:rPr lang="en-US" dirty="0"/>
              <a:t>GITHUB Pointers</a:t>
            </a:r>
          </a:p>
          <a:p>
            <a:pPr algn="l"/>
            <a:endParaRPr lang="en-US" dirty="0"/>
          </a:p>
          <a:p>
            <a:pPr algn="l"/>
            <a:r>
              <a:rPr lang="en-US" dirty="0"/>
              <a:t>https://github.com/chainaimlabs/tradesync-dapp-react-solidity-xdc3-plugin</a:t>
            </a:r>
          </a:p>
          <a:p>
            <a:pPr algn="l"/>
            <a:endParaRPr lang="en-US" dirty="0"/>
          </a:p>
          <a:p>
            <a:pPr algn="l"/>
            <a:endParaRPr lang="en-US" dirty="0"/>
          </a:p>
          <a:p>
            <a:pPr algn="l"/>
            <a:r>
              <a:rPr lang="en-US" dirty="0"/>
              <a:t>Please look at the master branch for the demo App and the pre-launch app.</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endParaRPr lang="en-US" dirty="0"/>
          </a:p>
          <a:p>
            <a:endParaRPr lang="en-US" dirty="0"/>
          </a:p>
        </p:txBody>
      </p:sp>
    </p:spTree>
    <p:extLst>
      <p:ext uri="{BB962C8B-B14F-4D97-AF65-F5344CB8AC3E}">
        <p14:creationId xmlns:p14="http://schemas.microsoft.com/office/powerpoint/2010/main" val="40845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3"/>
          <p:cNvPicPr preferRelativeResize="0"/>
          <p:nvPr/>
        </p:nvPicPr>
        <p:blipFill rotWithShape="1">
          <a:blip r:embed="rId3">
            <a:alphaModFix/>
          </a:blip>
          <a:srcRect/>
          <a:stretch/>
        </p:blipFill>
        <p:spPr>
          <a:xfrm rot="10800000">
            <a:off x="15192061" y="1378770"/>
            <a:ext cx="3095939" cy="2879223"/>
          </a:xfrm>
          <a:prstGeom prst="rect">
            <a:avLst/>
          </a:prstGeom>
          <a:noFill/>
          <a:ln>
            <a:noFill/>
          </a:ln>
        </p:spPr>
      </p:pic>
      <p:sp>
        <p:nvSpPr>
          <p:cNvPr id="234" name="Google Shape;234;p13"/>
          <p:cNvSpPr/>
          <p:nvPr/>
        </p:nvSpPr>
        <p:spPr>
          <a:xfrm rot="10800000">
            <a:off x="171062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5" name="Google Shape;235;p13"/>
          <p:cNvPicPr preferRelativeResize="0"/>
          <p:nvPr/>
        </p:nvPicPr>
        <p:blipFill rotWithShape="1">
          <a:blip r:embed="rId3">
            <a:alphaModFix/>
          </a:blip>
          <a:srcRect/>
          <a:stretch/>
        </p:blipFill>
        <p:spPr>
          <a:xfrm rot="10800000">
            <a:off x="15192061" y="4774804"/>
            <a:ext cx="3095939" cy="2879223"/>
          </a:xfrm>
          <a:prstGeom prst="rect">
            <a:avLst/>
          </a:prstGeom>
          <a:noFill/>
          <a:ln>
            <a:noFill/>
          </a:ln>
        </p:spPr>
      </p:pic>
      <p:pic>
        <p:nvPicPr>
          <p:cNvPr id="236" name="Google Shape;236;p13"/>
          <p:cNvPicPr preferRelativeResize="0"/>
          <p:nvPr/>
        </p:nvPicPr>
        <p:blipFill rotWithShape="1">
          <a:blip r:embed="rId4">
            <a:alphaModFix/>
          </a:blip>
          <a:srcRect/>
          <a:stretch/>
        </p:blipFill>
        <p:spPr>
          <a:xfrm>
            <a:off x="15793755" y="6907444"/>
            <a:ext cx="1892551" cy="3379556"/>
          </a:xfrm>
          <a:prstGeom prst="rect">
            <a:avLst/>
          </a:prstGeom>
          <a:noFill/>
          <a:ln>
            <a:noFill/>
          </a:ln>
        </p:spPr>
      </p:pic>
      <p:sp>
        <p:nvSpPr>
          <p:cNvPr id="237" name="Google Shape;237;p13"/>
          <p:cNvSpPr txBox="1"/>
          <p:nvPr/>
        </p:nvSpPr>
        <p:spPr>
          <a:xfrm>
            <a:off x="264971" y="2418080"/>
            <a:ext cx="14715855" cy="6204776"/>
          </a:xfrm>
          <a:prstGeom prst="rect">
            <a:avLst/>
          </a:prstGeom>
          <a:noFill/>
          <a:ln>
            <a:noFill/>
          </a:ln>
        </p:spPr>
        <p:txBody>
          <a:bodyPr spcFirstLastPara="1" wrap="square" lIns="0" tIns="0" rIns="0" bIns="0" anchor="t" anchorCtr="0">
            <a:spAutoFit/>
          </a:bodyPr>
          <a:lstStyle/>
          <a:p>
            <a:pPr marL="914400" marR="0" lvl="0" indent="0" algn="l" rtl="0">
              <a:lnSpc>
                <a:spcPct val="139979"/>
              </a:lnSpc>
              <a:spcBef>
                <a:spcPts val="0"/>
              </a:spcBef>
              <a:spcAft>
                <a:spcPts val="0"/>
              </a:spcAft>
              <a:buNone/>
            </a:pPr>
            <a:endParaRPr sz="4800" dirty="0">
              <a:latin typeface="Open Sans"/>
              <a:ea typeface="Open Sans"/>
              <a:cs typeface="Open Sans"/>
              <a:sym typeface="Open Sans"/>
            </a:endParaRPr>
          </a:p>
          <a:p>
            <a:pPr marL="1036320" marR="0" lvl="1" indent="-518159" algn="l" rtl="0">
              <a:lnSpc>
                <a:spcPct val="139979"/>
              </a:lnSpc>
              <a:spcBef>
                <a:spcPts val="0"/>
              </a:spcBef>
              <a:spcAft>
                <a:spcPts val="0"/>
              </a:spcAft>
              <a:buClr>
                <a:srgbClr val="000000"/>
              </a:buClr>
              <a:buSzPts val="4800"/>
              <a:buFont typeface="Arial"/>
              <a:buChar char="•"/>
            </a:pPr>
            <a:r>
              <a:rPr lang="en-US" sz="4800" dirty="0">
                <a:latin typeface="Open Sans"/>
                <a:ea typeface="Open Sans"/>
                <a:cs typeface="Open Sans"/>
                <a:sym typeface="Open Sans"/>
              </a:rPr>
              <a:t>Ecosystem Partnerships in XRPL</a:t>
            </a:r>
          </a:p>
          <a:p>
            <a:pPr marL="1036320" marR="0" lvl="1" indent="-518159" algn="l" rtl="0">
              <a:lnSpc>
                <a:spcPct val="139979"/>
              </a:lnSpc>
              <a:spcBef>
                <a:spcPts val="0"/>
              </a:spcBef>
              <a:spcAft>
                <a:spcPts val="0"/>
              </a:spcAft>
              <a:buClr>
                <a:srgbClr val="000000"/>
              </a:buClr>
              <a:buSzPts val="4800"/>
              <a:buFont typeface="Arial"/>
              <a:buChar char="•"/>
            </a:pPr>
            <a:r>
              <a:rPr lang="en-US" sz="4800" dirty="0">
                <a:latin typeface="Open Sans"/>
                <a:ea typeface="Open Sans"/>
                <a:cs typeface="Open Sans"/>
                <a:sym typeface="Open Sans"/>
              </a:rPr>
              <a:t>Incubation – Legal, Entity setups</a:t>
            </a:r>
            <a:endParaRPr sz="4800" dirty="0">
              <a:latin typeface="Open Sans"/>
              <a:ea typeface="Open Sans"/>
              <a:cs typeface="Open Sans"/>
              <a:sym typeface="Open Sans"/>
            </a:endParaRPr>
          </a:p>
          <a:p>
            <a:pPr marL="1036320" marR="0" lvl="1" indent="-518159" algn="l" rtl="0">
              <a:lnSpc>
                <a:spcPct val="139979"/>
              </a:lnSpc>
              <a:spcBef>
                <a:spcPts val="0"/>
              </a:spcBef>
              <a:spcAft>
                <a:spcPts val="0"/>
              </a:spcAft>
              <a:buSzPts val="4800"/>
              <a:buFont typeface="Open Sans"/>
              <a:buChar char="•"/>
            </a:pPr>
            <a:r>
              <a:rPr lang="en-US" sz="4800" dirty="0">
                <a:latin typeface="Open Sans"/>
                <a:ea typeface="Open Sans"/>
                <a:cs typeface="Open Sans"/>
                <a:sym typeface="Open Sans"/>
              </a:rPr>
              <a:t>Working relationships </a:t>
            </a:r>
            <a:endParaRPr sz="4800" dirty="0">
              <a:latin typeface="Open Sans"/>
              <a:ea typeface="Open Sans"/>
              <a:cs typeface="Open Sans"/>
              <a:sym typeface="Open Sans"/>
            </a:endParaRPr>
          </a:p>
          <a:p>
            <a:pPr marL="914400" lvl="1" indent="-533400" algn="l" rtl="0">
              <a:lnSpc>
                <a:spcPct val="139979"/>
              </a:lnSpc>
              <a:spcBef>
                <a:spcPts val="0"/>
              </a:spcBef>
              <a:spcAft>
                <a:spcPts val="0"/>
              </a:spcAft>
              <a:buSzPts val="4800"/>
              <a:buFont typeface="Open Sans"/>
              <a:buChar char="•"/>
            </a:pPr>
            <a:r>
              <a:rPr lang="en-US" sz="4800" dirty="0">
                <a:solidFill>
                  <a:schemeClr val="dk1"/>
                </a:solidFill>
                <a:latin typeface="Open Sans"/>
                <a:ea typeface="Open Sans"/>
                <a:cs typeface="Open Sans"/>
                <a:sym typeface="Open Sans"/>
              </a:rPr>
              <a:t>Grants / Access to capital for further enhancements</a:t>
            </a:r>
            <a:endParaRPr sz="4800" dirty="0">
              <a:latin typeface="Open Sans"/>
              <a:ea typeface="Open Sans"/>
              <a:cs typeface="Open Sans"/>
              <a:sym typeface="Open Sans"/>
            </a:endParaRPr>
          </a:p>
        </p:txBody>
      </p:sp>
      <p:sp>
        <p:nvSpPr>
          <p:cNvPr id="238" name="Google Shape;238;p13"/>
          <p:cNvSpPr txBox="1"/>
          <p:nvPr/>
        </p:nvSpPr>
        <p:spPr>
          <a:xfrm>
            <a:off x="1028700" y="426413"/>
            <a:ext cx="12373581" cy="1230937"/>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8036" b="0" i="0" u="none" strike="noStrike" cap="none">
                <a:solidFill>
                  <a:srgbClr val="17161C"/>
                </a:solidFill>
                <a:latin typeface="Arial"/>
                <a:ea typeface="Arial"/>
                <a:cs typeface="Arial"/>
                <a:sym typeface="Arial"/>
              </a:rPr>
              <a:t>What are we looking for?</a:t>
            </a:r>
            <a:endParaRPr/>
          </a:p>
        </p:txBody>
      </p:sp>
    </p:spTree>
    <p:extLst>
      <p:ext uri="{BB962C8B-B14F-4D97-AF65-F5344CB8AC3E}">
        <p14:creationId xmlns:p14="http://schemas.microsoft.com/office/powerpoint/2010/main" val="254230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87" name="Google Shape;287;p18"/>
          <p:cNvGrpSpPr/>
          <p:nvPr/>
        </p:nvGrpSpPr>
        <p:grpSpPr>
          <a:xfrm>
            <a:off x="872985" y="612384"/>
            <a:ext cx="9443241" cy="1825681"/>
            <a:chOff x="0" y="-9525"/>
            <a:chExt cx="12590989" cy="2434240"/>
          </a:xfrm>
        </p:grpSpPr>
        <p:sp>
          <p:nvSpPr>
            <p:cNvPr id="288" name="Google Shape;288;p18"/>
            <p:cNvSpPr txBox="1"/>
            <p:nvPr/>
          </p:nvSpPr>
          <p:spPr>
            <a:xfrm>
              <a:off x="0" y="-9525"/>
              <a:ext cx="12590989" cy="8863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dirty="0">
                  <a:solidFill>
                    <a:srgbClr val="17161C"/>
                  </a:solidFill>
                  <a:latin typeface="Arial"/>
                  <a:ea typeface="Arial"/>
                  <a:cs typeface="Arial"/>
                  <a:sym typeface="Arial"/>
                </a:rPr>
                <a:t>References</a:t>
              </a:r>
              <a:endParaRPr sz="3600" dirty="0"/>
            </a:p>
          </p:txBody>
        </p:sp>
        <p:sp>
          <p:nvSpPr>
            <p:cNvPr id="289" name="Google Shape;289;p18"/>
            <p:cNvSpPr txBox="1"/>
            <p:nvPr/>
          </p:nvSpPr>
          <p:spPr>
            <a:xfrm>
              <a:off x="0" y="1845645"/>
              <a:ext cx="12590989" cy="579070"/>
            </a:xfrm>
            <a:prstGeom prst="rect">
              <a:avLst/>
            </a:prstGeom>
            <a:noFill/>
            <a:ln>
              <a:noFill/>
            </a:ln>
          </p:spPr>
          <p:txBody>
            <a:bodyPr spcFirstLastPara="1" wrap="square" lIns="0" tIns="0" rIns="0" bIns="0" anchor="t" anchorCtr="0">
              <a:spAutoFit/>
            </a:bodyPr>
            <a:lstStyle/>
            <a:p>
              <a:pPr marL="0" marR="0" lvl="0" indent="0" algn="l" rtl="0">
                <a:lnSpc>
                  <a:spcPct val="202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0" name="Google Shape;290;p18"/>
          <p:cNvGrpSpPr/>
          <p:nvPr/>
        </p:nvGrpSpPr>
        <p:grpSpPr>
          <a:xfrm>
            <a:off x="733194" y="1629251"/>
            <a:ext cx="12313457" cy="517065"/>
            <a:chOff x="-308" y="-102470"/>
            <a:chExt cx="16417943" cy="689422"/>
          </a:xfrm>
        </p:grpSpPr>
        <p:sp>
          <p:nvSpPr>
            <p:cNvPr id="291" name="Google Shape;291;p18"/>
            <p:cNvSpPr/>
            <p:nvPr/>
          </p:nvSpPr>
          <p:spPr>
            <a:xfrm rot="10800000">
              <a:off x="-308" y="38707"/>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txBox="1"/>
            <p:nvPr/>
          </p:nvSpPr>
          <p:spPr>
            <a:xfrm>
              <a:off x="1028605" y="-102470"/>
              <a:ext cx="15389030" cy="689422"/>
            </a:xfrm>
            <a:prstGeom prst="rect">
              <a:avLst/>
            </a:prstGeom>
            <a:noFill/>
            <a:ln>
              <a:noFill/>
            </a:ln>
          </p:spPr>
          <p:txBody>
            <a:bodyPr spcFirstLastPara="1" wrap="square" lIns="0" tIns="0" rIns="0" bIns="0" anchor="t" anchorCtr="0">
              <a:spAutoFit/>
            </a:bodyPr>
            <a:lstStyle/>
            <a:p>
              <a:pPr lvl="0">
                <a:lnSpc>
                  <a:spcPct val="140015"/>
                </a:lnSpc>
              </a:pPr>
              <a:r>
                <a:rPr lang="en-US" sz="2400" dirty="0">
                  <a:solidFill>
                    <a:srgbClr val="17161C"/>
                  </a:solidFill>
                  <a:latin typeface="Roboto"/>
                  <a:ea typeface="Roboto"/>
                  <a:cs typeface="Roboto"/>
                  <a:sym typeface="Roboto"/>
                </a:rPr>
                <a:t>https://</a:t>
              </a:r>
              <a:r>
                <a:rPr lang="en-US" sz="2400" dirty="0" err="1">
                  <a:solidFill>
                    <a:srgbClr val="17161C"/>
                  </a:solidFill>
                  <a:latin typeface="Roboto"/>
                  <a:ea typeface="Roboto"/>
                  <a:cs typeface="Roboto"/>
                  <a:sym typeface="Roboto"/>
                </a:rPr>
                <a:t>www.wto.org</a:t>
              </a:r>
              <a:r>
                <a:rPr lang="en-US" sz="2400" dirty="0">
                  <a:solidFill>
                    <a:srgbClr val="17161C"/>
                  </a:solidFill>
                  <a:latin typeface="Roboto"/>
                  <a:ea typeface="Roboto"/>
                  <a:cs typeface="Roboto"/>
                  <a:sym typeface="Roboto"/>
                </a:rPr>
                <a:t>/</a:t>
              </a:r>
              <a:r>
                <a:rPr lang="en-US" sz="2400" dirty="0" err="1">
                  <a:solidFill>
                    <a:srgbClr val="17161C"/>
                  </a:solidFill>
                  <a:latin typeface="Roboto"/>
                  <a:ea typeface="Roboto"/>
                  <a:cs typeface="Roboto"/>
                  <a:sym typeface="Roboto"/>
                </a:rPr>
                <a:t>english</a:t>
              </a:r>
              <a:r>
                <a:rPr lang="en-US" sz="2400" dirty="0">
                  <a:solidFill>
                    <a:srgbClr val="17161C"/>
                  </a:solidFill>
                  <a:latin typeface="Roboto"/>
                  <a:ea typeface="Roboto"/>
                  <a:cs typeface="Roboto"/>
                  <a:sym typeface="Roboto"/>
                </a:rPr>
                <a:t>/</a:t>
              </a:r>
              <a:r>
                <a:rPr lang="en-US" sz="2400" dirty="0" err="1">
                  <a:solidFill>
                    <a:srgbClr val="17161C"/>
                  </a:solidFill>
                  <a:latin typeface="Roboto"/>
                  <a:ea typeface="Roboto"/>
                  <a:cs typeface="Roboto"/>
                  <a:sym typeface="Roboto"/>
                </a:rPr>
                <a:t>res_e</a:t>
              </a:r>
              <a:r>
                <a:rPr lang="en-US" sz="2400" dirty="0">
                  <a:solidFill>
                    <a:srgbClr val="17161C"/>
                  </a:solidFill>
                  <a:latin typeface="Roboto"/>
                  <a:ea typeface="Roboto"/>
                  <a:cs typeface="Roboto"/>
                  <a:sym typeface="Roboto"/>
                </a:rPr>
                <a:t>/</a:t>
              </a:r>
              <a:r>
                <a:rPr lang="en-US" sz="2400" dirty="0" err="1">
                  <a:solidFill>
                    <a:srgbClr val="17161C"/>
                  </a:solidFill>
                  <a:latin typeface="Roboto"/>
                  <a:ea typeface="Roboto"/>
                  <a:cs typeface="Roboto"/>
                  <a:sym typeface="Roboto"/>
                </a:rPr>
                <a:t>booksp_e</a:t>
              </a:r>
              <a:r>
                <a:rPr lang="en-US" sz="2400" dirty="0">
                  <a:solidFill>
                    <a:srgbClr val="17161C"/>
                  </a:solidFill>
                  <a:latin typeface="Roboto"/>
                  <a:ea typeface="Roboto"/>
                  <a:cs typeface="Roboto"/>
                  <a:sym typeface="Roboto"/>
                </a:rPr>
                <a:t>/</a:t>
              </a:r>
              <a:r>
                <a:rPr lang="en-US" sz="2400" dirty="0" err="1">
                  <a:solidFill>
                    <a:srgbClr val="17161C"/>
                  </a:solidFill>
                  <a:latin typeface="Roboto"/>
                  <a:ea typeface="Roboto"/>
                  <a:cs typeface="Roboto"/>
                  <a:sym typeface="Roboto"/>
                </a:rPr>
                <a:t>tradefinsme_e.pdf</a:t>
              </a:r>
              <a:endParaRPr lang="en-US" sz="2400" dirty="0"/>
            </a:p>
          </p:txBody>
        </p:sp>
      </p:grpSp>
      <p:grpSp>
        <p:nvGrpSpPr>
          <p:cNvPr id="293" name="Google Shape;293;p18"/>
          <p:cNvGrpSpPr/>
          <p:nvPr/>
        </p:nvGrpSpPr>
        <p:grpSpPr>
          <a:xfrm>
            <a:off x="733194" y="2508288"/>
            <a:ext cx="12450207" cy="423279"/>
            <a:chOff x="-308" y="38707"/>
            <a:chExt cx="16600277" cy="564374"/>
          </a:xfrm>
        </p:grpSpPr>
        <p:sp>
          <p:nvSpPr>
            <p:cNvPr id="294" name="Google Shape;294;p18"/>
            <p:cNvSpPr/>
            <p:nvPr/>
          </p:nvSpPr>
          <p:spPr>
            <a:xfrm rot="10800000">
              <a:off x="-308" y="38707"/>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txBox="1"/>
            <p:nvPr/>
          </p:nvSpPr>
          <p:spPr>
            <a:xfrm>
              <a:off x="1003469" y="69600"/>
              <a:ext cx="15596500" cy="533481"/>
            </a:xfrm>
            <a:prstGeom prst="rect">
              <a:avLst/>
            </a:prstGeom>
            <a:noFill/>
            <a:ln>
              <a:noFill/>
            </a:ln>
          </p:spPr>
          <p:txBody>
            <a:bodyPr spcFirstLastPara="1" wrap="square" lIns="0" tIns="0" rIns="0" bIns="0" anchor="t" anchorCtr="0">
              <a:spAutoFit/>
            </a:bodyPr>
            <a:lstStyle/>
            <a:p>
              <a:r>
                <a:rPr lang="en-US" sz="2600" dirty="0"/>
                <a:t>https://</a:t>
              </a:r>
              <a:r>
                <a:rPr lang="en-US" sz="2600" dirty="0" err="1"/>
                <a:t>www.visualcapitalist.com</a:t>
              </a:r>
              <a:r>
                <a:rPr lang="en-US" sz="2600" dirty="0"/>
                <a:t>/decentralized-finance</a:t>
              </a:r>
              <a:r>
                <a:rPr lang="en-US" sz="2600" u="sng" dirty="0"/>
                <a:t>/</a:t>
              </a:r>
              <a:endParaRPr lang="en-US" sz="2600" dirty="0"/>
            </a:p>
          </p:txBody>
        </p:sp>
      </p:grpSp>
      <p:grpSp>
        <p:nvGrpSpPr>
          <p:cNvPr id="296" name="Google Shape;296;p18"/>
          <p:cNvGrpSpPr/>
          <p:nvPr/>
        </p:nvGrpSpPr>
        <p:grpSpPr>
          <a:xfrm>
            <a:off x="733194" y="3270498"/>
            <a:ext cx="9443472" cy="434303"/>
            <a:chOff x="-308" y="-57150"/>
            <a:chExt cx="12591297" cy="579070"/>
          </a:xfrm>
        </p:grpSpPr>
        <p:sp>
          <p:nvSpPr>
            <p:cNvPr id="297" name="Google Shape;297;p18"/>
            <p:cNvSpPr/>
            <p:nvPr/>
          </p:nvSpPr>
          <p:spPr>
            <a:xfrm rot="10800000">
              <a:off x="-308" y="59041"/>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txBox="1"/>
            <p:nvPr/>
          </p:nvSpPr>
          <p:spPr>
            <a:xfrm>
              <a:off x="1028606" y="-57150"/>
              <a:ext cx="11562382" cy="579070"/>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0" i="0" u="none" strike="noStrike" cap="none">
                  <a:solidFill>
                    <a:srgbClr val="17161C"/>
                  </a:solidFill>
                  <a:latin typeface="Roboto"/>
                  <a:ea typeface="Roboto"/>
                  <a:cs typeface="Roboto"/>
                  <a:sym typeface="Roboto"/>
                </a:rPr>
                <a:t>https://www.icsiindia.in/msme.php</a:t>
              </a:r>
              <a:endParaRPr/>
            </a:p>
          </p:txBody>
        </p:sp>
      </p:grpSp>
      <p:sp>
        <p:nvSpPr>
          <p:cNvPr id="299" name="Google Shape;299;p18"/>
          <p:cNvSpPr/>
          <p:nvPr/>
        </p:nvSpPr>
        <p:spPr>
          <a:xfrm rot="10800000">
            <a:off x="733194" y="4272861"/>
            <a:ext cx="289086" cy="30287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txBox="1"/>
          <p:nvPr/>
        </p:nvSpPr>
        <p:spPr>
          <a:xfrm>
            <a:off x="1504880" y="3975731"/>
            <a:ext cx="14434097" cy="839986"/>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b="0" i="0" u="none" strike="noStrike" cap="none" dirty="0">
                <a:solidFill>
                  <a:srgbClr val="17161C"/>
                </a:solidFill>
                <a:latin typeface="Roboto"/>
                <a:ea typeface="Roboto"/>
                <a:cs typeface="Roboto"/>
                <a:sym typeface="Roboto"/>
              </a:rPr>
              <a:t>https://</a:t>
            </a:r>
            <a:r>
              <a:rPr lang="en-US" sz="2399" b="0" i="0" u="none" strike="noStrike" cap="none" dirty="0" err="1">
                <a:solidFill>
                  <a:srgbClr val="17161C"/>
                </a:solidFill>
                <a:latin typeface="Roboto"/>
                <a:ea typeface="Roboto"/>
                <a:cs typeface="Roboto"/>
                <a:sym typeface="Roboto"/>
              </a:rPr>
              <a:t>economictimes.indiatimes.com</a:t>
            </a:r>
            <a:r>
              <a:rPr lang="en-US" sz="2399" b="0" i="0" u="none" strike="noStrike" cap="none" dirty="0">
                <a:solidFill>
                  <a:srgbClr val="17161C"/>
                </a:solidFill>
                <a:latin typeface="Roboto"/>
                <a:ea typeface="Roboto"/>
                <a:cs typeface="Roboto"/>
                <a:sym typeface="Roboto"/>
              </a:rPr>
              <a:t>/small-biz/</a:t>
            </a:r>
            <a:r>
              <a:rPr lang="en-US" sz="2399" b="0" i="0" u="none" strike="noStrike" cap="none" dirty="0" err="1">
                <a:solidFill>
                  <a:srgbClr val="17161C"/>
                </a:solidFill>
                <a:latin typeface="Roboto"/>
                <a:ea typeface="Roboto"/>
                <a:cs typeface="Roboto"/>
                <a:sym typeface="Roboto"/>
              </a:rPr>
              <a:t>sme</a:t>
            </a:r>
            <a:r>
              <a:rPr lang="en-US" sz="2399" b="0" i="0" u="none" strike="noStrike" cap="none" dirty="0">
                <a:solidFill>
                  <a:srgbClr val="17161C"/>
                </a:solidFill>
                <a:latin typeface="Roboto"/>
                <a:ea typeface="Roboto"/>
                <a:cs typeface="Roboto"/>
                <a:sym typeface="Roboto"/>
              </a:rPr>
              <a:t>-sector/choked-by-dues-what-efforts-are-being-taken-to-ease-the-biggest-problem-faced-by-indian-msmes/</a:t>
            </a:r>
            <a:r>
              <a:rPr lang="en-US" sz="2399" b="0" i="0" u="none" strike="noStrike" cap="none" dirty="0" err="1">
                <a:solidFill>
                  <a:srgbClr val="17161C"/>
                </a:solidFill>
                <a:latin typeface="Roboto"/>
                <a:ea typeface="Roboto"/>
                <a:cs typeface="Roboto"/>
                <a:sym typeface="Roboto"/>
              </a:rPr>
              <a:t>articleshow</a:t>
            </a:r>
            <a:r>
              <a:rPr lang="en-US" sz="2399" b="0" i="0" u="none" strike="noStrike" cap="none" dirty="0">
                <a:solidFill>
                  <a:srgbClr val="17161C"/>
                </a:solidFill>
                <a:latin typeface="Roboto"/>
                <a:ea typeface="Roboto"/>
                <a:cs typeface="Roboto"/>
                <a:sym typeface="Roboto"/>
              </a:rPr>
              <a:t>/71869751.cms?from=</a:t>
            </a:r>
            <a:r>
              <a:rPr lang="en-US" sz="2399" b="0" i="0" u="none" strike="noStrike" cap="none" dirty="0" err="1">
                <a:solidFill>
                  <a:srgbClr val="17161C"/>
                </a:solidFill>
                <a:latin typeface="Roboto"/>
                <a:ea typeface="Roboto"/>
                <a:cs typeface="Roboto"/>
                <a:sym typeface="Roboto"/>
              </a:rPr>
              <a:t>mdr</a:t>
            </a:r>
            <a:endParaRPr dirty="0"/>
          </a:p>
        </p:txBody>
      </p:sp>
      <p:pic>
        <p:nvPicPr>
          <p:cNvPr id="301" name="Google Shape;301;p18"/>
          <p:cNvPicPr preferRelativeResize="0"/>
          <p:nvPr/>
        </p:nvPicPr>
        <p:blipFill rotWithShape="1">
          <a:blip r:embed="rId3">
            <a:alphaModFix/>
          </a:blip>
          <a:srcRect/>
          <a:stretch/>
        </p:blipFill>
        <p:spPr>
          <a:xfrm rot="10800000">
            <a:off x="16395449" y="6907444"/>
            <a:ext cx="1892551" cy="3379556"/>
          </a:xfrm>
          <a:prstGeom prst="rect">
            <a:avLst/>
          </a:prstGeom>
          <a:noFill/>
          <a:ln>
            <a:noFill/>
          </a:ln>
        </p:spPr>
      </p:pic>
      <p:pic>
        <p:nvPicPr>
          <p:cNvPr id="302" name="Google Shape;302;p18"/>
          <p:cNvPicPr preferRelativeResize="0"/>
          <p:nvPr/>
        </p:nvPicPr>
        <p:blipFill rotWithShape="1">
          <a:blip r:embed="rId4">
            <a:alphaModFix/>
          </a:blip>
          <a:srcRect/>
          <a:stretch/>
        </p:blipFill>
        <p:spPr>
          <a:xfrm>
            <a:off x="15793755" y="5467832"/>
            <a:ext cx="3095939" cy="2879223"/>
          </a:xfrm>
          <a:prstGeom prst="rect">
            <a:avLst/>
          </a:prstGeom>
          <a:noFill/>
          <a:ln>
            <a:noFill/>
          </a:ln>
        </p:spPr>
      </p:pic>
      <p:pic>
        <p:nvPicPr>
          <p:cNvPr id="303" name="Google Shape;303;p18"/>
          <p:cNvPicPr preferRelativeResize="0"/>
          <p:nvPr/>
        </p:nvPicPr>
        <p:blipFill rotWithShape="1">
          <a:blip r:embed="rId4">
            <a:alphaModFix/>
          </a:blip>
          <a:srcRect/>
          <a:stretch/>
        </p:blipFill>
        <p:spPr>
          <a:xfrm>
            <a:off x="15793755" y="2264277"/>
            <a:ext cx="3095939" cy="2879223"/>
          </a:xfrm>
          <a:prstGeom prst="rect">
            <a:avLst/>
          </a:prstGeom>
          <a:noFill/>
          <a:ln>
            <a:noFill/>
          </a:ln>
        </p:spPr>
      </p:pic>
      <p:sp>
        <p:nvSpPr>
          <p:cNvPr id="304" name="Google Shape;304;p18"/>
          <p:cNvSpPr/>
          <p:nvPr/>
        </p:nvSpPr>
        <p:spPr>
          <a:xfrm>
            <a:off x="17098144" y="790414"/>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18"/>
          <p:cNvGrpSpPr/>
          <p:nvPr/>
        </p:nvGrpSpPr>
        <p:grpSpPr>
          <a:xfrm>
            <a:off x="733194" y="5213186"/>
            <a:ext cx="12630983" cy="861774"/>
            <a:chOff x="-308" y="-105750"/>
            <a:chExt cx="16841310" cy="1149031"/>
          </a:xfrm>
        </p:grpSpPr>
        <p:sp>
          <p:nvSpPr>
            <p:cNvPr id="306" name="Google Shape;306;p18"/>
            <p:cNvSpPr/>
            <p:nvPr/>
          </p:nvSpPr>
          <p:spPr>
            <a:xfrm rot="10800000">
              <a:off x="-308" y="59041"/>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txBox="1"/>
            <p:nvPr/>
          </p:nvSpPr>
          <p:spPr>
            <a:xfrm>
              <a:off x="990931" y="-105750"/>
              <a:ext cx="15850071" cy="1149031"/>
            </a:xfrm>
            <a:prstGeom prst="rect">
              <a:avLst/>
            </a:prstGeom>
            <a:noFill/>
            <a:ln>
              <a:noFill/>
            </a:ln>
          </p:spPr>
          <p:txBody>
            <a:bodyPr spcFirstLastPara="1" wrap="square" lIns="0" tIns="0" rIns="0" bIns="0" anchor="t" anchorCtr="0">
              <a:spAutoFit/>
            </a:bodyPr>
            <a:lstStyle/>
            <a:p>
              <a:pPr>
                <a:lnSpc>
                  <a:spcPct val="140015"/>
                </a:lnSpc>
              </a:pPr>
              <a:r>
                <a:rPr lang="en-US" sz="2600" dirty="0">
                  <a:solidFill>
                    <a:srgbClr val="17161C"/>
                  </a:solidFill>
                  <a:latin typeface="Roboto"/>
                  <a:ea typeface="Roboto"/>
                  <a:cs typeface="Roboto"/>
                  <a:sym typeface="Roboto"/>
                </a:rPr>
                <a:t>https://</a:t>
              </a:r>
              <a:r>
                <a:rPr lang="en-US" sz="2600" dirty="0" err="1">
                  <a:solidFill>
                    <a:srgbClr val="17161C"/>
                  </a:solidFill>
                  <a:latin typeface="Roboto"/>
                  <a:ea typeface="Roboto"/>
                  <a:cs typeface="Roboto"/>
                  <a:sym typeface="Roboto"/>
                </a:rPr>
                <a:t>sahamati.org.in</a:t>
              </a:r>
              <a:r>
                <a:rPr lang="en-US" sz="2600" dirty="0">
                  <a:solidFill>
                    <a:srgbClr val="17161C"/>
                  </a:solidFill>
                  <a:latin typeface="Roboto"/>
                  <a:ea typeface="Roboto"/>
                  <a:cs typeface="Roboto"/>
                  <a:sym typeface="Roboto"/>
                </a:rPr>
                <a:t>/blog/use-cases-for-account-aggregator-framework/</a:t>
              </a:r>
              <a:endParaRPr lang="en-US" sz="2600" dirty="0"/>
            </a:p>
            <a:p>
              <a:pPr marL="0" marR="0" lvl="0" indent="0" algn="l" rtl="0">
                <a:lnSpc>
                  <a:spcPct val="140015"/>
                </a:lnSpc>
                <a:spcBef>
                  <a:spcPts val="0"/>
                </a:spcBef>
                <a:spcAft>
                  <a:spcPts val="0"/>
                </a:spcAft>
                <a:buNone/>
              </a:pPr>
              <a:endParaRPr dirty="0"/>
            </a:p>
          </p:txBody>
        </p:sp>
      </p:grpSp>
      <p:grpSp>
        <p:nvGrpSpPr>
          <p:cNvPr id="308" name="Google Shape;308;p18"/>
          <p:cNvGrpSpPr/>
          <p:nvPr/>
        </p:nvGrpSpPr>
        <p:grpSpPr>
          <a:xfrm>
            <a:off x="733194" y="6132977"/>
            <a:ext cx="12659238" cy="390022"/>
            <a:chOff x="-308" y="-57150"/>
            <a:chExt cx="16878984" cy="520029"/>
          </a:xfrm>
        </p:grpSpPr>
        <p:sp>
          <p:nvSpPr>
            <p:cNvPr id="309" name="Google Shape;309;p18"/>
            <p:cNvSpPr/>
            <p:nvPr/>
          </p:nvSpPr>
          <p:spPr>
            <a:xfrm rot="10800000">
              <a:off x="-308" y="59041"/>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txBox="1"/>
            <p:nvPr/>
          </p:nvSpPr>
          <p:spPr>
            <a:xfrm>
              <a:off x="1028605" y="-57150"/>
              <a:ext cx="15850071" cy="402161"/>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endParaRPr dirty="0"/>
            </a:p>
          </p:txBody>
        </p:sp>
      </p:grpSp>
      <p:sp>
        <p:nvSpPr>
          <p:cNvPr id="311" name="Google Shape;311;p18"/>
          <p:cNvSpPr/>
          <p:nvPr/>
        </p:nvSpPr>
        <p:spPr>
          <a:xfrm rot="10800000">
            <a:off x="733194" y="7293257"/>
            <a:ext cx="289086" cy="30287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txBox="1"/>
          <p:nvPr/>
        </p:nvSpPr>
        <p:spPr>
          <a:xfrm>
            <a:off x="1504880" y="6963087"/>
            <a:ext cx="14434097" cy="906070"/>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0" i="0" u="none" strike="noStrike" cap="none" dirty="0">
                <a:solidFill>
                  <a:srgbClr val="17161C"/>
                </a:solidFill>
                <a:latin typeface="Roboto"/>
                <a:ea typeface="Roboto"/>
                <a:cs typeface="Roboto"/>
                <a:sym typeface="Roboto"/>
              </a:rPr>
              <a:t>https://</a:t>
            </a:r>
            <a:r>
              <a:rPr lang="en-US" sz="2599" b="0" i="0" u="none" strike="noStrike" cap="none" dirty="0" err="1">
                <a:solidFill>
                  <a:srgbClr val="17161C"/>
                </a:solidFill>
                <a:latin typeface="Roboto"/>
                <a:ea typeface="Roboto"/>
                <a:cs typeface="Roboto"/>
                <a:sym typeface="Roboto"/>
              </a:rPr>
              <a:t>www.financialexpress.com</a:t>
            </a:r>
            <a:r>
              <a:rPr lang="en-US" sz="2599" b="0" i="0" u="none" strike="noStrike" cap="none" dirty="0">
                <a:solidFill>
                  <a:srgbClr val="17161C"/>
                </a:solidFill>
                <a:latin typeface="Roboto"/>
                <a:ea typeface="Roboto"/>
                <a:cs typeface="Roboto"/>
                <a:sym typeface="Roboto"/>
              </a:rPr>
              <a:t>/industry/</a:t>
            </a:r>
            <a:r>
              <a:rPr lang="en-US" sz="2599" b="0" i="0" u="none" strike="noStrike" cap="none" dirty="0" err="1">
                <a:solidFill>
                  <a:srgbClr val="17161C"/>
                </a:solidFill>
                <a:latin typeface="Roboto"/>
                <a:ea typeface="Roboto"/>
                <a:cs typeface="Roboto"/>
                <a:sym typeface="Roboto"/>
              </a:rPr>
              <a:t>sme</a:t>
            </a:r>
            <a:r>
              <a:rPr lang="en-US" sz="2599" b="0" i="0" u="none" strike="noStrike" cap="none" dirty="0">
                <a:solidFill>
                  <a:srgbClr val="17161C"/>
                </a:solidFill>
                <a:latin typeface="Roboto"/>
                <a:ea typeface="Roboto"/>
                <a:cs typeface="Roboto"/>
                <a:sym typeface="Roboto"/>
              </a:rPr>
              <a:t>/msme-fin-delayed-payments-only-these-many-msmes-recovered-their-dues-majority-cases-pending-with-these-buyers/1889207/</a:t>
            </a:r>
            <a:endParaRPr dirty="0"/>
          </a:p>
        </p:txBody>
      </p:sp>
      <p:grpSp>
        <p:nvGrpSpPr>
          <p:cNvPr id="316" name="Google Shape;316;p18"/>
          <p:cNvGrpSpPr/>
          <p:nvPr/>
        </p:nvGrpSpPr>
        <p:grpSpPr>
          <a:xfrm>
            <a:off x="733193" y="8247677"/>
            <a:ext cx="15794970" cy="618763"/>
            <a:chOff x="-308" y="-57150"/>
            <a:chExt cx="21059960" cy="825016"/>
          </a:xfrm>
        </p:grpSpPr>
        <p:sp>
          <p:nvSpPr>
            <p:cNvPr id="317" name="Google Shape;317;p18"/>
            <p:cNvSpPr/>
            <p:nvPr/>
          </p:nvSpPr>
          <p:spPr>
            <a:xfrm rot="10800000">
              <a:off x="-308" y="364028"/>
              <a:ext cx="385448" cy="403838"/>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18"/>
            <p:cNvSpPr txBox="1"/>
            <p:nvPr/>
          </p:nvSpPr>
          <p:spPr>
            <a:xfrm>
              <a:off x="1028605" y="-57150"/>
              <a:ext cx="20031047" cy="402161"/>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endParaRPr dirty="0"/>
            </a:p>
          </p:txBody>
        </p:sp>
      </p:grpSp>
      <p:sp>
        <p:nvSpPr>
          <p:cNvPr id="3" name="Rectangle 2">
            <a:extLst>
              <a:ext uri="{FF2B5EF4-FFF2-40B4-BE49-F238E27FC236}">
                <a16:creationId xmlns:a16="http://schemas.microsoft.com/office/drawing/2014/main" id="{A3C454A7-3238-B040-9670-65646923CA04}"/>
              </a:ext>
            </a:extLst>
          </p:cNvPr>
          <p:cNvSpPr/>
          <p:nvPr/>
        </p:nvSpPr>
        <p:spPr>
          <a:xfrm>
            <a:off x="1308673" y="6009031"/>
            <a:ext cx="5793574" cy="594265"/>
          </a:xfrm>
          <a:prstGeom prst="rect">
            <a:avLst/>
          </a:prstGeom>
        </p:spPr>
        <p:txBody>
          <a:bodyPr wrap="none">
            <a:spAutoFit/>
          </a:bodyPr>
          <a:lstStyle/>
          <a:p>
            <a:pPr lvl="0">
              <a:lnSpc>
                <a:spcPct val="140016"/>
              </a:lnSpc>
            </a:pPr>
            <a:r>
              <a:rPr lang="en-US" sz="2600" dirty="0">
                <a:solidFill>
                  <a:srgbClr val="17161C"/>
                </a:solidFill>
                <a:latin typeface="Roboto"/>
                <a:ea typeface="Roboto"/>
                <a:cs typeface="Roboto"/>
                <a:sym typeface="Roboto"/>
              </a:rPr>
              <a:t>https://</a:t>
            </a:r>
            <a:r>
              <a:rPr lang="en-US" sz="2600" dirty="0" err="1">
                <a:solidFill>
                  <a:srgbClr val="17161C"/>
                </a:solidFill>
                <a:latin typeface="Roboto"/>
                <a:ea typeface="Roboto"/>
                <a:cs typeface="Roboto"/>
                <a:sym typeface="Roboto"/>
              </a:rPr>
              <a:t>www.tradefinanceglobal.com</a:t>
            </a:r>
            <a:r>
              <a:rPr lang="en-US" sz="2600" dirty="0">
                <a:solidFill>
                  <a:srgbClr val="17161C"/>
                </a:solidFill>
                <a:latin typeface="Roboto"/>
                <a:ea typeface="Roboto"/>
                <a:cs typeface="Roboto"/>
                <a:sym typeface="Roboto"/>
              </a:rPr>
              <a:t>/</a:t>
            </a:r>
            <a:endParaRPr lang="en-US" sz="2600" dirty="0"/>
          </a:p>
        </p:txBody>
      </p:sp>
      <p:sp>
        <p:nvSpPr>
          <p:cNvPr id="4" name="TextBox 3">
            <a:extLst>
              <a:ext uri="{FF2B5EF4-FFF2-40B4-BE49-F238E27FC236}">
                <a16:creationId xmlns:a16="http://schemas.microsoft.com/office/drawing/2014/main" id="{82520541-8F79-BD41-9B1C-BF2084B6C8EB}"/>
              </a:ext>
            </a:extLst>
          </p:cNvPr>
          <p:cNvSpPr txBox="1"/>
          <p:nvPr/>
        </p:nvSpPr>
        <p:spPr>
          <a:xfrm>
            <a:off x="1476623" y="8347055"/>
            <a:ext cx="12474844" cy="594265"/>
          </a:xfrm>
          <a:prstGeom prst="rect">
            <a:avLst/>
          </a:prstGeom>
          <a:noFill/>
        </p:spPr>
        <p:txBody>
          <a:bodyPr wrap="square" rtlCol="0">
            <a:spAutoFit/>
          </a:bodyPr>
          <a:lstStyle/>
          <a:p>
            <a:pPr lvl="0">
              <a:lnSpc>
                <a:spcPct val="140015"/>
              </a:lnSpc>
            </a:pPr>
            <a:r>
              <a:rPr lang="en-US" sz="2600" dirty="0">
                <a:solidFill>
                  <a:srgbClr val="17161C"/>
                </a:solidFill>
                <a:latin typeface="Roboto"/>
                <a:ea typeface="Roboto"/>
                <a:cs typeface="Roboto"/>
                <a:sym typeface="Roboto"/>
              </a:rPr>
              <a:t>https://saadhaan.msme.gov.in/MyMsme/MSEFC/MSEFC_Welcome.aspx</a:t>
            </a:r>
            <a:endParaRPr lang="en-US" sz="2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112"/>
        <p:cNvGrpSpPr/>
        <p:nvPr/>
      </p:nvGrpSpPr>
      <p:grpSpPr>
        <a:xfrm>
          <a:off x="0" y="0"/>
          <a:ext cx="0" cy="0"/>
          <a:chOff x="0" y="0"/>
          <a:chExt cx="0" cy="0"/>
        </a:xfrm>
      </p:grpSpPr>
      <p:sp>
        <p:nvSpPr>
          <p:cNvPr id="113" name="Google Shape;113;p2"/>
          <p:cNvSpPr txBox="1"/>
          <p:nvPr/>
        </p:nvSpPr>
        <p:spPr>
          <a:xfrm>
            <a:off x="1028699" y="180976"/>
            <a:ext cx="16280733" cy="861774"/>
          </a:xfrm>
          <a:prstGeom prst="rect">
            <a:avLst/>
          </a:prstGeom>
          <a:noFill/>
          <a:ln>
            <a:noFill/>
          </a:ln>
        </p:spPr>
        <p:txBody>
          <a:bodyPr spcFirstLastPara="1" wrap="square" lIns="0" tIns="0" rIns="0" bIns="0" anchor="t" anchorCtr="0">
            <a:spAutoFit/>
          </a:bodyPr>
          <a:lstStyle/>
          <a:p>
            <a:pPr marL="0" marR="0" lvl="0" indent="0" rtl="0">
              <a:lnSpc>
                <a:spcPct val="139988"/>
              </a:lnSpc>
              <a:spcBef>
                <a:spcPts val="0"/>
              </a:spcBef>
              <a:spcAft>
                <a:spcPts val="0"/>
              </a:spcAft>
              <a:buNone/>
            </a:pPr>
            <a:r>
              <a:rPr lang="en-US" sz="4000" b="1" i="0" u="none" strike="noStrike" cap="none" dirty="0">
                <a:solidFill>
                  <a:srgbClr val="FFFFFF"/>
                </a:solidFill>
                <a:latin typeface="+mj-lt"/>
                <a:ea typeface="Open Sans Extrabold"/>
                <a:cs typeface="Open Sans Extrabold"/>
                <a:sym typeface="Open Sans ExtraBold"/>
              </a:rPr>
              <a:t>Current Market and Opportunity in  just 1 CORRIDOR</a:t>
            </a:r>
            <a:endParaRPr sz="4000" dirty="0">
              <a:latin typeface="+mj-lt"/>
            </a:endParaRPr>
          </a:p>
        </p:txBody>
      </p:sp>
      <p:sp>
        <p:nvSpPr>
          <p:cNvPr id="114" name="Google Shape;114;p2"/>
          <p:cNvSpPr txBox="1"/>
          <p:nvPr/>
        </p:nvSpPr>
        <p:spPr>
          <a:xfrm>
            <a:off x="306621" y="2254968"/>
            <a:ext cx="17418000" cy="6894195"/>
          </a:xfrm>
          <a:prstGeom prst="rect">
            <a:avLst/>
          </a:prstGeom>
          <a:noFill/>
          <a:ln>
            <a:noFill/>
          </a:ln>
        </p:spPr>
        <p:txBody>
          <a:bodyPr spcFirstLastPara="1" wrap="square" lIns="0" tIns="0" rIns="0" bIns="0" anchor="t" anchorCtr="0">
            <a:spAutoFit/>
          </a:bodyPr>
          <a:lstStyle/>
          <a:p>
            <a:pPr marL="1036321" lvl="1" indent="-454659">
              <a:lnSpc>
                <a:spcPct val="140000"/>
              </a:lnSpc>
              <a:buClr>
                <a:srgbClr val="FFFFFF"/>
              </a:buClr>
              <a:buSzPts val="3800"/>
              <a:buFont typeface="Arial"/>
              <a:buChar char="•"/>
            </a:pPr>
            <a:r>
              <a:rPr lang="en-US" sz="3200" dirty="0">
                <a:solidFill>
                  <a:schemeClr val="bg1"/>
                </a:solidFill>
              </a:rPr>
              <a:t>Unmet demand for trade finance in Africa is US$ 120 billion (one-third of the continent’s trade finance market) and US$ 700 billion in developing Asia.</a:t>
            </a:r>
          </a:p>
          <a:p>
            <a:pPr marL="1036321" lvl="1" indent="-454659">
              <a:lnSpc>
                <a:spcPct val="140000"/>
              </a:lnSpc>
              <a:buClr>
                <a:srgbClr val="FFFFFF"/>
              </a:buClr>
              <a:buSzPts val="3800"/>
              <a:buFont typeface="Arial"/>
              <a:buChar char="•"/>
            </a:pPr>
            <a:r>
              <a:rPr lang="en-US" sz="3200" dirty="0">
                <a:solidFill>
                  <a:srgbClr val="FFFFFF"/>
                </a:solidFill>
              </a:rPr>
              <a:t>Total of </a:t>
            </a:r>
            <a:r>
              <a:rPr lang="en-US" sz="3200" dirty="0">
                <a:solidFill>
                  <a:srgbClr val="FFF753"/>
                </a:solidFill>
              </a:rPr>
              <a:t>63.4 Million</a:t>
            </a:r>
            <a:r>
              <a:rPr lang="en-US" sz="3200" dirty="0">
                <a:solidFill>
                  <a:srgbClr val="FFFFFF"/>
                </a:solidFill>
              </a:rPr>
              <a:t> MSMEs in India. Contributes</a:t>
            </a:r>
            <a:r>
              <a:rPr lang="en-US" sz="3200" dirty="0">
                <a:solidFill>
                  <a:srgbClr val="FFDE59"/>
                </a:solidFill>
              </a:rPr>
              <a:t> </a:t>
            </a:r>
            <a:r>
              <a:rPr lang="en-US" sz="3200" dirty="0">
                <a:solidFill>
                  <a:srgbClr val="FFF753"/>
                </a:solidFill>
              </a:rPr>
              <a:t>45%</a:t>
            </a:r>
            <a:r>
              <a:rPr lang="en-US" sz="3200" dirty="0">
                <a:solidFill>
                  <a:srgbClr val="FFFFFF"/>
                </a:solidFill>
              </a:rPr>
              <a:t> of overall exports. </a:t>
            </a:r>
            <a:r>
              <a:rPr lang="en-US" sz="3200" dirty="0">
                <a:solidFill>
                  <a:srgbClr val="FFF753"/>
                </a:solidFill>
              </a:rPr>
              <a:t>90-120 Days</a:t>
            </a:r>
            <a:r>
              <a:rPr lang="en-US" sz="3200" dirty="0">
                <a:solidFill>
                  <a:schemeClr val="lt1"/>
                </a:solidFill>
              </a:rPr>
              <a:t> Receivables Cycle</a:t>
            </a:r>
            <a:endParaRPr lang="en-US" sz="3200" dirty="0">
              <a:solidFill>
                <a:srgbClr val="FFFFFF"/>
              </a:solidFill>
            </a:endParaRPr>
          </a:p>
          <a:p>
            <a:pPr marL="1036321" marR="0" lvl="1" indent="-467359" algn="l" rtl="0">
              <a:lnSpc>
                <a:spcPct val="140000"/>
              </a:lnSpc>
              <a:spcBef>
                <a:spcPts val="0"/>
              </a:spcBef>
              <a:spcAft>
                <a:spcPts val="0"/>
              </a:spcAft>
              <a:buClr>
                <a:srgbClr val="FFFFFF"/>
              </a:buClr>
              <a:buSzPts val="4000"/>
              <a:buChar char="•"/>
            </a:pPr>
            <a:r>
              <a:rPr lang="en-US" sz="3200" dirty="0">
                <a:solidFill>
                  <a:srgbClr val="FFFFFF"/>
                </a:solidFill>
              </a:rPr>
              <a:t>Almost 90% of small business in </a:t>
            </a:r>
            <a:r>
              <a:rPr lang="en-US" sz="3200" dirty="0" err="1">
                <a:solidFill>
                  <a:srgbClr val="FFFFFF"/>
                </a:solidFill>
              </a:rPr>
              <a:t>india</a:t>
            </a:r>
            <a:r>
              <a:rPr lang="en-US" sz="3200" dirty="0">
                <a:solidFill>
                  <a:srgbClr val="FFFFFF"/>
                </a:solidFill>
              </a:rPr>
              <a:t> still have no links with formal financial institutions. </a:t>
            </a:r>
            <a:r>
              <a:rPr lang="en-US" sz="3200" dirty="0">
                <a:solidFill>
                  <a:schemeClr val="lt1"/>
                </a:solidFill>
              </a:rPr>
              <a:t>IFC estimates debt demand gap of </a:t>
            </a:r>
            <a:r>
              <a:rPr lang="en-US" sz="3200" dirty="0">
                <a:solidFill>
                  <a:srgbClr val="FFF753"/>
                </a:solidFill>
              </a:rPr>
              <a:t>Rs 36.7 lakh crores.</a:t>
            </a:r>
            <a:endParaRPr sz="3200" dirty="0">
              <a:solidFill>
                <a:srgbClr val="FFFFFF"/>
              </a:solidFill>
            </a:endParaRPr>
          </a:p>
          <a:p>
            <a:pPr marL="1036321" marR="0" lvl="1" indent="-441959" algn="l" rtl="0">
              <a:lnSpc>
                <a:spcPct val="140000"/>
              </a:lnSpc>
              <a:spcBef>
                <a:spcPts val="0"/>
              </a:spcBef>
              <a:spcAft>
                <a:spcPts val="0"/>
              </a:spcAft>
              <a:buClr>
                <a:srgbClr val="FFFFFF"/>
              </a:buClr>
              <a:buSzPts val="3600"/>
              <a:buChar char="•"/>
            </a:pPr>
            <a:r>
              <a:rPr lang="en-US" sz="3200" dirty="0">
                <a:solidFill>
                  <a:srgbClr val="FFFFFF"/>
                </a:solidFill>
              </a:rPr>
              <a:t>Government efforts to disburse credit still not effective. Banks hesitant for small business lending. </a:t>
            </a:r>
            <a:endParaRPr sz="3200" b="0" i="0" u="none" strike="noStrike" cap="none" dirty="0">
              <a:solidFill>
                <a:srgbClr val="FFFFFF"/>
              </a:solidFill>
              <a:latin typeface="Arial"/>
              <a:ea typeface="Arial"/>
              <a:cs typeface="Arial"/>
              <a:sym typeface="Arial"/>
            </a:endParaRPr>
          </a:p>
          <a:p>
            <a:pPr marL="1036320" marR="0" lvl="1" indent="-441959" algn="l" rtl="0">
              <a:lnSpc>
                <a:spcPct val="139979"/>
              </a:lnSpc>
              <a:spcBef>
                <a:spcPts val="0"/>
              </a:spcBef>
              <a:spcAft>
                <a:spcPts val="0"/>
              </a:spcAft>
              <a:buClr>
                <a:srgbClr val="FFFFFF"/>
              </a:buClr>
              <a:buSzPts val="3600"/>
              <a:buChar char="•"/>
            </a:pPr>
            <a:r>
              <a:rPr lang="en-US" sz="3200" dirty="0">
                <a:solidFill>
                  <a:srgbClr val="FFFFFF"/>
                </a:solidFill>
              </a:rPr>
              <a:t>COVID recovery needs dynamic adaptation. ( Needs standardized interfaces and weights to balance between traditional metrics and to move to flow-based)</a:t>
            </a:r>
            <a:endParaRPr sz="320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242"/>
        <p:cNvGrpSpPr/>
        <p:nvPr/>
      </p:nvGrpSpPr>
      <p:grpSpPr>
        <a:xfrm>
          <a:off x="0" y="0"/>
          <a:ext cx="0" cy="0"/>
          <a:chOff x="0" y="0"/>
          <a:chExt cx="0" cy="0"/>
        </a:xfrm>
      </p:grpSpPr>
      <p:grpSp>
        <p:nvGrpSpPr>
          <p:cNvPr id="243" name="Google Shape;243;p14"/>
          <p:cNvGrpSpPr/>
          <p:nvPr/>
        </p:nvGrpSpPr>
        <p:grpSpPr>
          <a:xfrm>
            <a:off x="3750478" y="1267601"/>
            <a:ext cx="10787045" cy="1885664"/>
            <a:chOff x="0" y="0"/>
            <a:chExt cx="14382726" cy="2514218"/>
          </a:xfrm>
        </p:grpSpPr>
        <p:sp>
          <p:nvSpPr>
            <p:cNvPr id="244" name="Google Shape;244;p14"/>
            <p:cNvSpPr txBox="1"/>
            <p:nvPr/>
          </p:nvSpPr>
          <p:spPr>
            <a:xfrm>
              <a:off x="0" y="0"/>
              <a:ext cx="14382726" cy="1621216"/>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7999" b="0" i="0" u="none" strike="noStrike" cap="none">
                  <a:solidFill>
                    <a:srgbClr val="F7F4FA"/>
                  </a:solidFill>
                  <a:latin typeface="Arial"/>
                  <a:ea typeface="Arial"/>
                  <a:cs typeface="Arial"/>
                  <a:sym typeface="Arial"/>
                </a:rPr>
                <a:t>Any Questions</a:t>
              </a:r>
              <a:endParaRPr/>
            </a:p>
          </p:txBody>
        </p:sp>
        <p:sp>
          <p:nvSpPr>
            <p:cNvPr id="245" name="Google Shape;245;p14"/>
            <p:cNvSpPr txBox="1"/>
            <p:nvPr/>
          </p:nvSpPr>
          <p:spPr>
            <a:xfrm>
              <a:off x="0" y="1929048"/>
              <a:ext cx="14382726" cy="585170"/>
            </a:xfrm>
            <a:prstGeom prst="rect">
              <a:avLst/>
            </a:prstGeom>
            <a:noFill/>
            <a:ln>
              <a:noFill/>
            </a:ln>
          </p:spPr>
          <p:txBody>
            <a:bodyPr spcFirstLastPara="1" wrap="square" lIns="0" tIns="0" rIns="0" bIns="0" anchor="t" anchorCtr="0">
              <a:spAutoFit/>
            </a:bodyPr>
            <a:lstStyle/>
            <a:p>
              <a:pPr marL="0" marR="0" lvl="0" indent="0" algn="l" rtl="0">
                <a:lnSpc>
                  <a:spcPct val="202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46" name="Google Shape;246;p14"/>
          <p:cNvPicPr preferRelativeResize="0"/>
          <p:nvPr/>
        </p:nvPicPr>
        <p:blipFill rotWithShape="1">
          <a:blip r:embed="rId3">
            <a:alphaModFix/>
          </a:blip>
          <a:srcRect/>
          <a:stretch/>
        </p:blipFill>
        <p:spPr>
          <a:xfrm>
            <a:off x="6991425" y="2874433"/>
            <a:ext cx="4305150" cy="5721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Shape 250"/>
        <p:cNvGrpSpPr/>
        <p:nvPr/>
      </p:nvGrpSpPr>
      <p:grpSpPr>
        <a:xfrm>
          <a:off x="0" y="0"/>
          <a:ext cx="0" cy="0"/>
          <a:chOff x="0" y="0"/>
          <a:chExt cx="0" cy="0"/>
        </a:xfrm>
      </p:grpSpPr>
      <p:sp>
        <p:nvSpPr>
          <p:cNvPr id="255" name="Google Shape;255;p16"/>
          <p:cNvSpPr txBox="1"/>
          <p:nvPr/>
        </p:nvSpPr>
        <p:spPr>
          <a:xfrm>
            <a:off x="5260520" y="829018"/>
            <a:ext cx="8148758" cy="861774"/>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4000" b="1" i="0" u="none" strike="noStrike" cap="none" dirty="0">
                <a:solidFill>
                  <a:srgbClr val="FFFFFF"/>
                </a:solidFill>
                <a:latin typeface="Open Sans Extrabold"/>
                <a:ea typeface="Open Sans Extrabold"/>
                <a:cs typeface="Open Sans Extrabold"/>
                <a:sym typeface="Open Sans ExtraBold"/>
              </a:rPr>
              <a:t>Meet the team</a:t>
            </a:r>
            <a:endParaRPr sz="4000" dirty="0"/>
          </a:p>
        </p:txBody>
      </p:sp>
      <p:pic>
        <p:nvPicPr>
          <p:cNvPr id="259" name="Google Shape;259;p16"/>
          <p:cNvPicPr preferRelativeResize="0"/>
          <p:nvPr/>
        </p:nvPicPr>
        <p:blipFill rotWithShape="1">
          <a:blip r:embed="rId3">
            <a:alphaModFix/>
          </a:blip>
          <a:srcRect/>
          <a:stretch/>
        </p:blipFill>
        <p:spPr>
          <a:xfrm rot="-5400000">
            <a:off x="743502" y="-743502"/>
            <a:ext cx="1892551" cy="3379556"/>
          </a:xfrm>
          <a:prstGeom prst="rect">
            <a:avLst/>
          </a:prstGeom>
          <a:noFill/>
          <a:ln>
            <a:noFill/>
          </a:ln>
        </p:spPr>
      </p:pic>
      <p:pic>
        <p:nvPicPr>
          <p:cNvPr id="260" name="Google Shape;260;p16"/>
          <p:cNvPicPr preferRelativeResize="0"/>
          <p:nvPr/>
        </p:nvPicPr>
        <p:blipFill rotWithShape="1">
          <a:blip r:embed="rId4">
            <a:alphaModFix/>
          </a:blip>
          <a:srcRect/>
          <a:stretch/>
        </p:blipFill>
        <p:spPr>
          <a:xfrm rot="10800000">
            <a:off x="16395449" y="6907444"/>
            <a:ext cx="1892551" cy="3379556"/>
          </a:xfrm>
          <a:prstGeom prst="rect">
            <a:avLst/>
          </a:prstGeom>
          <a:noFill/>
          <a:ln>
            <a:noFill/>
          </a:ln>
        </p:spPr>
      </p:pic>
      <p:pic>
        <p:nvPicPr>
          <p:cNvPr id="262" name="Google Shape;262;p16"/>
          <p:cNvPicPr preferRelativeResize="0"/>
          <p:nvPr/>
        </p:nvPicPr>
        <p:blipFill rotWithShape="1">
          <a:blip r:embed="rId5">
            <a:alphaModFix/>
          </a:blip>
          <a:srcRect/>
          <a:stretch/>
        </p:blipFill>
        <p:spPr>
          <a:xfrm>
            <a:off x="2710085" y="3179925"/>
            <a:ext cx="1963600" cy="1963575"/>
          </a:xfrm>
          <a:prstGeom prst="rect">
            <a:avLst/>
          </a:prstGeom>
          <a:noFill/>
          <a:ln>
            <a:noFill/>
          </a:ln>
        </p:spPr>
      </p:pic>
      <p:sp>
        <p:nvSpPr>
          <p:cNvPr id="12" name="Google Shape;263;p16">
            <a:extLst>
              <a:ext uri="{FF2B5EF4-FFF2-40B4-BE49-F238E27FC236}">
                <a16:creationId xmlns:a16="http://schemas.microsoft.com/office/drawing/2014/main" id="{C7AB6C90-AC01-A749-A031-2717B1DB6840}"/>
              </a:ext>
            </a:extLst>
          </p:cNvPr>
          <p:cNvSpPr txBox="1"/>
          <p:nvPr/>
        </p:nvSpPr>
        <p:spPr>
          <a:xfrm>
            <a:off x="9143999" y="5696582"/>
            <a:ext cx="7106653" cy="2725523"/>
          </a:xfrm>
          <a:prstGeom prst="rect">
            <a:avLst/>
          </a:prstGeom>
          <a:noFill/>
          <a:ln>
            <a:noFill/>
          </a:ln>
        </p:spPr>
        <p:txBody>
          <a:bodyPr spcFirstLastPara="1" wrap="square" lIns="91425" tIns="91425" rIns="91425" bIns="91425" anchor="t" anchorCtr="0">
            <a:noAutofit/>
          </a:bodyPr>
          <a:lstStyle/>
          <a:p>
            <a:pPr marL="0" lvl="0" indent="0" algn="ctr" rtl="0">
              <a:lnSpc>
                <a:spcPct val="140000"/>
              </a:lnSpc>
              <a:spcBef>
                <a:spcPts val="0"/>
              </a:spcBef>
              <a:spcAft>
                <a:spcPts val="0"/>
              </a:spcAft>
              <a:buNone/>
            </a:pPr>
            <a:r>
              <a:rPr lang="en-US" sz="3600" dirty="0">
                <a:solidFill>
                  <a:schemeClr val="lt1"/>
                </a:solidFill>
                <a:latin typeface="Roboto"/>
                <a:ea typeface="Roboto"/>
                <a:cs typeface="Roboto"/>
                <a:sym typeface="Roboto"/>
              </a:rPr>
              <a:t>Badri Narayanan Ph D</a:t>
            </a:r>
          </a:p>
          <a:p>
            <a:pPr marL="0" lvl="0" indent="0" algn="ctr" rtl="0">
              <a:lnSpc>
                <a:spcPct val="140000"/>
              </a:lnSpc>
              <a:spcBef>
                <a:spcPts val="0"/>
              </a:spcBef>
              <a:spcAft>
                <a:spcPts val="0"/>
              </a:spcAft>
              <a:buNone/>
            </a:pPr>
            <a:r>
              <a:rPr lang="en-US" sz="2000" dirty="0">
                <a:solidFill>
                  <a:schemeClr val="lt1"/>
                </a:solidFill>
                <a:latin typeface="Roboto"/>
                <a:ea typeface="Roboto"/>
                <a:cs typeface="Roboto"/>
                <a:sym typeface="Roboto"/>
              </a:rPr>
              <a:t>Renowned Economist, Consultant to many entities including WTO, World Bank, IMF, Governments ( ASIA pacific, UK ), and corporates and NGOs worldwide including McKinsey .</a:t>
            </a:r>
            <a:endParaRPr sz="2000" dirty="0">
              <a:solidFill>
                <a:schemeClr val="lt1"/>
              </a:solidFill>
              <a:latin typeface="Roboto"/>
              <a:ea typeface="Roboto"/>
              <a:cs typeface="Roboto"/>
              <a:sym typeface="Roboto"/>
            </a:endParaRPr>
          </a:p>
        </p:txBody>
      </p:sp>
      <p:sp>
        <p:nvSpPr>
          <p:cNvPr id="15" name="Google Shape;263;p16">
            <a:extLst>
              <a:ext uri="{FF2B5EF4-FFF2-40B4-BE49-F238E27FC236}">
                <a16:creationId xmlns:a16="http://schemas.microsoft.com/office/drawing/2014/main" id="{955EC671-FF39-1544-8585-78191438F84D}"/>
              </a:ext>
            </a:extLst>
          </p:cNvPr>
          <p:cNvSpPr txBox="1"/>
          <p:nvPr/>
        </p:nvSpPr>
        <p:spPr>
          <a:xfrm>
            <a:off x="1700463" y="5732593"/>
            <a:ext cx="6721643" cy="2898060"/>
          </a:xfrm>
          <a:prstGeom prst="rect">
            <a:avLst/>
          </a:prstGeom>
          <a:noFill/>
          <a:ln>
            <a:noFill/>
          </a:ln>
        </p:spPr>
        <p:txBody>
          <a:bodyPr spcFirstLastPara="1" wrap="square" lIns="91425" tIns="91425" rIns="91425" bIns="91425" anchor="t" anchorCtr="0">
            <a:noAutofit/>
          </a:bodyPr>
          <a:lstStyle/>
          <a:p>
            <a:pPr marL="0" lvl="0" indent="0" algn="ctr" rtl="0">
              <a:lnSpc>
                <a:spcPct val="140000"/>
              </a:lnSpc>
              <a:spcBef>
                <a:spcPts val="0"/>
              </a:spcBef>
              <a:spcAft>
                <a:spcPts val="0"/>
              </a:spcAft>
              <a:buNone/>
            </a:pPr>
            <a:r>
              <a:rPr lang="en-US" sz="3600" dirty="0">
                <a:solidFill>
                  <a:schemeClr val="lt1"/>
                </a:solidFill>
                <a:latin typeface="Roboto"/>
                <a:ea typeface="Roboto"/>
                <a:cs typeface="Roboto"/>
                <a:sym typeface="Roboto"/>
              </a:rPr>
              <a:t>Sathya Krishnasamy </a:t>
            </a:r>
          </a:p>
          <a:p>
            <a:pPr marL="0" lvl="0" indent="0" algn="ctr" rtl="0">
              <a:lnSpc>
                <a:spcPct val="140000"/>
              </a:lnSpc>
              <a:spcBef>
                <a:spcPts val="0"/>
              </a:spcBef>
              <a:spcAft>
                <a:spcPts val="0"/>
              </a:spcAft>
              <a:buNone/>
            </a:pPr>
            <a:r>
              <a:rPr lang="en-US" sz="2000" dirty="0">
                <a:solidFill>
                  <a:schemeClr val="lt1"/>
                </a:solidFill>
                <a:latin typeface="Roboto"/>
                <a:ea typeface="Roboto"/>
                <a:cs typeface="Roboto"/>
                <a:sym typeface="Roboto"/>
              </a:rPr>
              <a:t>Architect, Technology Management Executive, Domain Expert in Supply chain, International trade logistics, and Payment Integrity and innovation in Health supply chains </a:t>
            </a:r>
            <a:endParaRPr sz="2000" dirty="0">
              <a:solidFill>
                <a:schemeClr val="lt1"/>
              </a:solidFill>
              <a:latin typeface="Roboto"/>
              <a:ea typeface="Roboto"/>
              <a:cs typeface="Roboto"/>
              <a:sym typeface="Roboto"/>
            </a:endParaRPr>
          </a:p>
        </p:txBody>
      </p:sp>
      <p:pic>
        <p:nvPicPr>
          <p:cNvPr id="16" name="Picture Placeholder 8" descr="A person wearing headphones&#10;&#10;Description automatically generated">
            <a:extLst>
              <a:ext uri="{FF2B5EF4-FFF2-40B4-BE49-F238E27FC236}">
                <a16:creationId xmlns:a16="http://schemas.microsoft.com/office/drawing/2014/main" id="{C0A90E7A-80D7-4640-A288-4F6D56C2FAB5}"/>
              </a:ext>
            </a:extLst>
          </p:cNvPr>
          <p:cNvPicPr>
            <a:picLocks noChangeAspect="1"/>
          </p:cNvPicPr>
          <p:nvPr/>
        </p:nvPicPr>
        <p:blipFill>
          <a:blip r:embed="rId6">
            <a:extLst>
              <a:ext uri="{28A0092B-C50C-407E-A947-70E740481C1C}">
                <a14:useLocalDpi xmlns:a14="http://schemas.microsoft.com/office/drawing/2010/main" val="0"/>
              </a:ext>
            </a:extLst>
          </a:blip>
          <a:srcRect l="6819" r="6819"/>
          <a:stretch>
            <a:fillRect/>
          </a:stretch>
        </p:blipFill>
        <p:spPr>
          <a:xfrm>
            <a:off x="12660194" y="3179925"/>
            <a:ext cx="2248250" cy="196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94"/>
        <p:cNvGrpSpPr/>
        <p:nvPr/>
      </p:nvGrpSpPr>
      <p:grpSpPr>
        <a:xfrm>
          <a:off x="0" y="0"/>
          <a:ext cx="0" cy="0"/>
          <a:chOff x="0" y="0"/>
          <a:chExt cx="0" cy="0"/>
        </a:xfrm>
      </p:grpSpPr>
      <p:sp>
        <p:nvSpPr>
          <p:cNvPr id="95" name="Google Shape;95;p3"/>
          <p:cNvSpPr txBox="1"/>
          <p:nvPr/>
        </p:nvSpPr>
        <p:spPr>
          <a:xfrm>
            <a:off x="271225" y="397050"/>
            <a:ext cx="17418000" cy="8617744"/>
          </a:xfrm>
          <a:prstGeom prst="rect">
            <a:avLst/>
          </a:prstGeom>
          <a:noFill/>
          <a:ln>
            <a:noFill/>
          </a:ln>
        </p:spPr>
        <p:txBody>
          <a:bodyPr spcFirstLastPara="1" wrap="square" lIns="0" tIns="0" rIns="0" bIns="0" anchor="t" anchorCtr="0">
            <a:spAutoFit/>
          </a:bodyPr>
          <a:lstStyle/>
          <a:p>
            <a:pPr marL="518162" marR="0" lvl="1" algn="l" rtl="0">
              <a:lnSpc>
                <a:spcPct val="140000"/>
              </a:lnSpc>
              <a:spcBef>
                <a:spcPts val="0"/>
              </a:spcBef>
              <a:spcAft>
                <a:spcPts val="0"/>
              </a:spcAft>
              <a:buClr>
                <a:srgbClr val="FFFFFF"/>
              </a:buClr>
              <a:buSzPts val="4800"/>
            </a:pPr>
            <a:r>
              <a:rPr lang="en-US" sz="4000" b="1" dirty="0">
                <a:solidFill>
                  <a:srgbClr val="FFFF00"/>
                </a:solidFill>
              </a:rPr>
              <a:t>APPLICANT : SATHYA KRISHNASAMY / Dr BADRI NARAYANAN</a:t>
            </a:r>
            <a:endParaRPr sz="4000" b="1" dirty="0">
              <a:solidFill>
                <a:srgbClr val="FFFF00"/>
              </a:solidFill>
            </a:endParaRPr>
          </a:p>
          <a:p>
            <a:pPr marL="1036321" marR="0" lvl="1" indent="-441959" algn="l" rtl="0">
              <a:lnSpc>
                <a:spcPct val="140000"/>
              </a:lnSpc>
              <a:spcBef>
                <a:spcPts val="0"/>
              </a:spcBef>
              <a:spcAft>
                <a:spcPts val="0"/>
              </a:spcAft>
              <a:buClr>
                <a:srgbClr val="FFFFFF"/>
              </a:buClr>
              <a:buSzPts val="3600"/>
              <a:buChar char="•"/>
            </a:pPr>
            <a:r>
              <a:rPr lang="en-US" sz="3400" dirty="0">
                <a:solidFill>
                  <a:srgbClr val="FFFFFF"/>
                </a:solidFill>
              </a:rPr>
              <a:t>Focuses on </a:t>
            </a:r>
            <a:r>
              <a:rPr lang="en-US" sz="3400" dirty="0" err="1">
                <a:solidFill>
                  <a:srgbClr val="FFFF00"/>
                </a:solidFill>
              </a:rPr>
              <a:t>M</a:t>
            </a:r>
            <a:r>
              <a:rPr lang="en-US" sz="3400" dirty="0" err="1">
                <a:solidFill>
                  <a:srgbClr val="FFFFFF"/>
                </a:solidFill>
              </a:rPr>
              <a:t>icro</a:t>
            </a:r>
            <a:r>
              <a:rPr lang="en-US" sz="3400" dirty="0" err="1">
                <a:solidFill>
                  <a:srgbClr val="FFFF00"/>
                </a:solidFill>
              </a:rPr>
              <a:t>S</a:t>
            </a:r>
            <a:r>
              <a:rPr lang="en-US" sz="3400" dirty="0" err="1">
                <a:solidFill>
                  <a:srgbClr val="FFFFFF"/>
                </a:solidFill>
              </a:rPr>
              <a:t>malland</a:t>
            </a:r>
            <a:r>
              <a:rPr lang="en-US" sz="3400" dirty="0" err="1">
                <a:solidFill>
                  <a:srgbClr val="FFFF00"/>
                </a:solidFill>
              </a:rPr>
              <a:t>M</a:t>
            </a:r>
            <a:r>
              <a:rPr lang="en-US" sz="3400" dirty="0" err="1">
                <a:solidFill>
                  <a:srgbClr val="FFFFFF"/>
                </a:solidFill>
              </a:rPr>
              <a:t>edium</a:t>
            </a:r>
            <a:r>
              <a:rPr lang="en-US" sz="3400" dirty="0" err="1">
                <a:solidFill>
                  <a:srgbClr val="FFFF00"/>
                </a:solidFill>
              </a:rPr>
              <a:t>E</a:t>
            </a:r>
            <a:r>
              <a:rPr lang="en-US" sz="3400" dirty="0" err="1">
                <a:solidFill>
                  <a:srgbClr val="FFFFFF"/>
                </a:solidFill>
              </a:rPr>
              <a:t>nterprises</a:t>
            </a:r>
            <a:r>
              <a:rPr lang="en-US" sz="3400" dirty="0">
                <a:solidFill>
                  <a:srgbClr val="FFFFFF"/>
                </a:solidFill>
              </a:rPr>
              <a:t> </a:t>
            </a:r>
          </a:p>
          <a:p>
            <a:pPr marL="1036321" lvl="2" indent="-441959">
              <a:lnSpc>
                <a:spcPct val="140000"/>
              </a:lnSpc>
              <a:buClr>
                <a:srgbClr val="FFFFFF"/>
              </a:buClr>
              <a:buSzPts val="3600"/>
              <a:buChar char="•"/>
            </a:pPr>
            <a:r>
              <a:rPr lang="en-US" sz="2800" dirty="0">
                <a:solidFill>
                  <a:srgbClr val="FFFFFF"/>
                </a:solidFill>
              </a:rPr>
              <a:t>Proprietorship business –  10 K to 1 M USD Loans </a:t>
            </a:r>
          </a:p>
          <a:p>
            <a:pPr marL="2286000" marR="0" lvl="4" indent="-393700" algn="l" rtl="0">
              <a:lnSpc>
                <a:spcPct val="140000"/>
              </a:lnSpc>
              <a:spcBef>
                <a:spcPts val="0"/>
              </a:spcBef>
              <a:spcAft>
                <a:spcPts val="0"/>
              </a:spcAft>
              <a:buClr>
                <a:srgbClr val="FFFFFF"/>
              </a:buClr>
              <a:buSzPts val="2600"/>
              <a:buChar char="○"/>
            </a:pPr>
            <a:r>
              <a:rPr lang="en-US" sz="2800" dirty="0">
                <a:solidFill>
                  <a:srgbClr val="FFFFFF"/>
                </a:solidFill>
              </a:rPr>
              <a:t>At the Low end of Goods and Service Tax( India ) or NOT yet in GST</a:t>
            </a:r>
            <a:endParaRPr sz="2800" dirty="0">
              <a:solidFill>
                <a:srgbClr val="FFFFFF"/>
              </a:solidFill>
            </a:endParaRPr>
          </a:p>
          <a:p>
            <a:pPr marL="3200400" marR="0" lvl="6" indent="-393700" algn="l" rtl="0">
              <a:lnSpc>
                <a:spcPct val="140000"/>
              </a:lnSpc>
              <a:spcBef>
                <a:spcPts val="0"/>
              </a:spcBef>
              <a:spcAft>
                <a:spcPts val="0"/>
              </a:spcAft>
              <a:buClr>
                <a:srgbClr val="FFFFFF"/>
              </a:buClr>
              <a:buSzPts val="2600"/>
              <a:buChar char="●"/>
            </a:pPr>
            <a:r>
              <a:rPr lang="en-US" sz="2800" dirty="0">
                <a:solidFill>
                  <a:srgbClr val="FFFFFF"/>
                </a:solidFill>
              </a:rPr>
              <a:t>Exports - </a:t>
            </a:r>
            <a:r>
              <a:rPr lang="en-US" sz="2800" dirty="0" err="1">
                <a:solidFill>
                  <a:srgbClr val="FFFFFF"/>
                </a:solidFill>
              </a:rPr>
              <a:t>Nuetraceuticals</a:t>
            </a:r>
            <a:r>
              <a:rPr lang="en-US" sz="2800" dirty="0">
                <a:solidFill>
                  <a:srgbClr val="FFFFFF"/>
                </a:solidFill>
              </a:rPr>
              <a:t>, Textiles, Food. Imports – Electronics, Chemicals, Raw Material</a:t>
            </a:r>
          </a:p>
          <a:p>
            <a:pPr marL="3200400" marR="0" lvl="6" indent="-393700" algn="l" rtl="0">
              <a:lnSpc>
                <a:spcPct val="140000"/>
              </a:lnSpc>
              <a:spcBef>
                <a:spcPts val="0"/>
              </a:spcBef>
              <a:spcAft>
                <a:spcPts val="0"/>
              </a:spcAft>
              <a:buClr>
                <a:srgbClr val="FFFFFF"/>
              </a:buClr>
              <a:buSzPts val="2600"/>
              <a:buChar char="●"/>
            </a:pPr>
            <a:r>
              <a:rPr lang="en-US" sz="2800" dirty="0">
                <a:solidFill>
                  <a:srgbClr val="FFFFFF"/>
                </a:solidFill>
              </a:rPr>
              <a:t>Needs access to formal finance</a:t>
            </a:r>
            <a:endParaRPr sz="2800" dirty="0">
              <a:solidFill>
                <a:srgbClr val="FFFFFF"/>
              </a:solidFill>
            </a:endParaRPr>
          </a:p>
          <a:p>
            <a:pPr marL="1036321" lvl="1" indent="-441959" algn="l" rtl="0">
              <a:lnSpc>
                <a:spcPct val="140000"/>
              </a:lnSpc>
              <a:spcBef>
                <a:spcPts val="0"/>
              </a:spcBef>
              <a:spcAft>
                <a:spcPts val="0"/>
              </a:spcAft>
              <a:buClr>
                <a:schemeClr val="lt1"/>
              </a:buClr>
              <a:buSzPts val="3600"/>
              <a:buChar char="•"/>
            </a:pPr>
            <a:r>
              <a:rPr lang="en-US" sz="3400" dirty="0">
                <a:solidFill>
                  <a:schemeClr val="lt1"/>
                </a:solidFill>
              </a:rPr>
              <a:t>Specific </a:t>
            </a:r>
            <a:r>
              <a:rPr lang="en-US" sz="3400" dirty="0" err="1">
                <a:solidFill>
                  <a:schemeClr val="lt1"/>
                </a:solidFill>
              </a:rPr>
              <a:t>painpoints</a:t>
            </a:r>
            <a:endParaRPr sz="3400" dirty="0">
              <a:solidFill>
                <a:schemeClr val="lt1"/>
              </a:solidFill>
            </a:endParaRPr>
          </a:p>
          <a:p>
            <a:pPr marL="2286000" lvl="4" indent="-444500" algn="l" rtl="0">
              <a:lnSpc>
                <a:spcPct val="140000"/>
              </a:lnSpc>
              <a:spcBef>
                <a:spcPts val="0"/>
              </a:spcBef>
              <a:spcAft>
                <a:spcPts val="0"/>
              </a:spcAft>
              <a:buClr>
                <a:schemeClr val="lt1"/>
              </a:buClr>
              <a:buSzPts val="3400"/>
              <a:buChar char="○"/>
            </a:pPr>
            <a:r>
              <a:rPr lang="en-US" sz="2800" b="1" dirty="0">
                <a:solidFill>
                  <a:srgbClr val="FFFF00"/>
                </a:solidFill>
              </a:rPr>
              <a:t>Working capital gaps and “Export/ Import” Credits. </a:t>
            </a:r>
          </a:p>
          <a:p>
            <a:pPr marL="2286000" lvl="4" indent="-444500" algn="l" rtl="0">
              <a:lnSpc>
                <a:spcPct val="140000"/>
              </a:lnSpc>
              <a:spcBef>
                <a:spcPts val="0"/>
              </a:spcBef>
              <a:spcAft>
                <a:spcPts val="0"/>
              </a:spcAft>
              <a:buClr>
                <a:schemeClr val="lt1"/>
              </a:buClr>
              <a:buSzPts val="3400"/>
              <a:buChar char="○"/>
            </a:pPr>
            <a:r>
              <a:rPr lang="en-US" sz="2800" dirty="0">
                <a:solidFill>
                  <a:schemeClr val="lt1"/>
                </a:solidFill>
              </a:rPr>
              <a:t>Input Tax Credit Receivables, and Export Duty subsidies eventually arrive but puts lot of short-term cash flow deficit</a:t>
            </a:r>
            <a:endParaRPr sz="2800" dirty="0">
              <a:solidFill>
                <a:schemeClr val="lt1"/>
              </a:solidFill>
            </a:endParaRPr>
          </a:p>
          <a:p>
            <a:pPr marL="2286000" lvl="4" indent="-444500" algn="l" rtl="0">
              <a:lnSpc>
                <a:spcPct val="140000"/>
              </a:lnSpc>
              <a:spcBef>
                <a:spcPts val="0"/>
              </a:spcBef>
              <a:spcAft>
                <a:spcPts val="0"/>
              </a:spcAft>
              <a:buClr>
                <a:schemeClr val="lt1"/>
              </a:buClr>
              <a:buSzPts val="3400"/>
              <a:buChar char="○"/>
            </a:pPr>
            <a:r>
              <a:rPr lang="en-US" sz="2800" dirty="0">
                <a:solidFill>
                  <a:schemeClr val="lt1"/>
                </a:solidFill>
              </a:rPr>
              <a:t>Most of these businesses are operations-oriented and current options for them</a:t>
            </a:r>
          </a:p>
          <a:p>
            <a:pPr marL="1841500" lvl="4" algn="l" rtl="0">
              <a:lnSpc>
                <a:spcPct val="140000"/>
              </a:lnSpc>
              <a:spcBef>
                <a:spcPts val="0"/>
              </a:spcBef>
              <a:spcAft>
                <a:spcPts val="0"/>
              </a:spcAft>
              <a:buClr>
                <a:schemeClr val="lt1"/>
              </a:buClr>
              <a:buSzPts val="3400"/>
            </a:pPr>
            <a:r>
              <a:rPr lang="en-US" sz="2800" dirty="0">
                <a:solidFill>
                  <a:schemeClr val="lt1"/>
                </a:solidFill>
              </a:rPr>
              <a:t>    are very high in interest rates ( predatory )</a:t>
            </a:r>
            <a:endParaRPr sz="3400" dirty="0">
              <a:solidFill>
                <a:schemeClr val="lt1"/>
              </a:solidFill>
            </a:endParaRPr>
          </a:p>
          <a:p>
            <a:pPr marL="0" marR="0" lvl="0" indent="0" algn="l" rtl="0">
              <a:lnSpc>
                <a:spcPct val="140000"/>
              </a:lnSpc>
              <a:spcBef>
                <a:spcPts val="0"/>
              </a:spcBef>
              <a:spcAft>
                <a:spcPts val="0"/>
              </a:spcAft>
              <a:buNone/>
            </a:pPr>
            <a:r>
              <a:rPr lang="en-US" sz="2600" dirty="0">
                <a:solidFill>
                  <a:srgbClr val="FFFFFF"/>
                </a:solidFill>
              </a:rPr>
              <a:t>        			</a:t>
            </a:r>
            <a:endParaRPr sz="4800" dirty="0">
              <a:solidFill>
                <a:srgbClr val="FFFFFF"/>
              </a:solidFill>
            </a:endParaRPr>
          </a:p>
          <a:p>
            <a:pPr marL="914400" marR="0" lvl="0" indent="0" algn="l" rtl="0">
              <a:lnSpc>
                <a:spcPct val="140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8"/>
        <p:cNvGrpSpPr/>
        <p:nvPr/>
      </p:nvGrpSpPr>
      <p:grpSpPr>
        <a:xfrm>
          <a:off x="0" y="0"/>
          <a:ext cx="0" cy="0"/>
          <a:chOff x="0" y="0"/>
          <a:chExt cx="0" cy="0"/>
        </a:xfrm>
      </p:grpSpPr>
      <p:sp>
        <p:nvSpPr>
          <p:cNvPr id="120" name="Google Shape;120;p5"/>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73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00"/>
              </a:solidFill>
            </a:endParaRPr>
          </a:p>
        </p:txBody>
      </p:sp>
      <p:pic>
        <p:nvPicPr>
          <p:cNvPr id="121" name="Google Shape;121;p5"/>
          <p:cNvPicPr preferRelativeResize="0"/>
          <p:nvPr/>
        </p:nvPicPr>
        <p:blipFill rotWithShape="1">
          <a:blip r:embed="rId3">
            <a:alphaModFix/>
          </a:blip>
          <a:srcRect/>
          <a:stretch/>
        </p:blipFill>
        <p:spPr>
          <a:xfrm rot="10800000">
            <a:off x="14163361" y="4774804"/>
            <a:ext cx="3095939" cy="2879223"/>
          </a:xfrm>
          <a:prstGeom prst="rect">
            <a:avLst/>
          </a:prstGeom>
          <a:noFill/>
          <a:ln>
            <a:noFill/>
          </a:ln>
        </p:spPr>
      </p:pic>
      <p:pic>
        <p:nvPicPr>
          <p:cNvPr id="122" name="Google Shape;122;p5"/>
          <p:cNvPicPr preferRelativeResize="0"/>
          <p:nvPr/>
        </p:nvPicPr>
        <p:blipFill rotWithShape="1">
          <a:blip r:embed="rId4">
            <a:alphaModFix/>
          </a:blip>
          <a:srcRect/>
          <a:stretch/>
        </p:blipFill>
        <p:spPr>
          <a:xfrm>
            <a:off x="14163361" y="6674443"/>
            <a:ext cx="2023032" cy="3612557"/>
          </a:xfrm>
          <a:prstGeom prst="rect">
            <a:avLst/>
          </a:prstGeom>
          <a:noFill/>
          <a:ln>
            <a:noFill/>
          </a:ln>
        </p:spPr>
      </p:pic>
      <p:sp>
        <p:nvSpPr>
          <p:cNvPr id="123" name="Google Shape;123;p5"/>
          <p:cNvSpPr txBox="1"/>
          <p:nvPr/>
        </p:nvSpPr>
        <p:spPr>
          <a:xfrm>
            <a:off x="1028700" y="435938"/>
            <a:ext cx="10787045" cy="1107996"/>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6000" b="1" i="0" u="none" strike="noStrike" cap="none" dirty="0">
                <a:solidFill>
                  <a:srgbClr val="FFFF00"/>
                </a:solidFill>
                <a:sym typeface="Arial"/>
              </a:rPr>
              <a:t>Problem Statement</a:t>
            </a:r>
            <a:endParaRPr sz="6000" b="1" dirty="0">
              <a:solidFill>
                <a:srgbClr val="FFFF00"/>
              </a:solidFill>
            </a:endParaRPr>
          </a:p>
        </p:txBody>
      </p:sp>
      <p:sp>
        <p:nvSpPr>
          <p:cNvPr id="124" name="Google Shape;124;p5"/>
          <p:cNvSpPr txBox="1"/>
          <p:nvPr/>
        </p:nvSpPr>
        <p:spPr>
          <a:xfrm>
            <a:off x="1028698" y="1543934"/>
            <a:ext cx="16451228" cy="251145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chemeClr val="bg1"/>
                </a:solidFill>
              </a:rPr>
              <a:t>Inefficient </a:t>
            </a:r>
            <a:r>
              <a:rPr lang="en-US" sz="3200" b="1" dirty="0">
                <a:solidFill>
                  <a:schemeClr val="bg1"/>
                </a:solidFill>
              </a:rPr>
              <a:t>Financial Access</a:t>
            </a:r>
            <a:r>
              <a:rPr lang="en-US" sz="3200" b="1" i="0" u="none" strike="noStrike" cap="none" dirty="0">
                <a:solidFill>
                  <a:schemeClr val="bg1"/>
                </a:solidFill>
              </a:rPr>
              <a:t> for Sellers </a:t>
            </a:r>
            <a:r>
              <a:rPr lang="en-US" sz="3600" b="1" i="0" u="none" strike="noStrike" cap="none" dirty="0">
                <a:solidFill>
                  <a:schemeClr val="bg1"/>
                </a:solidFill>
              </a:rPr>
              <a:t>( </a:t>
            </a:r>
            <a:r>
              <a:rPr lang="en-US" sz="1800" b="1" dirty="0">
                <a:solidFill>
                  <a:schemeClr val="bg1"/>
                </a:solidFill>
              </a:rPr>
              <a:t>Most are local</a:t>
            </a:r>
            <a:r>
              <a:rPr lang="en-US" sz="1800" b="1" i="0" u="none" strike="noStrike" cap="none" dirty="0">
                <a:solidFill>
                  <a:schemeClr val="bg1"/>
                </a:solidFill>
              </a:rPr>
              <a:t> heritage preserving </a:t>
            </a:r>
            <a:r>
              <a:rPr lang="en-US" sz="1800" b="1" dirty="0">
                <a:solidFill>
                  <a:schemeClr val="bg1"/>
                </a:solidFill>
              </a:rPr>
              <a:t>entrepreneur </a:t>
            </a:r>
            <a:r>
              <a:rPr lang="en-US" sz="1800" b="1" i="0" u="none" strike="noStrike" cap="none" dirty="0">
                <a:solidFill>
                  <a:schemeClr val="bg1"/>
                </a:solidFill>
              </a:rPr>
              <a:t>Workers – GI recognized</a:t>
            </a:r>
            <a:r>
              <a:rPr lang="en-US" sz="3600" b="1" i="0" u="none" strike="noStrike" cap="none" dirty="0">
                <a:solidFill>
                  <a:schemeClr val="bg1"/>
                </a:solidFill>
              </a:rPr>
              <a:t>)</a:t>
            </a:r>
            <a:endParaRPr lang="en-US" sz="3600" dirty="0">
              <a:solidFill>
                <a:schemeClr val="bg1"/>
              </a:solidFill>
            </a:endParaRPr>
          </a:p>
          <a:p>
            <a:pPr marL="0" marR="0" lvl="0" indent="0" algn="l" rtl="0">
              <a:lnSpc>
                <a:spcPct val="120000"/>
              </a:lnSpc>
              <a:spcBef>
                <a:spcPts val="0"/>
              </a:spcBef>
              <a:spcAft>
                <a:spcPts val="0"/>
              </a:spcAft>
              <a:buNone/>
            </a:pPr>
            <a:r>
              <a:rPr lang="en-US" sz="2400" b="0" i="0" u="none" strike="noStrike" cap="none" dirty="0">
                <a:solidFill>
                  <a:schemeClr val="bg1"/>
                </a:solidFill>
                <a:latin typeface="Arial"/>
                <a:ea typeface="Arial"/>
                <a:cs typeface="Arial"/>
                <a:sym typeface="Arial"/>
              </a:rPr>
              <a:t>A majority of global SMEs in developing economies (Exporters)  </a:t>
            </a:r>
            <a:r>
              <a:rPr lang="en-US" sz="2400" b="0" i="0" u="none" strike="noStrike" cap="none" dirty="0">
                <a:solidFill>
                  <a:srgbClr val="FFFF00"/>
                </a:solidFill>
                <a:latin typeface="Arial"/>
                <a:ea typeface="Arial"/>
                <a:cs typeface="Arial"/>
                <a:sym typeface="Arial"/>
              </a:rPr>
              <a:t>do NOT have access</a:t>
            </a:r>
            <a:r>
              <a:rPr lang="en-US" sz="2400" b="0" i="0" u="none" strike="noStrike" cap="none" dirty="0">
                <a:solidFill>
                  <a:schemeClr val="bg1"/>
                </a:solidFill>
                <a:latin typeface="Arial"/>
                <a:ea typeface="Arial"/>
                <a:cs typeface="Arial"/>
                <a:sym typeface="Arial"/>
              </a:rPr>
              <a:t> to formal finance. Alternate options are of high interest rates. This is a high barrier for </a:t>
            </a:r>
            <a:r>
              <a:rPr lang="en-US" sz="2400" b="0" i="0" u="none" strike="noStrike" cap="none" dirty="0">
                <a:solidFill>
                  <a:srgbClr val="FFFF00"/>
                </a:solidFill>
                <a:latin typeface="Arial"/>
                <a:ea typeface="Arial"/>
                <a:cs typeface="Arial"/>
                <a:sym typeface="Arial"/>
              </a:rPr>
              <a:t>MSME Trade finance Inclusivity</a:t>
            </a:r>
            <a:r>
              <a:rPr lang="en-US" sz="2400" b="0" i="0" u="none" strike="noStrike" cap="none" dirty="0">
                <a:solidFill>
                  <a:schemeClr val="bg1"/>
                </a:solidFill>
                <a:latin typeface="Arial"/>
                <a:ea typeface="Arial"/>
                <a:cs typeface="Arial"/>
                <a:sym typeface="Arial"/>
              </a:rPr>
              <a:t>. Per year cross-border trade finance gaps are in Trillions. Please refer to studies by team member – Dr </a:t>
            </a:r>
            <a:r>
              <a:rPr lang="en-US" sz="2400" b="0" i="0" u="none" strike="noStrike" cap="none" dirty="0" err="1">
                <a:solidFill>
                  <a:schemeClr val="bg1"/>
                </a:solidFill>
                <a:latin typeface="Arial"/>
                <a:ea typeface="Arial"/>
                <a:cs typeface="Arial"/>
                <a:sym typeface="Arial"/>
              </a:rPr>
              <a:t>BadriNarayanan</a:t>
            </a:r>
            <a:r>
              <a:rPr lang="en-US" sz="2400" b="0" i="0" u="none" strike="noStrike" cap="none" dirty="0">
                <a:solidFill>
                  <a:schemeClr val="bg1"/>
                </a:solidFill>
                <a:latin typeface="Arial"/>
                <a:ea typeface="Arial"/>
                <a:cs typeface="Arial"/>
                <a:sym typeface="Arial"/>
              </a:rPr>
              <a:t>.</a:t>
            </a:r>
          </a:p>
          <a:p>
            <a:pPr marL="0" marR="0" lvl="0" indent="0" algn="l" rtl="0">
              <a:lnSpc>
                <a:spcPct val="120000"/>
              </a:lnSpc>
              <a:spcBef>
                <a:spcPts val="0"/>
              </a:spcBef>
              <a:spcAft>
                <a:spcPts val="0"/>
              </a:spcAft>
              <a:buNone/>
            </a:pPr>
            <a:endParaRPr sz="2800" dirty="0">
              <a:solidFill>
                <a:schemeClr val="bg1"/>
              </a:solidFill>
            </a:endParaRPr>
          </a:p>
        </p:txBody>
      </p:sp>
      <p:sp>
        <p:nvSpPr>
          <p:cNvPr id="125" name="Google Shape;125;p5"/>
          <p:cNvSpPr txBox="1"/>
          <p:nvPr/>
        </p:nvSpPr>
        <p:spPr>
          <a:xfrm>
            <a:off x="816680" y="3877147"/>
            <a:ext cx="15962131" cy="1625060"/>
          </a:xfrm>
          <a:prstGeom prst="rect">
            <a:avLst/>
          </a:prstGeom>
          <a:noFill/>
          <a:ln>
            <a:noFill/>
          </a:ln>
        </p:spPr>
        <p:txBody>
          <a:bodyPr spcFirstLastPara="1" wrap="square" lIns="0" tIns="0" rIns="0" bIns="0" anchor="t" anchorCtr="0">
            <a:spAutoFit/>
          </a:bodyPr>
          <a:lstStyle/>
          <a:p>
            <a:pPr>
              <a:lnSpc>
                <a:spcPct val="120000"/>
              </a:lnSpc>
            </a:pPr>
            <a:r>
              <a:rPr lang="en-US" sz="3200" b="1" dirty="0">
                <a:solidFill>
                  <a:schemeClr val="bg1"/>
                </a:solidFill>
              </a:rPr>
              <a:t>Financiers / Buyers face Validation Risk</a:t>
            </a:r>
          </a:p>
          <a:p>
            <a:pPr>
              <a:lnSpc>
                <a:spcPct val="120000"/>
              </a:lnSpc>
            </a:pPr>
            <a:r>
              <a:rPr lang="en-US" sz="2800" dirty="0">
                <a:solidFill>
                  <a:schemeClr val="bg1"/>
                </a:solidFill>
              </a:rPr>
              <a:t>D</a:t>
            </a:r>
            <a:r>
              <a:rPr lang="en-US" sz="2800" b="0" i="0" u="none" strike="noStrike" cap="none" dirty="0">
                <a:solidFill>
                  <a:schemeClr val="bg1"/>
                </a:solidFill>
                <a:latin typeface="Arial"/>
                <a:ea typeface="Arial"/>
                <a:cs typeface="Arial"/>
                <a:sym typeface="Arial"/>
              </a:rPr>
              <a:t>ecentralized solutions are emerging</a:t>
            </a:r>
            <a:r>
              <a:rPr lang="en-US" sz="2800" b="0" i="0" u="none" strike="noStrike" cap="none" dirty="0">
                <a:solidFill>
                  <a:schemeClr val="bg1"/>
                </a:solidFill>
                <a:sym typeface="Arial"/>
              </a:rPr>
              <a:t> but risks are high and </a:t>
            </a:r>
            <a:r>
              <a:rPr lang="en-US" sz="2800" b="0" i="0" u="none" strike="noStrike" cap="none" dirty="0">
                <a:solidFill>
                  <a:srgbClr val="FFFF00"/>
                </a:solidFill>
                <a:sym typeface="Arial"/>
              </a:rPr>
              <a:t>validations are still very difficult</a:t>
            </a:r>
          </a:p>
          <a:p>
            <a:pPr>
              <a:lnSpc>
                <a:spcPct val="120000"/>
              </a:lnSpc>
            </a:pPr>
            <a:r>
              <a:rPr lang="en-US" sz="2800" dirty="0">
                <a:solidFill>
                  <a:srgbClr val="FFFF00"/>
                </a:solidFill>
              </a:rPr>
              <a:t>Buyers / Financiers do not know Sellers well enough</a:t>
            </a:r>
          </a:p>
        </p:txBody>
      </p:sp>
      <p:sp>
        <p:nvSpPr>
          <p:cNvPr id="126" name="Google Shape;126;p5"/>
          <p:cNvSpPr txBox="1"/>
          <p:nvPr/>
        </p:nvSpPr>
        <p:spPr>
          <a:xfrm>
            <a:off x="816680" y="5866175"/>
            <a:ext cx="16663246" cy="2622256"/>
          </a:xfrm>
          <a:prstGeom prst="rect">
            <a:avLst/>
          </a:prstGeom>
          <a:solidFill>
            <a:schemeClr val="tx1"/>
          </a:solidFill>
          <a:ln>
            <a:solidFill>
              <a:schemeClr val="accent1">
                <a:shade val="50000"/>
              </a:schemeClr>
            </a:solid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dirty="0">
                <a:solidFill>
                  <a:schemeClr val="bg1"/>
                </a:solidFill>
              </a:rPr>
              <a:t>Need for Trust Minimized and access controlled yet transparent and traceable solutions</a:t>
            </a:r>
          </a:p>
          <a:p>
            <a:pPr marL="0" marR="0" lvl="0" indent="0" algn="l" rtl="0">
              <a:lnSpc>
                <a:spcPct val="120000"/>
              </a:lnSpc>
              <a:spcBef>
                <a:spcPts val="0"/>
              </a:spcBef>
              <a:spcAft>
                <a:spcPts val="0"/>
              </a:spcAft>
              <a:buNone/>
            </a:pPr>
            <a:r>
              <a:rPr lang="en-US" sz="2400" dirty="0">
                <a:solidFill>
                  <a:schemeClr val="bg1"/>
                </a:solidFill>
              </a:rPr>
              <a:t>For reducing Buyer and Financier risk,</a:t>
            </a:r>
          </a:p>
          <a:p>
            <a:pPr marL="0" marR="0" lvl="0" indent="0" algn="l" rtl="0">
              <a:lnSpc>
                <a:spcPct val="120000"/>
              </a:lnSpc>
              <a:spcBef>
                <a:spcPts val="0"/>
              </a:spcBef>
              <a:spcAft>
                <a:spcPts val="0"/>
              </a:spcAft>
              <a:buNone/>
            </a:pPr>
            <a:r>
              <a:rPr lang="en-US" sz="2400" dirty="0">
                <a:solidFill>
                  <a:schemeClr val="bg1"/>
                </a:solidFill>
              </a:rPr>
              <a:t>For reducing the multi-party discrepancies ( starting with the financing need functions)</a:t>
            </a:r>
          </a:p>
          <a:p>
            <a:pPr marL="0" marR="0" lvl="0" indent="0" algn="l" rtl="0">
              <a:lnSpc>
                <a:spcPct val="120000"/>
              </a:lnSpc>
              <a:spcBef>
                <a:spcPts val="0"/>
              </a:spcBef>
              <a:spcAft>
                <a:spcPts val="0"/>
              </a:spcAft>
              <a:buNone/>
            </a:pPr>
            <a:r>
              <a:rPr lang="en-US" sz="2400" dirty="0">
                <a:solidFill>
                  <a:schemeClr val="bg1"/>
                </a:solidFill>
              </a:rPr>
              <a:t> and </a:t>
            </a:r>
            <a:r>
              <a:rPr lang="en-US" sz="2400" dirty="0">
                <a:solidFill>
                  <a:srgbClr val="FFFF00"/>
                </a:solidFill>
              </a:rPr>
              <a:t>Seller( </a:t>
            </a:r>
            <a:r>
              <a:rPr lang="en-US" sz="2400" dirty="0" err="1">
                <a:solidFill>
                  <a:srgbClr val="FFFF00"/>
                </a:solidFill>
              </a:rPr>
              <a:t>MSMe</a:t>
            </a:r>
            <a:r>
              <a:rPr lang="en-US" sz="2400" dirty="0">
                <a:solidFill>
                  <a:srgbClr val="FFFF00"/>
                </a:solidFill>
              </a:rPr>
              <a:t>) Financial options – Ideal end state is multi-financiers  </a:t>
            </a:r>
            <a:r>
              <a:rPr lang="en-US" sz="2400" b="0" i="0" u="none" strike="noStrike" cap="none" dirty="0">
                <a:solidFill>
                  <a:srgbClr val="FFFF00"/>
                </a:solidFill>
                <a:latin typeface="Arial"/>
                <a:ea typeface="Arial"/>
                <a:cs typeface="Arial"/>
                <a:sym typeface="Arial"/>
              </a:rPr>
              <a:t> </a:t>
            </a:r>
            <a:endParaRPr sz="2400" dirty="0">
              <a:solidFill>
                <a:srgbClr val="FFFF00"/>
              </a:solidFill>
            </a:endParaRPr>
          </a:p>
          <a:p>
            <a:pPr marL="0" marR="0" lvl="0" indent="0" algn="l" rtl="0">
              <a:lnSpc>
                <a:spcPct val="120000"/>
              </a:lnSpc>
              <a:spcBef>
                <a:spcPts val="0"/>
              </a:spcBef>
              <a:spcAft>
                <a:spcPts val="0"/>
              </a:spcAft>
              <a:buNone/>
            </a:pPr>
            <a:endParaRPr sz="4200" b="0" i="0" u="none" strike="noStrike" cap="none" dirty="0">
              <a:solidFill>
                <a:srgbClr val="17161C"/>
              </a:solidFill>
              <a:latin typeface="Arial"/>
              <a:ea typeface="Arial"/>
              <a:cs typeface="Arial"/>
              <a:sym typeface="Arial"/>
            </a:endParaRPr>
          </a:p>
        </p:txBody>
      </p:sp>
      <p:sp>
        <p:nvSpPr>
          <p:cNvPr id="127" name="Google Shape;127;p5"/>
          <p:cNvSpPr txBox="1"/>
          <p:nvPr/>
        </p:nvSpPr>
        <p:spPr>
          <a:xfrm>
            <a:off x="9139238" y="3008630"/>
            <a:ext cx="9525" cy="885190"/>
          </a:xfrm>
          <a:prstGeom prst="rect">
            <a:avLst/>
          </a:prstGeom>
          <a:noFill/>
          <a:ln>
            <a:noFill/>
          </a:ln>
        </p:spPr>
        <p:txBody>
          <a:bodyPr spcFirstLastPara="1" wrap="square" lIns="0" tIns="0" rIns="0" bIns="0" anchor="t" anchorCtr="0">
            <a:spAutoFit/>
          </a:bodyPr>
          <a:lstStyle/>
          <a:p>
            <a:pPr marL="0" marR="0" lvl="0" indent="0" algn="ctr" rtl="0">
              <a:lnSpc>
                <a:spcPct val="40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792B-3D76-9BA9-12AA-547A007B07B9}"/>
              </a:ext>
            </a:extLst>
          </p:cNvPr>
          <p:cNvSpPr>
            <a:spLocks noGrp="1"/>
          </p:cNvSpPr>
          <p:nvPr>
            <p:ph type="title"/>
          </p:nvPr>
        </p:nvSpPr>
        <p:spPr>
          <a:xfrm>
            <a:off x="1314452" y="1915817"/>
            <a:ext cx="6532764" cy="2802954"/>
          </a:xfrm>
        </p:spPr>
        <p:txBody>
          <a:bodyPr anchor="t">
            <a:normAutofit/>
          </a:bodyPr>
          <a:lstStyle/>
          <a:p>
            <a:r>
              <a:rPr lang="en-US" dirty="0"/>
              <a:t>How important are MSMEs</a:t>
            </a:r>
          </a:p>
        </p:txBody>
      </p:sp>
      <p:sp>
        <p:nvSpPr>
          <p:cNvPr id="3" name="Content Placeholder 2">
            <a:extLst>
              <a:ext uri="{FF2B5EF4-FFF2-40B4-BE49-F238E27FC236}">
                <a16:creationId xmlns:a16="http://schemas.microsoft.com/office/drawing/2014/main" id="{C14DCDE6-B1C3-1322-C74F-42C24B67747B}"/>
              </a:ext>
            </a:extLst>
          </p:cNvPr>
          <p:cNvSpPr>
            <a:spLocks noGrp="1"/>
          </p:cNvSpPr>
          <p:nvPr>
            <p:ph idx="1"/>
          </p:nvPr>
        </p:nvSpPr>
        <p:spPr>
          <a:xfrm>
            <a:off x="7620000" y="1920240"/>
            <a:ext cx="9681378" cy="6895908"/>
          </a:xfrm>
        </p:spPr>
        <p:txBody>
          <a:bodyPr>
            <a:noAutofit/>
          </a:bodyPr>
          <a:lstStyle/>
          <a:p>
            <a:r>
              <a:rPr lang="en-US" sz="2700" dirty="0"/>
              <a:t>MSMEs are important globally (</a:t>
            </a:r>
            <a:r>
              <a:rPr lang="en-US" sz="2700" dirty="0">
                <a:hlinkClick r:id="rId2"/>
              </a:rPr>
              <a:t>Davies, Narayanan and Balasubramanian 2021</a:t>
            </a:r>
            <a:r>
              <a:rPr lang="en-US" sz="2700" dirty="0"/>
              <a:t>): </a:t>
            </a:r>
          </a:p>
          <a:p>
            <a:pPr lvl="1"/>
            <a:r>
              <a:rPr lang="en-US" sz="2700" dirty="0"/>
              <a:t>Over 95% of all companies are UK &amp; US are MSMEs </a:t>
            </a:r>
          </a:p>
          <a:p>
            <a:pPr lvl="1"/>
            <a:r>
              <a:rPr lang="en-US" sz="2700" dirty="0"/>
              <a:t>90% of all businesses globally are MSMEs, they employ over 50% of all workers</a:t>
            </a:r>
          </a:p>
          <a:p>
            <a:pPr lvl="1"/>
            <a:r>
              <a:rPr lang="en-US" sz="2700" dirty="0"/>
              <a:t>88% of EU companies exporting to USA are MSMEs</a:t>
            </a:r>
          </a:p>
          <a:p>
            <a:pPr lvl="1"/>
            <a:r>
              <a:rPr lang="en-US" sz="2700" dirty="0"/>
              <a:t>They are even more important in developing countries like India, particularly in the context of exports/imports (</a:t>
            </a:r>
            <a:r>
              <a:rPr lang="en-US" sz="2700" dirty="0">
                <a:hlinkClick r:id="rId3"/>
              </a:rPr>
              <a:t>Chakravarthy, Bharathi, </a:t>
            </a:r>
            <a:r>
              <a:rPr lang="en-US" sz="2700" dirty="0" err="1">
                <a:hlinkClick r:id="rId3"/>
              </a:rPr>
              <a:t>Khire</a:t>
            </a:r>
            <a:r>
              <a:rPr lang="en-US" sz="2700" dirty="0">
                <a:hlinkClick r:id="rId3"/>
              </a:rPr>
              <a:t>, and Narayanan, 2023</a:t>
            </a:r>
            <a:r>
              <a:rPr lang="en-US" sz="2700" dirty="0"/>
              <a:t>): 30% of GDP (40% of emerging economies income globally).</a:t>
            </a:r>
          </a:p>
          <a:p>
            <a:pPr lvl="1"/>
            <a:r>
              <a:rPr lang="en-US" sz="2700" dirty="0"/>
              <a:t>Roughly the total addressable market is about 16 trillion USD – that’s the income generated SMEs globally!</a:t>
            </a:r>
          </a:p>
          <a:p>
            <a:endParaRPr lang="en-US" sz="2700" dirty="0"/>
          </a:p>
        </p:txBody>
      </p:sp>
      <p:sp>
        <p:nvSpPr>
          <p:cNvPr id="4" name="Date Placeholder 3">
            <a:extLst>
              <a:ext uri="{FF2B5EF4-FFF2-40B4-BE49-F238E27FC236}">
                <a16:creationId xmlns:a16="http://schemas.microsoft.com/office/drawing/2014/main" id="{03E42690-910D-1F7D-C5E3-1089BF74CE4D}"/>
              </a:ext>
            </a:extLst>
          </p:cNvPr>
          <p:cNvSpPr>
            <a:spLocks noGrp="1"/>
          </p:cNvSpPr>
          <p:nvPr>
            <p:ph type="dt" sz="half" idx="10"/>
          </p:nvPr>
        </p:nvSpPr>
        <p:spPr>
          <a:xfrm>
            <a:off x="1316736" y="9534526"/>
            <a:ext cx="4114800" cy="547688"/>
          </a:xfrm>
        </p:spPr>
        <p:txBody>
          <a:bodyPr>
            <a:normAutofit/>
          </a:bodyPr>
          <a:lstStyle/>
          <a:p>
            <a:pPr>
              <a:spcAft>
                <a:spcPts val="900"/>
              </a:spcAft>
            </a:pPr>
            <a:fld id="{579F6069-8263-4296-913A-BC2234E8D32B}" type="datetime1">
              <a:rPr lang="en-US" smtClean="0"/>
              <a:pPr>
                <a:spcAft>
                  <a:spcPts val="900"/>
                </a:spcAft>
              </a:pPr>
              <a:t>10/13/2023</a:t>
            </a:fld>
            <a:endParaRPr lang="en-US"/>
          </a:p>
        </p:txBody>
      </p:sp>
      <p:sp>
        <p:nvSpPr>
          <p:cNvPr id="5" name="Footer Placeholder 4">
            <a:extLst>
              <a:ext uri="{FF2B5EF4-FFF2-40B4-BE49-F238E27FC236}">
                <a16:creationId xmlns:a16="http://schemas.microsoft.com/office/drawing/2014/main" id="{1C223D15-63B4-9FAF-6595-FE7D1854BDF8}"/>
              </a:ext>
            </a:extLst>
          </p:cNvPr>
          <p:cNvSpPr>
            <a:spLocks noGrp="1"/>
          </p:cNvSpPr>
          <p:nvPr>
            <p:ph type="ftr" sz="quarter" idx="11"/>
          </p:nvPr>
        </p:nvSpPr>
        <p:spPr>
          <a:xfrm>
            <a:off x="10698480" y="9534526"/>
            <a:ext cx="6446520" cy="547688"/>
          </a:xfrm>
        </p:spPr>
        <p:txBody>
          <a:bodyPr>
            <a:normAutofit/>
          </a:bodyPr>
          <a:lstStyle/>
          <a:p>
            <a:pPr>
              <a:spcAft>
                <a:spcPts val="900"/>
              </a:spcAft>
            </a:pPr>
            <a:r>
              <a:rPr lang="en-US"/>
              <a:t>Sample Footer Text</a:t>
            </a:r>
          </a:p>
        </p:txBody>
      </p:sp>
      <p:sp>
        <p:nvSpPr>
          <p:cNvPr id="6" name="Slide Number Placeholder 5">
            <a:extLst>
              <a:ext uri="{FF2B5EF4-FFF2-40B4-BE49-F238E27FC236}">
                <a16:creationId xmlns:a16="http://schemas.microsoft.com/office/drawing/2014/main" id="{F010EB4C-6729-CA3C-5BEB-11038CC503FD}"/>
              </a:ext>
            </a:extLst>
          </p:cNvPr>
          <p:cNvSpPr>
            <a:spLocks noGrp="1"/>
          </p:cNvSpPr>
          <p:nvPr>
            <p:ph type="sldNum" sz="quarter" idx="12"/>
          </p:nvPr>
        </p:nvSpPr>
        <p:spPr>
          <a:xfrm>
            <a:off x="17144999" y="9534526"/>
            <a:ext cx="781811" cy="547688"/>
          </a:xfrm>
        </p:spPr>
        <p:txBody>
          <a:bodyPr>
            <a:normAutofit/>
          </a:bodyPr>
          <a:lstStyle/>
          <a:p>
            <a:pPr>
              <a:spcAft>
                <a:spcPts val="900"/>
              </a:spcAft>
            </a:pPr>
            <a:fld id="{C68AC1EC-23E2-4F0E-A5A4-674EC8DB954E}" type="slidenum">
              <a:rPr lang="en-US" smtClean="0"/>
              <a:pPr>
                <a:spcAft>
                  <a:spcPts val="900"/>
                </a:spcAft>
              </a:pPr>
              <a:t>5</a:t>
            </a:fld>
            <a:endParaRPr lang="en-US"/>
          </a:p>
        </p:txBody>
      </p:sp>
      <p:pic>
        <p:nvPicPr>
          <p:cNvPr id="7" name="image13.png">
            <a:extLst>
              <a:ext uri="{FF2B5EF4-FFF2-40B4-BE49-F238E27FC236}">
                <a16:creationId xmlns:a16="http://schemas.microsoft.com/office/drawing/2014/main" id="{C79946F3-B51A-04BA-F14F-AA9CEDB4D3D2}"/>
              </a:ext>
            </a:extLst>
          </p:cNvPr>
          <p:cNvPicPr/>
          <p:nvPr/>
        </p:nvPicPr>
        <p:blipFill>
          <a:blip r:embed="rId4"/>
          <a:srcRect/>
          <a:stretch>
            <a:fillRect/>
          </a:stretch>
        </p:blipFill>
        <p:spPr>
          <a:xfrm>
            <a:off x="541020" y="3823421"/>
            <a:ext cx="5646420" cy="1744811"/>
          </a:xfrm>
          <a:prstGeom prst="rect">
            <a:avLst/>
          </a:prstGeom>
          <a:ln/>
        </p:spPr>
      </p:pic>
      <p:pic>
        <p:nvPicPr>
          <p:cNvPr id="8" name="image11.png">
            <a:extLst>
              <a:ext uri="{FF2B5EF4-FFF2-40B4-BE49-F238E27FC236}">
                <a16:creationId xmlns:a16="http://schemas.microsoft.com/office/drawing/2014/main" id="{ABF68DBC-9F82-11B0-11D0-3FB0054D123D}"/>
              </a:ext>
            </a:extLst>
          </p:cNvPr>
          <p:cNvPicPr/>
          <p:nvPr/>
        </p:nvPicPr>
        <p:blipFill>
          <a:blip r:embed="rId5"/>
          <a:srcRect/>
          <a:stretch>
            <a:fillRect/>
          </a:stretch>
        </p:blipFill>
        <p:spPr>
          <a:xfrm>
            <a:off x="267653" y="5666231"/>
            <a:ext cx="6636068" cy="3149918"/>
          </a:xfrm>
          <a:prstGeom prst="rect">
            <a:avLst/>
          </a:prstGeom>
          <a:ln/>
        </p:spPr>
      </p:pic>
    </p:spTree>
    <p:extLst>
      <p:ext uri="{BB962C8B-B14F-4D97-AF65-F5344CB8AC3E}">
        <p14:creationId xmlns:p14="http://schemas.microsoft.com/office/powerpoint/2010/main" val="8430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792B-3D76-9BA9-12AA-547A007B07B9}"/>
              </a:ext>
            </a:extLst>
          </p:cNvPr>
          <p:cNvSpPr>
            <a:spLocks noGrp="1"/>
          </p:cNvSpPr>
          <p:nvPr>
            <p:ph type="title"/>
          </p:nvPr>
        </p:nvSpPr>
        <p:spPr>
          <a:xfrm>
            <a:off x="1314451" y="71777"/>
            <a:ext cx="15830547" cy="2802954"/>
          </a:xfrm>
        </p:spPr>
        <p:txBody>
          <a:bodyPr anchor="t">
            <a:normAutofit/>
          </a:bodyPr>
          <a:lstStyle/>
          <a:p>
            <a:pPr algn="l"/>
            <a:r>
              <a:rPr lang="en-US" dirty="0"/>
              <a:t>Pain-points in export cash cycle for  MSMEs</a:t>
            </a:r>
            <a:br>
              <a:rPr lang="en-US" dirty="0"/>
            </a:br>
            <a:r>
              <a:rPr lang="en-US" dirty="0"/>
              <a:t>					Indication of Opportunity and How Big it is.</a:t>
            </a:r>
          </a:p>
        </p:txBody>
      </p:sp>
      <p:sp>
        <p:nvSpPr>
          <p:cNvPr id="3" name="Content Placeholder 2">
            <a:extLst>
              <a:ext uri="{FF2B5EF4-FFF2-40B4-BE49-F238E27FC236}">
                <a16:creationId xmlns:a16="http://schemas.microsoft.com/office/drawing/2014/main" id="{C14DCDE6-B1C3-1322-C74F-42C24B67747B}"/>
              </a:ext>
            </a:extLst>
          </p:cNvPr>
          <p:cNvSpPr>
            <a:spLocks noGrp="1"/>
          </p:cNvSpPr>
          <p:nvPr>
            <p:ph idx="1"/>
          </p:nvPr>
        </p:nvSpPr>
        <p:spPr>
          <a:xfrm>
            <a:off x="7620000" y="1920240"/>
            <a:ext cx="9681378" cy="6895908"/>
          </a:xfrm>
        </p:spPr>
        <p:txBody>
          <a:bodyPr>
            <a:noAutofit/>
          </a:bodyPr>
          <a:lstStyle/>
          <a:p>
            <a:r>
              <a:rPr lang="en-US" sz="2700" dirty="0"/>
              <a:t>EXIM Bank in India, while working on Factoring solutions, found that the export cash cycle was 60-120 days post shipment in India. This is purely for transaction, after all the work has been done.</a:t>
            </a:r>
          </a:p>
          <a:p>
            <a:r>
              <a:rPr lang="en-US" sz="2700" dirty="0"/>
              <a:t>MSME Finance gap ranges from 10% of GDP in South Africa to 27% of GDP in Brazil, as informal SMEs for 34-58% of formal SMEs in these countries (</a:t>
            </a:r>
            <a:r>
              <a:rPr lang="en-US" sz="2700" dirty="0" err="1"/>
              <a:t>Narayanasamy</a:t>
            </a:r>
            <a:r>
              <a:rPr lang="en-US" sz="2700" dirty="0"/>
              <a:t>, Narayanan and </a:t>
            </a:r>
            <a:r>
              <a:rPr lang="en-US" sz="2700" dirty="0" err="1"/>
              <a:t>Shivakumar</a:t>
            </a:r>
            <a:r>
              <a:rPr lang="en-US" sz="2700" dirty="0"/>
              <a:t>, 2023)</a:t>
            </a:r>
          </a:p>
          <a:p>
            <a:r>
              <a:rPr lang="en-US" sz="2700" dirty="0"/>
              <a:t>Our research (</a:t>
            </a:r>
            <a:r>
              <a:rPr lang="en-US" sz="2700" dirty="0" err="1"/>
              <a:t>Dicaprio</a:t>
            </a:r>
            <a:r>
              <a:rPr lang="en-US" sz="2700" dirty="0"/>
              <a:t>, Narayanan, McDaniel and Norberg, 2020) finds that using blockchain to solve this trade finance  issue could save at least 2-3 trillion USD globally, most gains coming from exports promoted in the developing countries.</a:t>
            </a:r>
          </a:p>
          <a:p>
            <a:endParaRPr lang="en-US" sz="2700" dirty="0"/>
          </a:p>
        </p:txBody>
      </p:sp>
      <p:sp>
        <p:nvSpPr>
          <p:cNvPr id="4" name="Date Placeholder 3">
            <a:extLst>
              <a:ext uri="{FF2B5EF4-FFF2-40B4-BE49-F238E27FC236}">
                <a16:creationId xmlns:a16="http://schemas.microsoft.com/office/drawing/2014/main" id="{03E42690-910D-1F7D-C5E3-1089BF74CE4D}"/>
              </a:ext>
            </a:extLst>
          </p:cNvPr>
          <p:cNvSpPr>
            <a:spLocks noGrp="1"/>
          </p:cNvSpPr>
          <p:nvPr>
            <p:ph type="dt" sz="half" idx="10"/>
          </p:nvPr>
        </p:nvSpPr>
        <p:spPr>
          <a:xfrm>
            <a:off x="1316736" y="9534526"/>
            <a:ext cx="4114800" cy="547688"/>
          </a:xfrm>
        </p:spPr>
        <p:txBody>
          <a:bodyPr>
            <a:normAutofit/>
          </a:bodyPr>
          <a:lstStyle/>
          <a:p>
            <a:pPr>
              <a:spcAft>
                <a:spcPts val="900"/>
              </a:spcAft>
            </a:pPr>
            <a:fld id="{579F6069-8263-4296-913A-BC2234E8D32B}" type="datetime1">
              <a:rPr lang="en-US" smtClean="0"/>
              <a:pPr>
                <a:spcAft>
                  <a:spcPts val="900"/>
                </a:spcAft>
              </a:pPr>
              <a:t>10/13/2023</a:t>
            </a:fld>
            <a:endParaRPr lang="en-US"/>
          </a:p>
        </p:txBody>
      </p:sp>
      <p:sp>
        <p:nvSpPr>
          <p:cNvPr id="5" name="Footer Placeholder 4">
            <a:extLst>
              <a:ext uri="{FF2B5EF4-FFF2-40B4-BE49-F238E27FC236}">
                <a16:creationId xmlns:a16="http://schemas.microsoft.com/office/drawing/2014/main" id="{1C223D15-63B4-9FAF-6595-FE7D1854BDF8}"/>
              </a:ext>
            </a:extLst>
          </p:cNvPr>
          <p:cNvSpPr>
            <a:spLocks noGrp="1"/>
          </p:cNvSpPr>
          <p:nvPr>
            <p:ph type="ftr" sz="quarter" idx="11"/>
          </p:nvPr>
        </p:nvSpPr>
        <p:spPr>
          <a:xfrm>
            <a:off x="10698480" y="9534526"/>
            <a:ext cx="6446520" cy="547688"/>
          </a:xfrm>
        </p:spPr>
        <p:txBody>
          <a:bodyPr>
            <a:normAutofit/>
          </a:bodyPr>
          <a:lstStyle/>
          <a:p>
            <a:pPr>
              <a:spcAft>
                <a:spcPts val="900"/>
              </a:spcAft>
            </a:pPr>
            <a:r>
              <a:rPr lang="en-US"/>
              <a:t>Sample Footer Text</a:t>
            </a:r>
          </a:p>
        </p:txBody>
      </p:sp>
      <p:sp>
        <p:nvSpPr>
          <p:cNvPr id="6" name="Slide Number Placeholder 5">
            <a:extLst>
              <a:ext uri="{FF2B5EF4-FFF2-40B4-BE49-F238E27FC236}">
                <a16:creationId xmlns:a16="http://schemas.microsoft.com/office/drawing/2014/main" id="{F010EB4C-6729-CA3C-5BEB-11038CC503FD}"/>
              </a:ext>
            </a:extLst>
          </p:cNvPr>
          <p:cNvSpPr>
            <a:spLocks noGrp="1"/>
          </p:cNvSpPr>
          <p:nvPr>
            <p:ph type="sldNum" sz="quarter" idx="12"/>
          </p:nvPr>
        </p:nvSpPr>
        <p:spPr>
          <a:xfrm>
            <a:off x="17144999" y="9534526"/>
            <a:ext cx="781811" cy="547688"/>
          </a:xfrm>
        </p:spPr>
        <p:txBody>
          <a:bodyPr>
            <a:normAutofit/>
          </a:bodyPr>
          <a:lstStyle/>
          <a:p>
            <a:pPr>
              <a:spcAft>
                <a:spcPts val="900"/>
              </a:spcAft>
            </a:pPr>
            <a:fld id="{C68AC1EC-23E2-4F0E-A5A4-674EC8DB954E}" type="slidenum">
              <a:rPr lang="en-US" smtClean="0"/>
              <a:pPr>
                <a:spcAft>
                  <a:spcPts val="900"/>
                </a:spcAft>
              </a:pPr>
              <a:t>6</a:t>
            </a:fld>
            <a:endParaRPr lang="en-US"/>
          </a:p>
        </p:txBody>
      </p:sp>
      <p:pic>
        <p:nvPicPr>
          <p:cNvPr id="7" name="image6.png">
            <a:extLst>
              <a:ext uri="{FF2B5EF4-FFF2-40B4-BE49-F238E27FC236}">
                <a16:creationId xmlns:a16="http://schemas.microsoft.com/office/drawing/2014/main" id="{311A3BEC-DE42-5CBB-CD89-04AD4F0BE761}"/>
              </a:ext>
            </a:extLst>
          </p:cNvPr>
          <p:cNvPicPr/>
          <p:nvPr/>
        </p:nvPicPr>
        <p:blipFill rotWithShape="1">
          <a:blip r:embed="rId2"/>
          <a:srcRect t="7850"/>
          <a:stretch/>
        </p:blipFill>
        <p:spPr>
          <a:xfrm>
            <a:off x="521972" y="1752600"/>
            <a:ext cx="6771323" cy="4114800"/>
          </a:xfrm>
          <a:prstGeom prst="rect">
            <a:avLst/>
          </a:prstGeom>
          <a:ln/>
        </p:spPr>
      </p:pic>
      <p:pic>
        <p:nvPicPr>
          <p:cNvPr id="8" name="image5.png">
            <a:extLst>
              <a:ext uri="{FF2B5EF4-FFF2-40B4-BE49-F238E27FC236}">
                <a16:creationId xmlns:a16="http://schemas.microsoft.com/office/drawing/2014/main" id="{C19A15D2-0EE9-E2FC-B500-3169B641C346}"/>
              </a:ext>
            </a:extLst>
          </p:cNvPr>
          <p:cNvPicPr/>
          <p:nvPr/>
        </p:nvPicPr>
        <p:blipFill>
          <a:blip r:embed="rId3"/>
          <a:srcRect/>
          <a:stretch>
            <a:fillRect/>
          </a:stretch>
        </p:blipFill>
        <p:spPr>
          <a:xfrm>
            <a:off x="883919" y="6196013"/>
            <a:ext cx="4604958" cy="3429000"/>
          </a:xfrm>
          <a:prstGeom prst="rect">
            <a:avLst/>
          </a:prstGeom>
          <a:ln/>
        </p:spPr>
      </p:pic>
    </p:spTree>
    <p:extLst>
      <p:ext uri="{BB962C8B-B14F-4D97-AF65-F5344CB8AC3E}">
        <p14:creationId xmlns:p14="http://schemas.microsoft.com/office/powerpoint/2010/main" val="39543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F6B2-39B7-6146-9AA1-C1C1C22E2372}"/>
              </a:ext>
            </a:extLst>
          </p:cNvPr>
          <p:cNvSpPr>
            <a:spLocks noGrp="1"/>
          </p:cNvSpPr>
          <p:nvPr>
            <p:ph type="title"/>
          </p:nvPr>
        </p:nvSpPr>
        <p:spPr>
          <a:xfrm>
            <a:off x="1314452" y="1914098"/>
            <a:ext cx="5779937" cy="3206741"/>
          </a:xfrm>
        </p:spPr>
        <p:txBody>
          <a:bodyPr anchor="t">
            <a:normAutofit/>
          </a:bodyPr>
          <a:lstStyle/>
          <a:p>
            <a:r>
              <a:rPr lang="en-US" dirty="0"/>
              <a:t>Social Cause</a:t>
            </a:r>
          </a:p>
        </p:txBody>
      </p:sp>
      <p:sp>
        <p:nvSpPr>
          <p:cNvPr id="3" name="Content Placeholder 2">
            <a:extLst>
              <a:ext uri="{FF2B5EF4-FFF2-40B4-BE49-F238E27FC236}">
                <a16:creationId xmlns:a16="http://schemas.microsoft.com/office/drawing/2014/main" id="{D192A916-7A33-2C9F-EB07-B4691874BB02}"/>
              </a:ext>
            </a:extLst>
          </p:cNvPr>
          <p:cNvSpPr>
            <a:spLocks noGrp="1"/>
          </p:cNvSpPr>
          <p:nvPr>
            <p:ph idx="1"/>
          </p:nvPr>
        </p:nvSpPr>
        <p:spPr>
          <a:xfrm>
            <a:off x="8401051" y="2111106"/>
            <a:ext cx="6728093" cy="6908094"/>
          </a:xfrm>
        </p:spPr>
        <p:txBody>
          <a:bodyPr>
            <a:normAutofit fontScale="92500" lnSpcReduction="20000"/>
          </a:bodyPr>
          <a:lstStyle/>
          <a:p>
            <a:r>
              <a:rPr lang="en-US" dirty="0"/>
              <a:t>Most MSMEs are in industries like agriculture, handicrafts, food processing, weaving etc., which represent heritage activities, livelihoods for the poor, sustainability with implications for emissions and biodiversity</a:t>
            </a:r>
          </a:p>
          <a:p>
            <a:r>
              <a:rPr lang="en-US" dirty="0"/>
              <a:t>They need systems to collect reliable data and show proof that they are ecofriendly and sustainable.</a:t>
            </a:r>
          </a:p>
          <a:p>
            <a:r>
              <a:rPr lang="en-US" dirty="0"/>
              <a:t> Scientifically and analytically, this is all done long ago– </a:t>
            </a:r>
            <a:r>
              <a:rPr lang="en-US" dirty="0">
                <a:hlinkClick r:id="rId2"/>
              </a:rPr>
              <a:t>Narayanan (2003) </a:t>
            </a:r>
            <a:r>
              <a:rPr lang="en-US" dirty="0"/>
              <a:t>suggests 20-50% reduction in </a:t>
            </a:r>
            <a:r>
              <a:rPr lang="en-US" dirty="0" err="1"/>
              <a:t>Todal</a:t>
            </a:r>
            <a:r>
              <a:rPr lang="en-US" dirty="0"/>
              <a:t> Dissolved Solids (TDS) if we move to traditional natural dyes developed by MSMEs, instead of chemical synthetic dyes.  time to get into action on the ground </a:t>
            </a:r>
          </a:p>
        </p:txBody>
      </p:sp>
      <p:sp>
        <p:nvSpPr>
          <p:cNvPr id="4" name="Date Placeholder 3">
            <a:extLst>
              <a:ext uri="{FF2B5EF4-FFF2-40B4-BE49-F238E27FC236}">
                <a16:creationId xmlns:a16="http://schemas.microsoft.com/office/drawing/2014/main" id="{175B380E-07A2-D278-3E9D-85D3C15219D8}"/>
              </a:ext>
            </a:extLst>
          </p:cNvPr>
          <p:cNvSpPr>
            <a:spLocks noGrp="1"/>
          </p:cNvSpPr>
          <p:nvPr>
            <p:ph type="dt" sz="half" idx="10"/>
          </p:nvPr>
        </p:nvSpPr>
        <p:spPr>
          <a:xfrm>
            <a:off x="1316736" y="9534526"/>
            <a:ext cx="4114800" cy="547688"/>
          </a:xfrm>
        </p:spPr>
        <p:txBody>
          <a:bodyPr>
            <a:normAutofit/>
          </a:bodyPr>
          <a:lstStyle/>
          <a:p>
            <a:pPr>
              <a:spcAft>
                <a:spcPts val="900"/>
              </a:spcAft>
            </a:pPr>
            <a:fld id="{579F6069-8263-4296-913A-BC2234E8D32B}" type="datetime1">
              <a:rPr lang="en-US" smtClean="0"/>
              <a:pPr>
                <a:spcAft>
                  <a:spcPts val="900"/>
                </a:spcAft>
              </a:pPr>
              <a:t>10/13/2023</a:t>
            </a:fld>
            <a:endParaRPr lang="en-US"/>
          </a:p>
        </p:txBody>
      </p:sp>
      <p:sp>
        <p:nvSpPr>
          <p:cNvPr id="5" name="Footer Placeholder 4">
            <a:extLst>
              <a:ext uri="{FF2B5EF4-FFF2-40B4-BE49-F238E27FC236}">
                <a16:creationId xmlns:a16="http://schemas.microsoft.com/office/drawing/2014/main" id="{C738B911-D3C3-033B-D5A1-4C0F38EDF0A2}"/>
              </a:ext>
            </a:extLst>
          </p:cNvPr>
          <p:cNvSpPr>
            <a:spLocks noGrp="1"/>
          </p:cNvSpPr>
          <p:nvPr>
            <p:ph type="ftr" sz="quarter" idx="11"/>
          </p:nvPr>
        </p:nvSpPr>
        <p:spPr>
          <a:xfrm>
            <a:off x="10698480" y="9534526"/>
            <a:ext cx="6446520" cy="547688"/>
          </a:xfrm>
        </p:spPr>
        <p:txBody>
          <a:bodyPr>
            <a:normAutofit/>
          </a:bodyPr>
          <a:lstStyle/>
          <a:p>
            <a:pPr>
              <a:spcAft>
                <a:spcPts val="900"/>
              </a:spcAft>
            </a:pPr>
            <a:r>
              <a:rPr lang="en-US"/>
              <a:t>Sample Footer Text</a:t>
            </a:r>
          </a:p>
        </p:txBody>
      </p:sp>
      <p:sp>
        <p:nvSpPr>
          <p:cNvPr id="6" name="Slide Number Placeholder 5">
            <a:extLst>
              <a:ext uri="{FF2B5EF4-FFF2-40B4-BE49-F238E27FC236}">
                <a16:creationId xmlns:a16="http://schemas.microsoft.com/office/drawing/2014/main" id="{23418ADA-2B14-9301-E67F-3A7D1031FF7A}"/>
              </a:ext>
            </a:extLst>
          </p:cNvPr>
          <p:cNvSpPr>
            <a:spLocks noGrp="1"/>
          </p:cNvSpPr>
          <p:nvPr>
            <p:ph type="sldNum" sz="quarter" idx="12"/>
          </p:nvPr>
        </p:nvSpPr>
        <p:spPr>
          <a:xfrm>
            <a:off x="17144999" y="9534526"/>
            <a:ext cx="781811" cy="547688"/>
          </a:xfrm>
        </p:spPr>
        <p:txBody>
          <a:bodyPr>
            <a:normAutofit/>
          </a:bodyPr>
          <a:lstStyle/>
          <a:p>
            <a:pPr>
              <a:spcAft>
                <a:spcPts val="900"/>
              </a:spcAft>
            </a:pPr>
            <a:fld id="{C68AC1EC-23E2-4F0E-A5A4-674EC8DB954E}" type="slidenum">
              <a:rPr lang="en-US" smtClean="0"/>
              <a:pPr>
                <a:spcAft>
                  <a:spcPts val="900"/>
                </a:spcAft>
              </a:pPr>
              <a:t>7</a:t>
            </a:fld>
            <a:endParaRPr lang="en-US"/>
          </a:p>
        </p:txBody>
      </p:sp>
      <p:pic>
        <p:nvPicPr>
          <p:cNvPr id="1026" name="Picture 2" descr="Free vector social participation abstract concept   illustration. social engagement, team work, civil society participation, happy volunteers, charity people, clean garbage, plant trees">
            <a:extLst>
              <a:ext uri="{FF2B5EF4-FFF2-40B4-BE49-F238E27FC236}">
                <a16:creationId xmlns:a16="http://schemas.microsoft.com/office/drawing/2014/main" id="{92CDCB87-7CB6-ADB9-AE22-384805FFF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332" y="3258388"/>
            <a:ext cx="6148388" cy="614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79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213"/>
        <p:cNvGrpSpPr/>
        <p:nvPr/>
      </p:nvGrpSpPr>
      <p:grpSpPr>
        <a:xfrm>
          <a:off x="0" y="0"/>
          <a:ext cx="0" cy="0"/>
          <a:chOff x="0" y="0"/>
          <a:chExt cx="0" cy="0"/>
        </a:xfrm>
      </p:grpSpPr>
      <p:sp>
        <p:nvSpPr>
          <p:cNvPr id="214" name="Google Shape;214;p10"/>
          <p:cNvSpPr txBox="1"/>
          <p:nvPr/>
        </p:nvSpPr>
        <p:spPr>
          <a:xfrm>
            <a:off x="319573" y="-205273"/>
            <a:ext cx="15841047" cy="1292662"/>
          </a:xfrm>
          <a:prstGeom prst="rect">
            <a:avLst/>
          </a:prstGeom>
          <a:noFill/>
          <a:ln>
            <a:noFill/>
          </a:ln>
        </p:spPr>
        <p:txBody>
          <a:bodyPr spcFirstLastPara="1" wrap="square" lIns="0" tIns="0" rIns="0" bIns="0" anchor="t" anchorCtr="0">
            <a:spAutoFit/>
          </a:bodyPr>
          <a:lstStyle/>
          <a:p>
            <a:pPr marL="0" marR="0" lvl="0" indent="0" rtl="0">
              <a:lnSpc>
                <a:spcPct val="139988"/>
              </a:lnSpc>
              <a:spcBef>
                <a:spcPts val="0"/>
              </a:spcBef>
              <a:spcAft>
                <a:spcPts val="0"/>
              </a:spcAft>
              <a:buNone/>
            </a:pPr>
            <a:r>
              <a:rPr lang="en-US" sz="6000" b="1" i="0" u="none" strike="noStrike" cap="none" dirty="0">
                <a:solidFill>
                  <a:srgbClr val="FFFFFF"/>
                </a:solidFill>
                <a:latin typeface="+mn-lt"/>
                <a:ea typeface="Open Sans Extrabold"/>
                <a:cs typeface="Open Sans Extrabold"/>
                <a:sym typeface="Open Sans ExtraBold"/>
              </a:rPr>
              <a:t>Terminology and current state</a:t>
            </a:r>
            <a:endParaRPr sz="6000" dirty="0">
              <a:latin typeface="+mn-lt"/>
            </a:endParaRPr>
          </a:p>
        </p:txBody>
      </p:sp>
      <p:sp>
        <p:nvSpPr>
          <p:cNvPr id="215" name="Google Shape;215;p10"/>
          <p:cNvSpPr txBox="1"/>
          <p:nvPr/>
        </p:nvSpPr>
        <p:spPr>
          <a:xfrm>
            <a:off x="474368" y="313467"/>
            <a:ext cx="17339264" cy="8248412"/>
          </a:xfrm>
          <a:prstGeom prst="rect">
            <a:avLst/>
          </a:prstGeom>
          <a:noFill/>
          <a:ln>
            <a:noFill/>
          </a:ln>
        </p:spPr>
        <p:txBody>
          <a:bodyPr spcFirstLastPara="1" wrap="square" lIns="0" tIns="0" rIns="0" bIns="0" anchor="t" anchorCtr="0">
            <a:spAutoFit/>
          </a:bodyPr>
          <a:lstStyle/>
          <a:p>
            <a:br>
              <a:rPr lang="en-US" u="sng" dirty="0">
                <a:solidFill>
                  <a:schemeClr val="bg1"/>
                </a:solidFill>
              </a:rPr>
            </a:br>
            <a:endParaRPr lang="en-US" sz="2000" u="sng" dirty="0">
              <a:solidFill>
                <a:schemeClr val="bg1"/>
              </a:solidFill>
            </a:endParaRPr>
          </a:p>
          <a:p>
            <a:endParaRPr lang="en-US" sz="2000" dirty="0">
              <a:solidFill>
                <a:schemeClr val="bg1"/>
              </a:solidFill>
            </a:endParaRPr>
          </a:p>
          <a:p>
            <a:r>
              <a:rPr lang="en-US" sz="2200" dirty="0">
                <a:solidFill>
                  <a:srgbClr val="FFFF00"/>
                </a:solidFill>
              </a:rPr>
              <a:t>Bill of Lading : </a:t>
            </a:r>
          </a:p>
          <a:p>
            <a:endParaRPr lang="en-US" sz="2000" dirty="0">
              <a:solidFill>
                <a:schemeClr val="bg1"/>
              </a:solidFill>
            </a:endParaRPr>
          </a:p>
          <a:p>
            <a:r>
              <a:rPr lang="en-US" sz="2000" dirty="0">
                <a:solidFill>
                  <a:schemeClr val="bg1"/>
                </a:solidFill>
              </a:rPr>
              <a:t>The shipping </a:t>
            </a:r>
            <a:r>
              <a:rPr lang="en-US" sz="2000" b="1" dirty="0">
                <a:solidFill>
                  <a:schemeClr val="bg1"/>
                </a:solidFill>
              </a:rPr>
              <a:t>invoice</a:t>
            </a:r>
            <a:r>
              <a:rPr lang="en-US" sz="2000" dirty="0">
                <a:solidFill>
                  <a:schemeClr val="bg1"/>
                </a:solidFill>
              </a:rPr>
              <a:t>, also called a </a:t>
            </a:r>
            <a:r>
              <a:rPr lang="en-US" sz="2000" b="1" dirty="0">
                <a:solidFill>
                  <a:schemeClr val="bg1"/>
                </a:solidFill>
              </a:rPr>
              <a:t>bill of lading</a:t>
            </a:r>
            <a:r>
              <a:rPr lang="en-US" sz="2000" dirty="0">
                <a:solidFill>
                  <a:schemeClr val="bg1"/>
                </a:solidFill>
              </a:rPr>
              <a:t>, is a legal document that is required any time a company sends a freight shipment of goods.</a:t>
            </a:r>
          </a:p>
          <a:p>
            <a:endParaRPr lang="en-US" sz="2000" dirty="0">
              <a:solidFill>
                <a:schemeClr val="bg1"/>
              </a:solidFill>
            </a:endParaRPr>
          </a:p>
          <a:p>
            <a:r>
              <a:rPr lang="en-US" sz="2000" dirty="0">
                <a:solidFill>
                  <a:schemeClr val="bg1"/>
                </a:solidFill>
              </a:rPr>
              <a:t>A </a:t>
            </a:r>
            <a:r>
              <a:rPr lang="en-US" sz="2000" b="1" dirty="0">
                <a:solidFill>
                  <a:schemeClr val="bg1"/>
                </a:solidFill>
              </a:rPr>
              <a:t>bill of lading</a:t>
            </a:r>
            <a:r>
              <a:rPr lang="en-US" sz="2000" dirty="0">
                <a:solidFill>
                  <a:schemeClr val="bg1"/>
                </a:solidFill>
              </a:rPr>
              <a:t> is a document of title, a receipt for shipped goods, and a contract between a carrier and shipper. This document must accompany the shipped goods and must be signed by an authorized representative from the carrier, shipper, and receiver. Current paper are  and electronic processes are error-prone, costly, and just does not work for inclusivity, as it involves time-sensitive decision making for MSMEs and no tools to support them.</a:t>
            </a:r>
          </a:p>
          <a:p>
            <a:endParaRPr lang="en-US" sz="2000" dirty="0">
              <a:solidFill>
                <a:schemeClr val="bg1"/>
              </a:solidFill>
            </a:endParaRPr>
          </a:p>
          <a:p>
            <a:r>
              <a:rPr lang="en-US" sz="2400" dirty="0">
                <a:solidFill>
                  <a:srgbClr val="FFFF00"/>
                </a:solidFill>
              </a:rPr>
              <a:t>Current State :</a:t>
            </a:r>
          </a:p>
          <a:p>
            <a:r>
              <a:rPr lang="en-US" sz="2000" dirty="0">
                <a:solidFill>
                  <a:schemeClr val="bg1"/>
                </a:solidFill>
              </a:rPr>
              <a:t>A considerable proportion of international trade is </a:t>
            </a:r>
            <a:r>
              <a:rPr lang="en-US" sz="2000" dirty="0">
                <a:solidFill>
                  <a:srgbClr val="FFFF00"/>
                </a:solidFill>
              </a:rPr>
              <a:t>financed through banks</a:t>
            </a:r>
          </a:p>
          <a:p>
            <a:r>
              <a:rPr lang="en-US" sz="2000" dirty="0">
                <a:solidFill>
                  <a:srgbClr val="FFFF00"/>
                </a:solidFill>
              </a:rPr>
              <a:t>			</a:t>
            </a:r>
            <a:r>
              <a:rPr lang="en-US" sz="2000" dirty="0">
                <a:solidFill>
                  <a:schemeClr val="bg1"/>
                </a:solidFill>
              </a:rPr>
              <a:t>Buyer initiated credits though the buyers bank. </a:t>
            </a:r>
          </a:p>
          <a:p>
            <a:r>
              <a:rPr lang="en-US" sz="2000" dirty="0">
                <a:solidFill>
                  <a:schemeClr val="bg1"/>
                </a:solidFill>
              </a:rPr>
              <a:t>			Sellers applying for export credit loans </a:t>
            </a:r>
          </a:p>
          <a:p>
            <a:endParaRPr lang="en-US" sz="2200" dirty="0">
              <a:solidFill>
                <a:schemeClr val="bg1"/>
              </a:solidFill>
            </a:endParaRPr>
          </a:p>
          <a:p>
            <a:r>
              <a:rPr lang="en-US" sz="2200" dirty="0">
                <a:solidFill>
                  <a:schemeClr val="bg1"/>
                </a:solidFill>
              </a:rPr>
              <a:t>In order to draw this credit </a:t>
            </a:r>
          </a:p>
          <a:p>
            <a:r>
              <a:rPr lang="en-US" sz="2200" dirty="0">
                <a:solidFill>
                  <a:schemeClr val="bg1"/>
                </a:solidFill>
              </a:rPr>
              <a:t>	</a:t>
            </a:r>
            <a:r>
              <a:rPr lang="en-US" sz="2200" dirty="0">
                <a:solidFill>
                  <a:srgbClr val="FFFF00"/>
                </a:solidFill>
              </a:rPr>
              <a:t>the seller is required to ship the contracted goods and then submit ( most times THROUGH SNAIL MAIL COURIER )appropriate 	documents to the bank </a:t>
            </a:r>
          </a:p>
          <a:p>
            <a:r>
              <a:rPr lang="en-US" sz="2200" dirty="0">
                <a:solidFill>
                  <a:srgbClr val="FFFF00"/>
                </a:solidFill>
              </a:rPr>
              <a:t>	and eventually importers to take the consignment out from the port of delivery</a:t>
            </a:r>
            <a:r>
              <a:rPr lang="en-US" sz="2200" dirty="0">
                <a:solidFill>
                  <a:schemeClr val="bg1"/>
                </a:solidFill>
              </a:rPr>
              <a:t>. The loaning companies need insurance on the loan and the insurers underwrite. </a:t>
            </a:r>
          </a:p>
          <a:p>
            <a:br>
              <a:rPr lang="en-US" sz="2200" dirty="0">
                <a:solidFill>
                  <a:schemeClr val="bg1"/>
                </a:solidFill>
              </a:rPr>
            </a:br>
            <a:r>
              <a:rPr lang="en-US" sz="2200" dirty="0">
                <a:solidFill>
                  <a:srgbClr val="FFFF00"/>
                </a:solidFill>
              </a:rPr>
              <a:t>The current system only works for Big Buyers. </a:t>
            </a:r>
          </a:p>
          <a:p>
            <a:endParaRPr lang="en-US" sz="2000" dirty="0">
              <a:solidFill>
                <a:srgbClr val="FFFF00"/>
              </a:solidFill>
            </a:endParaRPr>
          </a:p>
          <a:p>
            <a:r>
              <a:rPr lang="en-US" sz="2000" dirty="0">
                <a:solidFill>
                  <a:srgbClr val="FFFF00"/>
                </a:solidFill>
              </a:rPr>
              <a:t>Hence MOST of the lending for MSMEs in developing nations are INFORMAL with no access to formal credit – and the options are very expensive for the borrowers</a:t>
            </a:r>
            <a:r>
              <a:rPr lang="en-US" sz="2000" dirty="0">
                <a:solidFill>
                  <a:schemeClr val="bg1"/>
                </a:solidFill>
              </a:rPr>
              <a:t> </a:t>
            </a:r>
            <a:r>
              <a:rPr lang="en-US" sz="2000" b="1" dirty="0">
                <a:solidFill>
                  <a:srgbClr val="FFFF00"/>
                </a:solidFill>
              </a:rPr>
              <a:t>– </a:t>
            </a:r>
            <a:r>
              <a:rPr lang="en-US" sz="2400" b="1" dirty="0">
                <a:solidFill>
                  <a:srgbClr val="FFFF00"/>
                </a:solidFill>
              </a:rPr>
              <a:t>Inclusivity for MSME Supply Chain Trade Finance is a big focus item per WEF and WTO.</a:t>
            </a:r>
          </a:p>
        </p:txBody>
      </p:sp>
    </p:spTree>
    <p:extLst>
      <p:ext uri="{BB962C8B-B14F-4D97-AF65-F5344CB8AC3E}">
        <p14:creationId xmlns:p14="http://schemas.microsoft.com/office/powerpoint/2010/main" val="420507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rot="10800000">
            <a:off x="14163361" y="1378770"/>
            <a:ext cx="3095939" cy="2879223"/>
          </a:xfrm>
          <a:prstGeom prst="rect">
            <a:avLst/>
          </a:prstGeom>
          <a:noFill/>
          <a:ln>
            <a:noFill/>
          </a:ln>
        </p:spPr>
      </p:pic>
      <p:sp>
        <p:nvSpPr>
          <p:cNvPr id="133" name="Google Shape;133;p6"/>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6"/>
          <p:cNvPicPr preferRelativeResize="0"/>
          <p:nvPr/>
        </p:nvPicPr>
        <p:blipFill rotWithShape="1">
          <a:blip r:embed="rId3">
            <a:alphaModFix/>
          </a:blip>
          <a:srcRect/>
          <a:stretch/>
        </p:blipFill>
        <p:spPr>
          <a:xfrm rot="10800000">
            <a:off x="14163361" y="4774804"/>
            <a:ext cx="3095939" cy="2879223"/>
          </a:xfrm>
          <a:prstGeom prst="rect">
            <a:avLst/>
          </a:prstGeom>
          <a:noFill/>
          <a:ln>
            <a:noFill/>
          </a:ln>
        </p:spPr>
      </p:pic>
      <p:pic>
        <p:nvPicPr>
          <p:cNvPr id="135" name="Google Shape;135;p6"/>
          <p:cNvPicPr preferRelativeResize="0"/>
          <p:nvPr/>
        </p:nvPicPr>
        <p:blipFill rotWithShape="1">
          <a:blip r:embed="rId4">
            <a:alphaModFix/>
          </a:blip>
          <a:srcRect/>
          <a:stretch/>
        </p:blipFill>
        <p:spPr>
          <a:xfrm>
            <a:off x="14163361" y="6674443"/>
            <a:ext cx="2023032" cy="3612557"/>
          </a:xfrm>
          <a:prstGeom prst="rect">
            <a:avLst/>
          </a:prstGeom>
          <a:noFill/>
          <a:ln>
            <a:noFill/>
          </a:ln>
        </p:spPr>
      </p:pic>
      <p:sp>
        <p:nvSpPr>
          <p:cNvPr id="136" name="Google Shape;136;p6"/>
          <p:cNvSpPr txBox="1"/>
          <p:nvPr/>
        </p:nvSpPr>
        <p:spPr>
          <a:xfrm>
            <a:off x="487857" y="296352"/>
            <a:ext cx="15940323" cy="664797"/>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3600" b="1" dirty="0">
                <a:solidFill>
                  <a:srgbClr val="17161C"/>
                </a:solidFill>
              </a:rPr>
              <a:t>Focus Areas and Roadmap: </a:t>
            </a:r>
            <a:r>
              <a:rPr lang="en-US" sz="3600" b="1" dirty="0"/>
              <a:t>EXIM Tokenization, Compliance</a:t>
            </a:r>
            <a:endParaRPr sz="3600" b="1" dirty="0"/>
          </a:p>
        </p:txBody>
      </p:sp>
      <p:sp>
        <p:nvSpPr>
          <p:cNvPr id="137" name="Google Shape;137;p6"/>
          <p:cNvSpPr txBox="1"/>
          <p:nvPr/>
        </p:nvSpPr>
        <p:spPr>
          <a:xfrm>
            <a:off x="1023348" y="7886720"/>
            <a:ext cx="12146152"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dirty="0">
                <a:solidFill>
                  <a:srgbClr val="17161C"/>
                </a:solidFill>
                <a:latin typeface="Arial"/>
                <a:ea typeface="Arial"/>
                <a:cs typeface="Arial"/>
                <a:sym typeface="Arial"/>
              </a:rPr>
              <a:t>.</a:t>
            </a:r>
            <a:endParaRPr sz="3600" dirty="0"/>
          </a:p>
        </p:txBody>
      </p:sp>
      <p:sp>
        <p:nvSpPr>
          <p:cNvPr id="138" name="Google Shape;138;p6"/>
          <p:cNvSpPr txBox="1"/>
          <p:nvPr/>
        </p:nvSpPr>
        <p:spPr>
          <a:xfrm>
            <a:off x="634684" y="1551953"/>
            <a:ext cx="12534816" cy="812530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17161C"/>
                </a:solidFill>
              </a:rPr>
              <a:t>Supply </a:t>
            </a:r>
            <a:r>
              <a:rPr lang="en-US" sz="3200" b="1" dirty="0">
                <a:solidFill>
                  <a:srgbClr val="17161C"/>
                </a:solidFill>
              </a:rPr>
              <a:t>C</a:t>
            </a:r>
            <a:r>
              <a:rPr lang="en-US" sz="3200" b="1" i="0" u="none" strike="noStrike" cap="none" dirty="0">
                <a:solidFill>
                  <a:srgbClr val="17161C"/>
                </a:solidFill>
              </a:rPr>
              <a:t>hain/ International Tr</a:t>
            </a:r>
            <a:r>
              <a:rPr lang="en-US" sz="3200" b="1" dirty="0">
                <a:solidFill>
                  <a:srgbClr val="17161C"/>
                </a:solidFill>
              </a:rPr>
              <a:t>ade</a:t>
            </a:r>
            <a:r>
              <a:rPr lang="en-US" sz="3200" b="1" i="0" u="none" strike="noStrike" cap="none" dirty="0">
                <a:solidFill>
                  <a:srgbClr val="17161C"/>
                </a:solidFill>
              </a:rPr>
              <a:t> Finance </a:t>
            </a:r>
            <a:r>
              <a:rPr lang="en-US" sz="4000" b="0" i="0" u="none" strike="noStrike" cap="none" dirty="0">
                <a:solidFill>
                  <a:srgbClr val="17161C"/>
                </a:solidFill>
                <a:latin typeface="Arial"/>
                <a:ea typeface="Arial"/>
                <a:cs typeface="Arial"/>
                <a:sym typeface="Arial"/>
              </a:rPr>
              <a:t>:</a:t>
            </a:r>
            <a:endParaRPr lang="en-US" sz="2400" dirty="0">
              <a:solidFill>
                <a:srgbClr val="17161C"/>
              </a:solidFill>
            </a:endParaRP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Web 3 Digitization of SCF / Trade documents with compliance to evolving bills and standards ( Electronic Trade Bill, Model Law for Electronic Traceable Records, CBAM )</a:t>
            </a:r>
          </a:p>
          <a:p>
            <a:pPr marL="571500" indent="-571500">
              <a:lnSpc>
                <a:spcPct val="120000"/>
              </a:lnSpc>
              <a:buFont typeface="Arial" panose="020B0604020202020204" pitchFamily="34" charset="0"/>
              <a:buChar char="•"/>
            </a:pPr>
            <a:r>
              <a:rPr lang="en-US" sz="2400" b="0" i="0" u="none" strike="noStrike" cap="none" dirty="0">
                <a:solidFill>
                  <a:srgbClr val="17161C"/>
                </a:solidFill>
                <a:latin typeface="Arial"/>
                <a:ea typeface="Arial"/>
                <a:cs typeface="Arial"/>
                <a:sym typeface="Arial"/>
              </a:rPr>
              <a:t>Seller Identity though evolving Identity schemes and Decentralized IDs. </a:t>
            </a:r>
          </a:p>
          <a:p>
            <a:pPr marL="571500" indent="-571500">
              <a:lnSpc>
                <a:spcPct val="120000"/>
              </a:lnSpc>
              <a:buFont typeface="Arial" panose="020B0604020202020204" pitchFamily="34" charset="0"/>
              <a:buChar char="•"/>
            </a:pPr>
            <a:r>
              <a:rPr lang="en-US" sz="2400" dirty="0">
                <a:solidFill>
                  <a:srgbClr val="17161C"/>
                </a:solidFill>
              </a:rPr>
              <a:t>Compliance – KYC Needs</a:t>
            </a: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Enterprise connectivity to </a:t>
            </a:r>
            <a:r>
              <a:rPr lang="en-US" sz="2400" dirty="0" err="1">
                <a:solidFill>
                  <a:srgbClr val="17161C"/>
                </a:solidFill>
              </a:rPr>
              <a:t>SupplyChain</a:t>
            </a:r>
            <a:r>
              <a:rPr lang="en-US" sz="2400" dirty="0">
                <a:solidFill>
                  <a:srgbClr val="17161C"/>
                </a:solidFill>
              </a:rPr>
              <a:t>/Trade, ESG</a:t>
            </a:r>
          </a:p>
          <a:p>
            <a:pPr lvl="8">
              <a:lnSpc>
                <a:spcPct val="120000"/>
              </a:lnSpc>
            </a:pPr>
            <a:r>
              <a:rPr lang="en-US" sz="2000" dirty="0">
                <a:solidFill>
                  <a:srgbClr val="17161C"/>
                </a:solidFill>
              </a:rPr>
              <a:t>             APIs, XRPL Hooks / EVM Sidechains as needed. Oracles for Enterprise connectivity. DCSA standards.</a:t>
            </a:r>
          </a:p>
          <a:p>
            <a:pPr lvl="8">
              <a:lnSpc>
                <a:spcPct val="120000"/>
              </a:lnSpc>
            </a:pPr>
            <a:r>
              <a:rPr lang="en-US" sz="2000" dirty="0">
                <a:solidFill>
                  <a:srgbClr val="17161C"/>
                </a:solidFill>
              </a:rPr>
              <a:t>	ESG Favorable settlement layer – </a:t>
            </a:r>
            <a:r>
              <a:rPr lang="en-US" sz="2000" dirty="0" err="1">
                <a:solidFill>
                  <a:srgbClr val="17161C"/>
                </a:solidFill>
              </a:rPr>
              <a:t>XRPLedger</a:t>
            </a:r>
            <a:endParaRPr lang="en-US" sz="2000" dirty="0">
              <a:solidFill>
                <a:srgbClr val="17161C"/>
              </a:solidFill>
            </a:endParaRPr>
          </a:p>
          <a:p>
            <a:pPr marL="571500" marR="0" lvl="0" indent="-571500" algn="l" rtl="0">
              <a:lnSpc>
                <a:spcPct val="120000"/>
              </a:lnSpc>
              <a:spcBef>
                <a:spcPts val="0"/>
              </a:spcBef>
              <a:spcAft>
                <a:spcPts val="0"/>
              </a:spcAft>
              <a:buFont typeface="Arial" panose="020B0604020202020204" pitchFamily="34" charset="0"/>
              <a:buChar char="•"/>
            </a:pPr>
            <a:r>
              <a:rPr lang="en-US" sz="2400" dirty="0">
                <a:solidFill>
                  <a:srgbClr val="17161C"/>
                </a:solidFill>
              </a:rPr>
              <a:t>End2End Hyper-Efficiencies</a:t>
            </a:r>
          </a:p>
          <a:p>
            <a:pPr lvl="1">
              <a:lnSpc>
                <a:spcPct val="120000"/>
              </a:lnSpc>
            </a:pPr>
            <a:r>
              <a:rPr lang="en-US" sz="2000" dirty="0">
                <a:solidFill>
                  <a:srgbClr val="17161C"/>
                </a:solidFill>
              </a:rPr>
              <a:t>	Cash Flow Cycle shortening</a:t>
            </a:r>
          </a:p>
          <a:p>
            <a:pPr lvl="8">
              <a:lnSpc>
                <a:spcPct val="120000"/>
              </a:lnSpc>
            </a:pPr>
            <a:r>
              <a:rPr lang="en-US" sz="2000" dirty="0">
                <a:solidFill>
                  <a:srgbClr val="17161C"/>
                </a:solidFill>
              </a:rPr>
              <a:t>              Proof of Best Regenerative Practices</a:t>
            </a:r>
          </a:p>
          <a:p>
            <a:pPr marL="571500" marR="0" lvl="0" indent="-571500" algn="l" rtl="0">
              <a:lnSpc>
                <a:spcPct val="120000"/>
              </a:lnSpc>
              <a:spcBef>
                <a:spcPts val="0"/>
              </a:spcBef>
              <a:spcAft>
                <a:spcPts val="0"/>
              </a:spcAft>
              <a:buFont typeface="Arial" panose="020B0604020202020204" pitchFamily="34" charset="0"/>
              <a:buChar char="•"/>
            </a:pPr>
            <a:r>
              <a:rPr lang="en-US" sz="2400" dirty="0" err="1">
                <a:solidFill>
                  <a:srgbClr val="17161C"/>
                </a:solidFill>
              </a:rPr>
              <a:t>TradeInclusive</a:t>
            </a:r>
            <a:r>
              <a:rPr lang="en-US" sz="2400" dirty="0">
                <a:solidFill>
                  <a:srgbClr val="17161C"/>
                </a:solidFill>
              </a:rPr>
              <a:t> solution</a:t>
            </a:r>
          </a:p>
          <a:p>
            <a:pPr lvl="1">
              <a:lnSpc>
                <a:spcPct val="120000"/>
              </a:lnSpc>
            </a:pPr>
            <a:r>
              <a:rPr lang="en-US" sz="2000" dirty="0">
                <a:solidFill>
                  <a:srgbClr val="17161C"/>
                </a:solidFill>
              </a:rPr>
              <a:t>           Active engagement with multiple trade orgs ( WTO, Global services coalitions, Multiple governments – India, UK, Saudi Arabia etc., and academic / top 3 consulting.</a:t>
            </a:r>
          </a:p>
          <a:p>
            <a:pPr lvl="1">
              <a:lnSpc>
                <a:spcPct val="120000"/>
              </a:lnSpc>
            </a:pPr>
            <a:r>
              <a:rPr lang="en-US" sz="2000" dirty="0">
                <a:solidFill>
                  <a:srgbClr val="17161C"/>
                </a:solidFill>
              </a:rPr>
              <a:t>	Technical Proof points and prototypes built out based on XRP Ledger</a:t>
            </a:r>
          </a:p>
          <a:p>
            <a:pPr lvl="1">
              <a:lnSpc>
                <a:spcPct val="120000"/>
              </a:lnSpc>
            </a:pPr>
            <a:r>
              <a:rPr lang="en-US" sz="2000" dirty="0">
                <a:solidFill>
                  <a:srgbClr val="17161C"/>
                </a:solidFill>
              </a:rPr>
              <a:t>	Working with </a:t>
            </a:r>
            <a:r>
              <a:rPr lang="en-US" sz="2000" dirty="0" err="1">
                <a:solidFill>
                  <a:srgbClr val="17161C"/>
                </a:solidFill>
              </a:rPr>
              <a:t>MSMes</a:t>
            </a:r>
            <a:r>
              <a:rPr lang="en-US" sz="2000" dirty="0">
                <a:solidFill>
                  <a:srgbClr val="17161C"/>
                </a:solidFill>
              </a:rPr>
              <a:t> on pre-launch onboarding for effective </a:t>
            </a:r>
            <a:r>
              <a:rPr lang="en-US" sz="2000" dirty="0" err="1">
                <a:solidFill>
                  <a:srgbClr val="17161C"/>
                </a:solidFill>
              </a:rPr>
              <a:t>MSMe</a:t>
            </a:r>
            <a:r>
              <a:rPr lang="en-US" sz="2000" dirty="0">
                <a:solidFill>
                  <a:srgbClr val="17161C"/>
                </a:solidFill>
              </a:rPr>
              <a:t> trade finance options.</a:t>
            </a:r>
          </a:p>
          <a:p>
            <a:pPr lvl="8">
              <a:lnSpc>
                <a:spcPct val="120000"/>
              </a:lnSpc>
            </a:pPr>
            <a:endParaRPr lang="en-US" sz="2000" dirty="0">
              <a:solidFill>
                <a:srgbClr val="17161C"/>
              </a:solidFill>
            </a:endParaRPr>
          </a:p>
          <a:p>
            <a:pPr lvl="8">
              <a:lnSpc>
                <a:spcPct val="120000"/>
              </a:lnSpc>
            </a:pPr>
            <a:r>
              <a:rPr lang="en-US" sz="2000" dirty="0">
                <a:solidFill>
                  <a:srgbClr val="17161C"/>
                </a:solidFill>
              </a:rPr>
              <a:t>	      </a:t>
            </a:r>
          </a:p>
          <a:p>
            <a:pPr marL="571500" marR="0" lvl="0" indent="-571500" algn="l" rtl="0">
              <a:lnSpc>
                <a:spcPct val="120000"/>
              </a:lnSpc>
              <a:spcBef>
                <a:spcPts val="0"/>
              </a:spcBef>
              <a:spcAft>
                <a:spcPts val="0"/>
              </a:spcAft>
              <a:buFont typeface="Arial" panose="020B0604020202020204" pitchFamily="34" charset="0"/>
              <a:buChar char="•"/>
            </a:pPr>
            <a:endParaRPr lang="en-US" sz="3200" dirty="0">
              <a:solidFill>
                <a:srgbClr val="17161C"/>
              </a:solidFill>
            </a:endParaRPr>
          </a:p>
        </p:txBody>
      </p:sp>
      <p:sp>
        <p:nvSpPr>
          <p:cNvPr id="140" name="Google Shape;140;p6"/>
          <p:cNvSpPr txBox="1"/>
          <p:nvPr/>
        </p:nvSpPr>
        <p:spPr>
          <a:xfrm>
            <a:off x="9139238" y="3008630"/>
            <a:ext cx="9525" cy="885190"/>
          </a:xfrm>
          <a:prstGeom prst="rect">
            <a:avLst/>
          </a:prstGeom>
          <a:noFill/>
          <a:ln>
            <a:noFill/>
          </a:ln>
        </p:spPr>
        <p:txBody>
          <a:bodyPr spcFirstLastPara="1" wrap="square" lIns="0" tIns="0" rIns="0" bIns="0" anchor="t" anchorCtr="0">
            <a:spAutoFit/>
          </a:bodyPr>
          <a:lstStyle/>
          <a:p>
            <a:pPr marL="0" marR="0" lvl="0" indent="0" algn="ctr" rtl="0">
              <a:lnSpc>
                <a:spcPct val="40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2462</TotalTime>
  <Words>1855</Words>
  <Application>Microsoft Office PowerPoint</Application>
  <PresentationFormat>Custom</PresentationFormat>
  <Paragraphs>182</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Open Sans ExtraBold</vt:lpstr>
      <vt:lpstr>Arial</vt:lpstr>
      <vt:lpstr>Calibri</vt:lpstr>
      <vt:lpstr>Roboto</vt:lpstr>
      <vt:lpstr>Open Sans</vt:lpstr>
      <vt:lpstr>Office Theme</vt:lpstr>
      <vt:lpstr>PowerPoint Presentation</vt:lpstr>
      <vt:lpstr>PowerPoint Presentation</vt:lpstr>
      <vt:lpstr>PowerPoint Presentation</vt:lpstr>
      <vt:lpstr>PowerPoint Presentation</vt:lpstr>
      <vt:lpstr>How important are MSMEs</vt:lpstr>
      <vt:lpstr>Pain-points in export cash cycle for  MSMEs      Indication of Opportunity and How Big it is.</vt:lpstr>
      <vt:lpstr>Social Cause</vt:lpstr>
      <vt:lpstr>PowerPoint Presentation</vt:lpstr>
      <vt:lpstr>PowerPoint Presentation</vt:lpstr>
      <vt:lpstr>PowerPoint Presentation</vt:lpstr>
      <vt:lpstr>PowerPoint Presentation</vt:lpstr>
      <vt:lpstr>CODE BASE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SATHYA KRISHNASAMY</cp:lastModifiedBy>
  <cp:revision>132</cp:revision>
  <dcterms:created xsi:type="dcterms:W3CDTF">2006-08-16T00:00:00Z</dcterms:created>
  <dcterms:modified xsi:type="dcterms:W3CDTF">2023-10-14T03:28:24Z</dcterms:modified>
</cp:coreProperties>
</file>