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4b01769c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4b01769c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4b01769c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4b01769c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4b01769c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4b01769c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4b01769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4b01769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4b01769c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4b01769c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4b01769c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4b01769c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4b01769c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4b01769c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4b01769c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4b01769c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4b01769cf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4b01769cf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4b01769c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4b01769c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4b01769c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4b01769c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fr"/>
              <a:t>Gestion de clé partagée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fr"/>
              <a:t>Cas d’usage du Multi-Party Computation (MPC)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Avantages : </a:t>
            </a:r>
            <a:r>
              <a:rPr lang="fr" sz="2500"/>
              <a:t>Tolérance aux Pannes</a:t>
            </a:r>
            <a:endParaRPr sz="2500"/>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fr">
                <a:solidFill>
                  <a:schemeClr val="dk1"/>
                </a:solidFill>
              </a:rPr>
              <a:t>Grâce à l’utilisation de schémas de type </a:t>
            </a:r>
            <a:r>
              <a:rPr b="1" lang="fr">
                <a:solidFill>
                  <a:schemeClr val="dk1"/>
                </a:solidFill>
              </a:rPr>
              <a:t>T-of-N</a:t>
            </a:r>
            <a:r>
              <a:rPr lang="fr">
                <a:solidFill>
                  <a:schemeClr val="dk1"/>
                </a:solidFill>
              </a:rPr>
              <a:t> (seuil de participation), le système peut fonctionner même si certains participants ne sont pas disponibles ou ont subi des pannes.</a:t>
            </a:r>
            <a:endParaRPr>
              <a:solidFill>
                <a:schemeClr val="dk1"/>
              </a:solidFill>
            </a:endParaRPr>
          </a:p>
          <a:p>
            <a:pPr indent="-342900" lvl="0" marL="457200" rtl="0" algn="l">
              <a:spcBef>
                <a:spcPts val="0"/>
              </a:spcBef>
              <a:spcAft>
                <a:spcPts val="0"/>
              </a:spcAft>
              <a:buSzPts val="1800"/>
              <a:buChar char="●"/>
            </a:pPr>
            <a:r>
              <a:rPr lang="fr">
                <a:solidFill>
                  <a:schemeClr val="dk1"/>
                </a:solidFill>
              </a:rPr>
              <a:t>Cela permet une certaine résilience aux défaillances dans le réseau.</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Avantages : </a:t>
            </a:r>
            <a:r>
              <a:rPr lang="fr" sz="2500"/>
              <a:t>Élimination du Point de Défaillance Unique</a:t>
            </a:r>
            <a:endParaRPr sz="2500"/>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fr">
                <a:solidFill>
                  <a:schemeClr val="dk1"/>
                </a:solidFill>
              </a:rPr>
              <a:t>Puisque la clé privée n’est jamais centralisée dans un seul emplacement ou détenue par une seule entité, il n'y a pas de point de défaillance unique. Cela protège contre les attaques sur un seul point d’entrée (comme le piratage d’un serveur central).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Avantages : </a:t>
            </a:r>
            <a:r>
              <a:rPr lang="fr" sz="2500"/>
              <a:t>Simplicité d'Audit et de Conformité</a:t>
            </a:r>
            <a:endParaRPr sz="2500"/>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fr">
                <a:solidFill>
                  <a:schemeClr val="dk1"/>
                </a:solidFill>
              </a:rPr>
              <a:t>L’utilisation de MPC pour la gestion des clés rend le système plus transparent et vérifiable, ce qui facilite la conformité réglementaire dans des environnements où la sécurité des clés est critique (par exemple, pour des services financiers).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C</a:t>
            </a:r>
            <a:r>
              <a:rPr lang="fr"/>
              <a:t>ollaborer entre plusieurs parties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G</a:t>
            </a:r>
            <a:r>
              <a:rPr lang="fr"/>
              <a:t>énérer, stocker et utiliser des clés cryptographiques de manière </a:t>
            </a:r>
            <a:r>
              <a:rPr b="1" lang="fr"/>
              <a:t>sécurisée</a:t>
            </a:r>
            <a:r>
              <a:rPr lang="fr"/>
              <a:t> sans qu’une seule entité n’ait accès à la clé complète</a:t>
            </a:r>
            <a:endParaRPr/>
          </a:p>
          <a:p>
            <a:pPr indent="-342900" lvl="0" marL="457200" rtl="0" algn="l">
              <a:spcBef>
                <a:spcPts val="0"/>
              </a:spcBef>
              <a:spcAft>
                <a:spcPts val="0"/>
              </a:spcAft>
              <a:buSzPts val="1800"/>
              <a:buChar char="●"/>
            </a:pPr>
            <a:r>
              <a:rPr lang="fr"/>
              <a:t>Permet de renforcer la sécurité en distribuant la confiance et en empêchant quiconque de contrôler la clé privée de manière isolée</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 de la Gestion de Clé Partagée</a:t>
            </a:r>
            <a:endParaRPr/>
          </a:p>
        </p:txBody>
      </p:sp>
      <p:sp>
        <p:nvSpPr>
          <p:cNvPr id="67" name="Google Shape;67;p15"/>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L’objectif est de </a:t>
            </a:r>
            <a:r>
              <a:rPr b="1" lang="fr"/>
              <a:t>partager </a:t>
            </a:r>
            <a:r>
              <a:rPr lang="fr"/>
              <a:t>la responsabilité d’</a:t>
            </a:r>
            <a:r>
              <a:rPr b="1" lang="fr"/>
              <a:t>une clé cryptographique</a:t>
            </a:r>
            <a:r>
              <a:rPr lang="fr"/>
              <a:t> (généralement une clé privée) entre </a:t>
            </a:r>
            <a:r>
              <a:rPr b="1" lang="fr"/>
              <a:t>plusieurs parties</a:t>
            </a:r>
            <a:r>
              <a:rPr lang="fr"/>
              <a:t> tout en assurant que cette clé ne sera </a:t>
            </a:r>
            <a:r>
              <a:rPr b="1" lang="fr"/>
              <a:t>jamais reconstruite en entier par une seule entité</a:t>
            </a:r>
            <a:r>
              <a:rPr lang="fr"/>
              <a:t>. </a:t>
            </a:r>
            <a:endParaRPr/>
          </a:p>
          <a:p>
            <a:pPr indent="-342900" lvl="0" marL="457200" rtl="0" algn="l">
              <a:spcBef>
                <a:spcPts val="0"/>
              </a:spcBef>
              <a:spcAft>
                <a:spcPts val="0"/>
              </a:spcAft>
              <a:buSzPts val="1800"/>
              <a:buChar char="●"/>
            </a:pPr>
            <a:r>
              <a:rPr lang="fr"/>
              <a:t>Cela est particulièrement utile dans des applications où la sécurité de la clé est critique, comme dans :</a:t>
            </a:r>
            <a:endParaRPr/>
          </a:p>
          <a:p>
            <a:pPr indent="-317500" lvl="1" marL="914400" rtl="0" algn="l">
              <a:spcBef>
                <a:spcPts val="0"/>
              </a:spcBef>
              <a:spcAft>
                <a:spcPts val="0"/>
              </a:spcAft>
              <a:buSzPts val="1400"/>
              <a:buChar char="○"/>
            </a:pPr>
            <a:r>
              <a:rPr lang="fr"/>
              <a:t>la signature de transactions</a:t>
            </a:r>
            <a:endParaRPr/>
          </a:p>
          <a:p>
            <a:pPr indent="-317500" lvl="1" marL="914400" rtl="0" algn="l">
              <a:spcBef>
                <a:spcPts val="0"/>
              </a:spcBef>
              <a:spcAft>
                <a:spcPts val="0"/>
              </a:spcAft>
              <a:buSzPts val="1400"/>
              <a:buChar char="○"/>
            </a:pPr>
            <a:r>
              <a:rPr lang="fr"/>
              <a:t>l’authentification </a:t>
            </a:r>
            <a:endParaRPr/>
          </a:p>
          <a:p>
            <a:pPr indent="-317500" lvl="1" marL="914400" rtl="0" algn="l">
              <a:spcBef>
                <a:spcPts val="0"/>
              </a:spcBef>
              <a:spcAft>
                <a:spcPts val="0"/>
              </a:spcAft>
              <a:buSzPts val="1400"/>
              <a:buChar char="○"/>
            </a:pPr>
            <a:r>
              <a:rPr lang="fr"/>
              <a:t>la gestion de certificats.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Principe de Fonctionnement</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fr">
                <a:solidFill>
                  <a:schemeClr val="dk1"/>
                </a:solidFill>
              </a:rPr>
              <a:t>Dans la gestion de clé partagée avec MPC, la clé privée n’est jamais stockée dans son intégralité dans un seul endroit. </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Au lieu de cela, la clé est </a:t>
            </a:r>
            <a:r>
              <a:rPr b="1" lang="fr">
                <a:solidFill>
                  <a:schemeClr val="dk1"/>
                </a:solidFill>
              </a:rPr>
              <a:t>divisée en fragments</a:t>
            </a:r>
            <a:r>
              <a:rPr lang="fr">
                <a:solidFill>
                  <a:schemeClr val="dk1"/>
                </a:solidFill>
              </a:rPr>
              <a:t> (ou "shares") et chaque participant du réseau reçoit une partie de la clé. </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Un protocole MPC est utilisé pour permettre aux participants de signer des transactions ou de réaliser des opérations cryptographiques </a:t>
            </a:r>
            <a:r>
              <a:rPr b="1" lang="fr">
                <a:solidFill>
                  <a:schemeClr val="dk1"/>
                </a:solidFill>
              </a:rPr>
              <a:t>sans jamais reconstituer la clé complète</a:t>
            </a:r>
            <a:r>
              <a:rPr lang="fr">
                <a:solidFill>
                  <a:schemeClr val="dk1"/>
                </a:solidFil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Étapes clés: 1. Génération Distribuée de la Clé</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La clé privée est générée de manière distribuée par plusieurs parties (par exemple, via un protocole de génération de clé multipartite). Chaque partie reçoit un fragment de la clé.</a:t>
            </a:r>
            <a:endParaRPr/>
          </a:p>
          <a:p>
            <a:pPr indent="-342900" lvl="0" marL="457200" rtl="0" algn="l">
              <a:spcBef>
                <a:spcPts val="0"/>
              </a:spcBef>
              <a:spcAft>
                <a:spcPts val="0"/>
              </a:spcAft>
              <a:buSzPts val="1800"/>
              <a:buChar char="●"/>
            </a:pPr>
            <a:r>
              <a:rPr lang="fr"/>
              <a:t>Aucune partie n’a jamais accès à la clé complète, même pendant la phase de génération.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Étapes clés: 2. </a:t>
            </a:r>
            <a:r>
              <a:rPr lang="fr"/>
              <a:t>Stockage Distribué des Fragments de Clé</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fr"/>
              <a:t>Chaque fragment de la clé est conservé par un participant différent.</a:t>
            </a:r>
            <a:endParaRPr/>
          </a:p>
          <a:p>
            <a:pPr indent="-342900" lvl="0" marL="457200" rtl="0" algn="l">
              <a:spcBef>
                <a:spcPts val="0"/>
              </a:spcBef>
              <a:spcAft>
                <a:spcPts val="0"/>
              </a:spcAft>
              <a:buSzPts val="1800"/>
              <a:buChar char="●"/>
            </a:pPr>
            <a:r>
              <a:rPr lang="fr"/>
              <a:t>Le stockage peut être effectué sur différents nœuds ou systèmes, ce qui renforce la sécurité en réduisant les risques liés à une compromission unique.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Étapes clés: 3. </a:t>
            </a:r>
            <a:r>
              <a:rPr lang="fr"/>
              <a:t>Utilisation Sécurisée de la Clé</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fr">
                <a:solidFill>
                  <a:schemeClr val="dk1"/>
                </a:solidFill>
              </a:rPr>
              <a:t>Lorsqu'il est nécessaire d'effectuer une action qui requiert l’utilisation de la clé privée (par exemple, signer une transaction ou déchiffrer un message), un protocole MPC permet aux participants de collaborer pour </a:t>
            </a:r>
            <a:r>
              <a:rPr b="1" lang="fr">
                <a:solidFill>
                  <a:schemeClr val="dk1"/>
                </a:solidFill>
              </a:rPr>
              <a:t>signer collectivement</a:t>
            </a:r>
            <a:r>
              <a:rPr lang="fr">
                <a:solidFill>
                  <a:schemeClr val="dk1"/>
                </a:solidFill>
              </a:rPr>
              <a:t> la transaction ou réaliser l’opération cryptographique, sans jamais reconstruire la clé en entier.</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Le protocole calcule la signature finale de manière distribuée en agrégeant les fragments.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Étapes clés: 4. </a:t>
            </a:r>
            <a:r>
              <a:rPr lang="fr"/>
              <a:t>Reconstruction Temporaire avec Seuil</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fr">
                <a:solidFill>
                  <a:schemeClr val="dk1"/>
                </a:solidFill>
              </a:rPr>
              <a:t>Dans certains systèmes, il peut être nécessaire de reconstruire temporairement la clé pour certaines opérations. Cela se fait généralement en définissant un </a:t>
            </a:r>
            <a:r>
              <a:rPr b="1" lang="fr">
                <a:solidFill>
                  <a:schemeClr val="dk1"/>
                </a:solidFill>
              </a:rPr>
              <a:t>seuil</a:t>
            </a:r>
            <a:r>
              <a:rPr lang="fr">
                <a:solidFill>
                  <a:schemeClr val="dk1"/>
                </a:solidFill>
              </a:rPr>
              <a:t> (par exemple, une configuration de type T-of-N), où au moins </a:t>
            </a:r>
            <a:r>
              <a:rPr b="1" lang="fr">
                <a:solidFill>
                  <a:schemeClr val="dk1"/>
                </a:solidFill>
              </a:rPr>
              <a:t>T</a:t>
            </a:r>
            <a:r>
              <a:rPr lang="fr">
                <a:solidFill>
                  <a:schemeClr val="dk1"/>
                </a:solidFill>
              </a:rPr>
              <a:t> participants (sur un total de </a:t>
            </a:r>
            <a:r>
              <a:rPr b="1" lang="fr">
                <a:solidFill>
                  <a:schemeClr val="dk1"/>
                </a:solidFill>
              </a:rPr>
              <a:t>N</a:t>
            </a:r>
            <a:r>
              <a:rPr lang="fr">
                <a:solidFill>
                  <a:schemeClr val="dk1"/>
                </a:solidFill>
              </a:rPr>
              <a:t>) doivent collaborer pour réassembler la clé.</a:t>
            </a:r>
            <a:endParaRPr>
              <a:solidFill>
                <a:schemeClr val="dk1"/>
              </a:solidFill>
            </a:endParaRPr>
          </a:p>
          <a:p>
            <a:pPr indent="-342900" lvl="0" marL="457200" rtl="0" algn="l">
              <a:spcBef>
                <a:spcPts val="0"/>
              </a:spcBef>
              <a:spcAft>
                <a:spcPts val="0"/>
              </a:spcAft>
              <a:buClr>
                <a:schemeClr val="dk1"/>
              </a:buClr>
              <a:buSzPts val="1800"/>
              <a:buChar char="●"/>
            </a:pPr>
            <a:r>
              <a:rPr lang="fr">
                <a:solidFill>
                  <a:schemeClr val="dk1"/>
                </a:solidFill>
              </a:rPr>
              <a:t>Une fois l'opération terminée (par exemple, signature ou déchiffrement), la clé n’est plus utilisée en entier, et les fragments restent séparés.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sz="2500"/>
              <a:t>Avantages : Renforcement de la Sécurité</a:t>
            </a:r>
            <a:endParaRPr sz="25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fr"/>
              <a:t>Aucun participant ne détient jamais la clé complète, ce qui empêche tout individu ou organisation malveillante de compromettre la clé privée.</a:t>
            </a:r>
            <a:endParaRPr/>
          </a:p>
          <a:p>
            <a:pPr indent="-342900" lvl="0" marL="457200" rtl="0" algn="l">
              <a:spcBef>
                <a:spcPts val="0"/>
              </a:spcBef>
              <a:spcAft>
                <a:spcPts val="0"/>
              </a:spcAft>
              <a:buSzPts val="1800"/>
              <a:buChar char="●"/>
            </a:pPr>
            <a:r>
              <a:rPr lang="fr"/>
              <a:t>Même si un fragment est compromis, cela ne permet pas à l'attaquant de reconstruire la clé complète à moins d’avoir accès à un nombre suffisant de fragments.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