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92" d="100"/>
          <a:sy n="92" d="100"/>
        </p:scale>
        <p:origin x="3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cNvSpPr>
            <a:spLocks noGrp="1"/>
          </p:cNvSpPr>
          <p:nvPr>
            <p:ph type="dt" sz="half" idx="10"/>
          </p:nvPr>
        </p:nvSpPr>
        <p:spPr/>
        <p:txBody>
          <a:bodyPr/>
          <a:lstStyle/>
          <a:p>
            <a:fld id="{5C2C3F0B-2B7F-4782-B315-33E516447C25}" type="datetimeFigureOut">
              <a:rPr lang="en-US" smtClean="0"/>
              <a:t>4/23/2015</a:t>
            </a:fld>
            <a:endParaRPr lang="en-US"/>
          </a:p>
        </p:txBody>
      </p:sp>
      <p:sp>
        <p:nvSpPr>
          <p:cNvPr id="5" name="Footer"/>
          <p:cNvSpPr>
            <a:spLocks noGrp="1"/>
          </p:cNvSpPr>
          <p:nvPr>
            <p:ph type="ftr" sz="quarter" idx="11"/>
          </p:nvPr>
        </p:nvSpPr>
        <p:spPr/>
        <p:txBody>
          <a:bodyPr/>
          <a:lstStyle/>
          <a:p>
            <a:endParaRPr lang="en-US"/>
          </a:p>
        </p:txBody>
      </p:sp>
      <p:sp>
        <p:nvSpPr>
          <p:cNvPr id="6" name="Slide Number"/>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253298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smtClean="0"/>
              <a:t>Click to edit Master title style</a:t>
            </a:r>
            <a:endParaRPr lang="en-US"/>
          </a:p>
        </p:txBody>
      </p:sp>
      <p:sp>
        <p:nvSpPr>
          <p:cNvPr id="3" name="Vertical Text"/>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cNvSpPr>
            <a:spLocks noGrp="1"/>
          </p:cNvSpPr>
          <p:nvPr>
            <p:ph type="dt" sz="half" idx="10"/>
          </p:nvPr>
        </p:nvSpPr>
        <p:spPr/>
        <p:txBody>
          <a:bodyPr/>
          <a:lstStyle/>
          <a:p>
            <a:fld id="{5C2C3F0B-2B7F-4782-B315-33E516447C25}" type="datetimeFigureOut">
              <a:rPr lang="en-US" smtClean="0"/>
              <a:t>4/23/2015</a:t>
            </a:fld>
            <a:endParaRPr lang="en-US"/>
          </a:p>
        </p:txBody>
      </p:sp>
      <p:sp>
        <p:nvSpPr>
          <p:cNvPr id="5" name="Footer"/>
          <p:cNvSpPr>
            <a:spLocks noGrp="1"/>
          </p:cNvSpPr>
          <p:nvPr>
            <p:ph type="ftr" sz="quarter" idx="11"/>
          </p:nvPr>
        </p:nvSpPr>
        <p:spPr/>
        <p:txBody>
          <a:bodyPr/>
          <a:lstStyle/>
          <a:p>
            <a:endParaRPr lang="en-US"/>
          </a:p>
        </p:txBody>
      </p:sp>
      <p:sp>
        <p:nvSpPr>
          <p:cNvPr id="6" name="Slide Number"/>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1168028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cNvSpPr>
            <a:spLocks noGrp="1"/>
          </p:cNvSpPr>
          <p:nvPr>
            <p:ph type="dt" sz="half" idx="10"/>
          </p:nvPr>
        </p:nvSpPr>
        <p:spPr/>
        <p:txBody>
          <a:bodyPr/>
          <a:lstStyle/>
          <a:p>
            <a:fld id="{5C2C3F0B-2B7F-4782-B315-33E516447C25}" type="datetimeFigureOut">
              <a:rPr lang="en-US" smtClean="0"/>
              <a:t>4/23/2015</a:t>
            </a:fld>
            <a:endParaRPr lang="en-US"/>
          </a:p>
        </p:txBody>
      </p:sp>
      <p:sp>
        <p:nvSpPr>
          <p:cNvPr id="5" name="Footer"/>
          <p:cNvSpPr>
            <a:spLocks noGrp="1"/>
          </p:cNvSpPr>
          <p:nvPr>
            <p:ph type="ftr" sz="quarter" idx="11"/>
          </p:nvPr>
        </p:nvSpPr>
        <p:spPr/>
        <p:txBody>
          <a:bodyPr/>
          <a:lstStyle/>
          <a:p>
            <a:endParaRPr lang="en-US"/>
          </a:p>
        </p:txBody>
      </p:sp>
      <p:sp>
        <p:nvSpPr>
          <p:cNvPr id="6" name="Slide Number"/>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263154556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smtClean="0"/>
              <a:t>Click to edit Master title style</a:t>
            </a:r>
            <a:endParaRPr lang="en-US" dirty="0"/>
          </a:p>
        </p:txBody>
      </p:sp>
      <p:sp>
        <p:nvSpPr>
          <p:cNvPr id="3" name="Table"/>
          <p:cNvSpPr>
            <a:spLocks noGrp="1"/>
          </p:cNvSpPr>
          <p:nvPr>
            <p:ph type="tbl" idx="1"/>
          </p:nvPr>
        </p:nvSpPr>
        <p:spPr/>
        <p:txBody>
          <a:bodyPr/>
          <a:lstStyle/>
          <a:p>
            <a:endParaRPr lang="en-US"/>
          </a:p>
        </p:txBody>
      </p:sp>
      <p:sp>
        <p:nvSpPr>
          <p:cNvPr id="4" name="Date"/>
          <p:cNvSpPr>
            <a:spLocks noGrp="1"/>
          </p:cNvSpPr>
          <p:nvPr>
            <p:ph type="dt" sz="half" idx="10"/>
          </p:nvPr>
        </p:nvSpPr>
        <p:spPr/>
        <p:txBody>
          <a:bodyPr/>
          <a:lstStyle/>
          <a:p>
            <a:fld id="{5C2C3F0B-2B7F-4782-B315-33E516447C25}" type="datetimeFigureOut">
              <a:rPr lang="en-US" smtClean="0"/>
              <a:t>4/23/2015</a:t>
            </a:fld>
            <a:endParaRPr lang="en-US"/>
          </a:p>
        </p:txBody>
      </p:sp>
      <p:sp>
        <p:nvSpPr>
          <p:cNvPr id="5" name="Footer"/>
          <p:cNvSpPr>
            <a:spLocks noGrp="1"/>
          </p:cNvSpPr>
          <p:nvPr>
            <p:ph type="ftr" sz="quarter" idx="11"/>
          </p:nvPr>
        </p:nvSpPr>
        <p:spPr/>
        <p:txBody>
          <a:bodyPr/>
          <a:lstStyle/>
          <a:p>
            <a:endParaRPr lang="en-US"/>
          </a:p>
        </p:txBody>
      </p:sp>
      <p:sp>
        <p:nvSpPr>
          <p:cNvPr id="6" name="Slide Number"/>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36925135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smtClean="0"/>
              <a:t>Click to edit Master title style</a:t>
            </a:r>
            <a:endParaRPr lang="en-US" dirty="0"/>
          </a:p>
        </p:txBody>
      </p:sp>
      <p:sp>
        <p:nvSpPr>
          <p:cNvPr id="3" name="Date"/>
          <p:cNvSpPr>
            <a:spLocks noGrp="1"/>
          </p:cNvSpPr>
          <p:nvPr>
            <p:ph type="dt" sz="half" idx="10"/>
          </p:nvPr>
        </p:nvSpPr>
        <p:spPr/>
        <p:txBody>
          <a:bodyPr/>
          <a:lstStyle/>
          <a:p>
            <a:fld id="{5C2C3F0B-2B7F-4782-B315-33E516447C25}" type="datetimeFigureOut">
              <a:rPr lang="en-US" smtClean="0"/>
              <a:t>4/23/2015</a:t>
            </a:fld>
            <a:endParaRPr lang="en-US"/>
          </a:p>
        </p:txBody>
      </p:sp>
      <p:sp>
        <p:nvSpPr>
          <p:cNvPr id="4" name="Footer"/>
          <p:cNvSpPr>
            <a:spLocks noGrp="1"/>
          </p:cNvSpPr>
          <p:nvPr>
            <p:ph type="ftr" sz="quarter" idx="11"/>
          </p:nvPr>
        </p:nvSpPr>
        <p:spPr/>
        <p:txBody>
          <a:bodyPr/>
          <a:lstStyle/>
          <a:p>
            <a:endParaRPr lang="en-US"/>
          </a:p>
        </p:txBody>
      </p:sp>
      <p:sp>
        <p:nvSpPr>
          <p:cNvPr id="5" name="Slide Number"/>
          <p:cNvSpPr>
            <a:spLocks noGrp="1"/>
          </p:cNvSpPr>
          <p:nvPr>
            <p:ph type="sldNum" sz="quarter" idx="12"/>
          </p:nvPr>
        </p:nvSpPr>
        <p:spPr/>
        <p:txBody>
          <a:bodyPr/>
          <a:lstStyle/>
          <a:p>
            <a:fld id="{6FACB95C-998B-4B89-BDB5-3B69D78FCBB4}" type="slidenum">
              <a:rPr lang="en-US" smtClean="0"/>
              <a:t>‹#›</a:t>
            </a:fld>
            <a:endParaRPr lang="en-US"/>
          </a:p>
        </p:txBody>
      </p:sp>
      <p:sp>
        <p:nvSpPr>
          <p:cNvPr id="8" name="Picture"/>
          <p:cNvSpPr>
            <a:spLocks noGrp="1"/>
          </p:cNvSpPr>
          <p:nvPr>
            <p:ph type="pic" sz="quarter" idx="13"/>
          </p:nvPr>
        </p:nvSpPr>
        <p:spPr/>
        <p:txBody>
          <a:bodyPr/>
          <a:lstStyle/>
          <a:p>
            <a:endParaRPr lang="en-US"/>
          </a:p>
        </p:txBody>
      </p:sp>
    </p:spTree>
    <p:extLst>
      <p:ext uri="{BB962C8B-B14F-4D97-AF65-F5344CB8AC3E}">
        <p14:creationId xmlns:p14="http://schemas.microsoft.com/office/powerpoint/2010/main" val="1524475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smtClean="0"/>
              <a:t>Click to edit Master title style</a:t>
            </a:r>
            <a:endParaRPr lang="en-US"/>
          </a:p>
        </p:txBody>
      </p:sp>
      <p:sp>
        <p:nvSpPr>
          <p:cNvPr id="3" name="Content"/>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cNvSpPr>
            <a:spLocks noGrp="1"/>
          </p:cNvSpPr>
          <p:nvPr>
            <p:ph type="dt" sz="half" idx="10"/>
          </p:nvPr>
        </p:nvSpPr>
        <p:spPr/>
        <p:txBody>
          <a:bodyPr/>
          <a:lstStyle/>
          <a:p>
            <a:fld id="{5C2C3F0B-2B7F-4782-B315-33E516447C25}" type="datetimeFigureOut">
              <a:rPr lang="en-US" smtClean="0"/>
              <a:t>4/23/2015</a:t>
            </a:fld>
            <a:endParaRPr lang="en-US"/>
          </a:p>
        </p:txBody>
      </p:sp>
      <p:sp>
        <p:nvSpPr>
          <p:cNvPr id="5" name="Footer"/>
          <p:cNvSpPr>
            <a:spLocks noGrp="1"/>
          </p:cNvSpPr>
          <p:nvPr>
            <p:ph type="ftr" sz="quarter" idx="11"/>
          </p:nvPr>
        </p:nvSpPr>
        <p:spPr/>
        <p:txBody>
          <a:bodyPr/>
          <a:lstStyle/>
          <a:p>
            <a:endParaRPr lang="en-US"/>
          </a:p>
        </p:txBody>
      </p:sp>
      <p:sp>
        <p:nvSpPr>
          <p:cNvPr id="6" name="Slide Number"/>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1534215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cNvSpPr>
            <a:spLocks noGrp="1"/>
          </p:cNvSpPr>
          <p:nvPr>
            <p:ph type="dt" sz="half" idx="10"/>
          </p:nvPr>
        </p:nvSpPr>
        <p:spPr/>
        <p:txBody>
          <a:bodyPr/>
          <a:lstStyle/>
          <a:p>
            <a:fld id="{5C2C3F0B-2B7F-4782-B315-33E516447C25}" type="datetimeFigureOut">
              <a:rPr lang="en-US" smtClean="0"/>
              <a:t>4/23/2015</a:t>
            </a:fld>
            <a:endParaRPr lang="en-US"/>
          </a:p>
        </p:txBody>
      </p:sp>
      <p:sp>
        <p:nvSpPr>
          <p:cNvPr id="5" name="Footer"/>
          <p:cNvSpPr>
            <a:spLocks noGrp="1"/>
          </p:cNvSpPr>
          <p:nvPr>
            <p:ph type="ftr" sz="quarter" idx="11"/>
          </p:nvPr>
        </p:nvSpPr>
        <p:spPr/>
        <p:txBody>
          <a:bodyPr/>
          <a:lstStyle/>
          <a:p>
            <a:endParaRPr lang="en-US"/>
          </a:p>
        </p:txBody>
      </p:sp>
      <p:sp>
        <p:nvSpPr>
          <p:cNvPr id="6" name="Slide Number"/>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2736773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smtClean="0"/>
              <a:t>Click to edit Master title style</a:t>
            </a:r>
            <a:endParaRPr lang="en-US"/>
          </a:p>
        </p:txBody>
      </p:sp>
      <p:sp>
        <p:nvSpPr>
          <p:cNvPr id="3" name="Left Content"/>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ight Content"/>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cNvSpPr>
            <a:spLocks noGrp="1"/>
          </p:cNvSpPr>
          <p:nvPr>
            <p:ph type="dt" sz="half" idx="10"/>
          </p:nvPr>
        </p:nvSpPr>
        <p:spPr/>
        <p:txBody>
          <a:bodyPr/>
          <a:lstStyle/>
          <a:p>
            <a:fld id="{5C2C3F0B-2B7F-4782-B315-33E516447C25}" type="datetimeFigureOut">
              <a:rPr lang="en-US" smtClean="0"/>
              <a:t>4/23/2015</a:t>
            </a:fld>
            <a:endParaRPr lang="en-US"/>
          </a:p>
        </p:txBody>
      </p:sp>
      <p:sp>
        <p:nvSpPr>
          <p:cNvPr id="6" name="Footer"/>
          <p:cNvSpPr>
            <a:spLocks noGrp="1"/>
          </p:cNvSpPr>
          <p:nvPr>
            <p:ph type="ftr" sz="quarter" idx="11"/>
          </p:nvPr>
        </p:nvSpPr>
        <p:spPr/>
        <p:txBody>
          <a:bodyPr/>
          <a:lstStyle/>
          <a:p>
            <a:endParaRPr lang="en-US"/>
          </a:p>
        </p:txBody>
      </p:sp>
      <p:sp>
        <p:nvSpPr>
          <p:cNvPr id="7" name="Slide Number"/>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3958045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p:cNvSpPr>
            <a:spLocks noGrp="1"/>
          </p:cNvSpPr>
          <p:nvPr>
            <p:ph type="title"/>
          </p:nvPr>
        </p:nvSpPr>
        <p:spPr>
          <a:xfrm>
            <a:off x="839788" y="365125"/>
            <a:ext cx="10515600" cy="1325563"/>
          </a:xfrm>
        </p:spPr>
        <p:txBody>
          <a:bodyPr/>
          <a:lstStyle/>
          <a:p>
            <a:r>
              <a:rPr lang="en-US" dirty="0" smtClean="0"/>
              <a:t>Click to edit Master title style</a:t>
            </a:r>
            <a:endParaRPr lang="en-US" dirty="0"/>
          </a:p>
        </p:txBody>
      </p:sp>
      <p:sp>
        <p:nvSpPr>
          <p:cNvPr id="3" name="Left Text"/>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Left Content"/>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ight Text"/>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ight Content"/>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cNvSpPr>
            <a:spLocks noGrp="1"/>
          </p:cNvSpPr>
          <p:nvPr>
            <p:ph type="dt" sz="half" idx="10"/>
          </p:nvPr>
        </p:nvSpPr>
        <p:spPr/>
        <p:txBody>
          <a:bodyPr/>
          <a:lstStyle/>
          <a:p>
            <a:fld id="{5C2C3F0B-2B7F-4782-B315-33E516447C25}" type="datetimeFigureOut">
              <a:rPr lang="en-US" smtClean="0"/>
              <a:t>4/23/2015</a:t>
            </a:fld>
            <a:endParaRPr lang="en-US"/>
          </a:p>
        </p:txBody>
      </p:sp>
      <p:sp>
        <p:nvSpPr>
          <p:cNvPr id="8" name="Footer"/>
          <p:cNvSpPr>
            <a:spLocks noGrp="1"/>
          </p:cNvSpPr>
          <p:nvPr>
            <p:ph type="ftr" sz="quarter" idx="11"/>
          </p:nvPr>
        </p:nvSpPr>
        <p:spPr/>
        <p:txBody>
          <a:bodyPr/>
          <a:lstStyle/>
          <a:p>
            <a:endParaRPr lang="en-US"/>
          </a:p>
        </p:txBody>
      </p:sp>
      <p:sp>
        <p:nvSpPr>
          <p:cNvPr id="9" name="Slide Number"/>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192570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smtClean="0"/>
              <a:t>Click to edit Master title style</a:t>
            </a:r>
            <a:endParaRPr lang="en-US"/>
          </a:p>
        </p:txBody>
      </p:sp>
      <p:sp>
        <p:nvSpPr>
          <p:cNvPr id="3" name="Date"/>
          <p:cNvSpPr>
            <a:spLocks noGrp="1"/>
          </p:cNvSpPr>
          <p:nvPr>
            <p:ph type="dt" sz="half" idx="10"/>
          </p:nvPr>
        </p:nvSpPr>
        <p:spPr/>
        <p:txBody>
          <a:bodyPr/>
          <a:lstStyle/>
          <a:p>
            <a:fld id="{5C2C3F0B-2B7F-4782-B315-33E516447C25}" type="datetimeFigureOut">
              <a:rPr lang="en-US" smtClean="0"/>
              <a:t>4/23/2015</a:t>
            </a:fld>
            <a:endParaRPr lang="en-US"/>
          </a:p>
        </p:txBody>
      </p:sp>
      <p:sp>
        <p:nvSpPr>
          <p:cNvPr id="4" name="Footer"/>
          <p:cNvSpPr>
            <a:spLocks noGrp="1"/>
          </p:cNvSpPr>
          <p:nvPr>
            <p:ph type="ftr" sz="quarter" idx="11"/>
          </p:nvPr>
        </p:nvSpPr>
        <p:spPr/>
        <p:txBody>
          <a:bodyPr/>
          <a:lstStyle/>
          <a:p>
            <a:endParaRPr lang="en-US"/>
          </a:p>
        </p:txBody>
      </p:sp>
      <p:sp>
        <p:nvSpPr>
          <p:cNvPr id="5" name="Slide Number"/>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4112841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cNvSpPr>
            <a:spLocks noGrp="1"/>
          </p:cNvSpPr>
          <p:nvPr>
            <p:ph type="dt" sz="half" idx="10"/>
          </p:nvPr>
        </p:nvSpPr>
        <p:spPr/>
        <p:txBody>
          <a:bodyPr/>
          <a:lstStyle/>
          <a:p>
            <a:fld id="{5C2C3F0B-2B7F-4782-B315-33E516447C25}" type="datetimeFigureOut">
              <a:rPr lang="en-US" smtClean="0"/>
              <a:t>4/23/2015</a:t>
            </a:fld>
            <a:endParaRPr lang="en-US"/>
          </a:p>
        </p:txBody>
      </p:sp>
      <p:sp>
        <p:nvSpPr>
          <p:cNvPr id="3" name="Footer"/>
          <p:cNvSpPr>
            <a:spLocks noGrp="1"/>
          </p:cNvSpPr>
          <p:nvPr>
            <p:ph type="ftr" sz="quarter" idx="11"/>
          </p:nvPr>
        </p:nvSpPr>
        <p:spPr/>
        <p:txBody>
          <a:bodyPr/>
          <a:lstStyle/>
          <a:p>
            <a:endParaRPr lang="en-US"/>
          </a:p>
        </p:txBody>
      </p:sp>
      <p:sp>
        <p:nvSpPr>
          <p:cNvPr id="4" name="Slide Number"/>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1604033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cNvSpPr>
            <a:spLocks noGrp="1"/>
          </p:cNvSpPr>
          <p:nvPr>
            <p:ph type="dt" sz="half" idx="10"/>
          </p:nvPr>
        </p:nvSpPr>
        <p:spPr/>
        <p:txBody>
          <a:bodyPr/>
          <a:lstStyle/>
          <a:p>
            <a:fld id="{5C2C3F0B-2B7F-4782-B315-33E516447C25}" type="datetimeFigureOut">
              <a:rPr lang="en-US" smtClean="0"/>
              <a:t>4/23/2015</a:t>
            </a:fld>
            <a:endParaRPr lang="en-US"/>
          </a:p>
        </p:txBody>
      </p:sp>
      <p:sp>
        <p:nvSpPr>
          <p:cNvPr id="6" name="Footer"/>
          <p:cNvSpPr>
            <a:spLocks noGrp="1"/>
          </p:cNvSpPr>
          <p:nvPr>
            <p:ph type="ftr" sz="quarter" idx="11"/>
          </p:nvPr>
        </p:nvSpPr>
        <p:spPr/>
        <p:txBody>
          <a:bodyPr/>
          <a:lstStyle/>
          <a:p>
            <a:endParaRPr lang="en-US"/>
          </a:p>
        </p:txBody>
      </p:sp>
      <p:sp>
        <p:nvSpPr>
          <p:cNvPr id="7" name="Slide Number"/>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1612344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cNvSpPr>
            <a:spLocks noGrp="1"/>
          </p:cNvSpPr>
          <p:nvPr>
            <p:ph type="dt" sz="half" idx="10"/>
          </p:nvPr>
        </p:nvSpPr>
        <p:spPr/>
        <p:txBody>
          <a:bodyPr/>
          <a:lstStyle/>
          <a:p>
            <a:fld id="{5C2C3F0B-2B7F-4782-B315-33E516447C25}" type="datetimeFigureOut">
              <a:rPr lang="en-US" smtClean="0"/>
              <a:t>4/23/2015</a:t>
            </a:fld>
            <a:endParaRPr lang="en-US"/>
          </a:p>
        </p:txBody>
      </p:sp>
      <p:sp>
        <p:nvSpPr>
          <p:cNvPr id="6" name="Footer"/>
          <p:cNvSpPr>
            <a:spLocks noGrp="1"/>
          </p:cNvSpPr>
          <p:nvPr>
            <p:ph type="ftr" sz="quarter" idx="11"/>
          </p:nvPr>
        </p:nvSpPr>
        <p:spPr/>
        <p:txBody>
          <a:bodyPr/>
          <a:lstStyle/>
          <a:p>
            <a:endParaRPr lang="en-US"/>
          </a:p>
        </p:txBody>
      </p:sp>
      <p:sp>
        <p:nvSpPr>
          <p:cNvPr id="7" name="Slide Number"/>
          <p:cNvSpPr>
            <a:spLocks noGrp="1"/>
          </p:cNvSpPr>
          <p:nvPr>
            <p:ph type="sldNum" sz="quarter" idx="12"/>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4152169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C3F0B-2B7F-4782-B315-33E516447C25}" type="datetimeFigureOut">
              <a:rPr lang="en-US" smtClean="0"/>
              <a:t>4/23/2015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ACB95C-998B-4B89-BDB5-3B69D78FCBB4}" type="slidenum">
              <a:rPr lang="en-US" smtClean="0"/>
              <a:t>‹#›</a:t>
            </a:fld>
            <a:endParaRPr lang="en-US"/>
          </a:p>
        </p:txBody>
      </p:sp>
    </p:spTree>
    <p:extLst>
      <p:ext uri="{BB962C8B-B14F-4D97-AF65-F5344CB8AC3E}">
        <p14:creationId xmlns:p14="http://schemas.microsoft.com/office/powerpoint/2010/main" val="3463607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yes" ?><Relationships xmlns="http://schemas.openxmlformats.org/package/2006/relationships"><Relationship Id="rId1" Target="../slideLayouts/slideLayout13.xml" Type="http://schemas.openxmlformats.org/officeDocument/2006/relationships/slideLayout"/><Relationship Id="rId2" Target="../media/7729c67c-b46f-4211-92d0-e0c68009ade7.png" Type="http://schemas.openxmlformats.org/officeDocument/2006/relationships/image"/></Relationships>
</file>

<file path=ppt/slides/_rels/slide11.xml.rels><?xml version="1.0" encoding="UTF-8" standalone="yes" ?><Relationships xmlns="http://schemas.openxmlformats.org/package/2006/relationships"><Relationship Id="rId1" Target="../slideLayouts/slideLayout2.xml" Type="http://schemas.openxmlformats.org/officeDocument/2006/relationships/slideLayout"/><Relationship Id="rId2" Target="../media/c57fc13a-1cb3-4621-b533-5109b39ad4d1.png" Type="http://schemas.openxmlformats.org/officeDocument/2006/relationships/image"/></Relationships>
</file>

<file path=ppt/slides/_rels/slide12.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3.xml.rels><?xml version="1.0" encoding="UTF-8" standalone="yes" ?><Relationships xmlns="http://schemas.openxmlformats.org/package/2006/relationships"><Relationship Id="rId1" Target="../slideLayouts/slideLayout1.xml" Type="http://schemas.openxmlformats.org/officeDocument/2006/relationships/slideLayout"/></Relationships>
</file>

<file path=ppt/slides/_rels/slide14.xml.rels><?xml version="1.0" encoding="UTF-8" standalone="yes" ?><Relationships xmlns="http://schemas.openxmlformats.org/package/2006/relationships"><Relationship Id="rId1" Target="../slideLayouts/slideLayout13.xml" Type="http://schemas.openxmlformats.org/officeDocument/2006/relationships/slideLayout"/><Relationship Id="rId2" Target="../media/70fea064-85c9-4e40-af3b-0151049fb51a.png" Type="http://schemas.openxmlformats.org/officeDocument/2006/relationships/image"/></Relationships>
</file>

<file path=ppt/slides/_rels/slide15.xml.rels><?xml version="1.0" encoding="UTF-8" standalone="yes" ?><Relationships xmlns="http://schemas.openxmlformats.org/package/2006/relationships"><Relationship Id="rId1" Target="../slideLayouts/slideLayout13.xml" Type="http://schemas.openxmlformats.org/officeDocument/2006/relationships/slideLayout"/><Relationship Id="rId2" Target="../media/cea5055b-cefc-4a7a-9998-b9759feb96ce.png" Type="http://schemas.openxmlformats.org/officeDocument/2006/relationships/image"/></Relationships>
</file>

<file path=ppt/slides/_rels/slide16.xml.rels><?xml version="1.0" encoding="UTF-8" standalone="yes" ?><Relationships xmlns="http://schemas.openxmlformats.org/package/2006/relationships"><Relationship Id="rId1" Target="../slideLayouts/slideLayout2.xml" Type="http://schemas.openxmlformats.org/officeDocument/2006/relationships/slideLayout"/><Relationship Id="rId2" Target="../media/ba5837a6-def6-4bbb-841c-5479a7180b61.png" Type="http://schemas.openxmlformats.org/officeDocument/2006/relationships/image"/></Relationships>
</file>

<file path=ppt/slides/_rels/slide17.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8.xml.rels><?xml version="1.0" encoding="UTF-8" standalone="yes" ?><Relationships xmlns="http://schemas.openxmlformats.org/package/2006/relationships"><Relationship Id="rId1" Target="../slideLayouts/slideLayout1.xml" Type="http://schemas.openxmlformats.org/officeDocument/2006/relationships/slideLayout"/></Relationships>
</file>

<file path=ppt/slides/_rels/slide19.xml.rels><?xml version="1.0" encoding="UTF-8" standalone="yes" ?><Relationships xmlns="http://schemas.openxmlformats.org/package/2006/relationships"><Relationship Id="rId1" Target="../slideLayouts/slideLayout2.xml" Type="http://schemas.openxmlformats.org/officeDocument/2006/relationships/slideLayout"/><Relationship Id="rId2" Target="../media/5bccf66d-343e-4348-96bd-ff88215f3a63.png" Type="http://schemas.openxmlformats.org/officeDocument/2006/relationships/image"/></Relationships>
</file>

<file path=ppt/slides/_rels/slide2.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0.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1.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yes" ?><Relationships xmlns="http://schemas.openxmlformats.org/package/2006/relationships"><Relationship Id="rId1" Target="../slideLayouts/slideLayout1.xml" Type="http://schemas.openxmlformats.org/officeDocument/2006/relationships/slideLayout"/></Relationships>
</file>

<file path=ppt/slides/_rels/slide5.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1" Target="../slideLayouts/slideLayout1.xml" Type="http://schemas.openxmlformats.org/officeDocument/2006/relationships/slideLayout"/></Relationships>
</file>

<file path=ppt/slides/_rels/slide8.xml.rels><?xml version="1.0" encoding="UTF-8" standalone="yes" ?><Relationships xmlns="http://schemas.openxmlformats.org/package/2006/relationships"><Relationship Id="rId1" Target="../slideLayouts/slideLayout13.xml" Type="http://schemas.openxmlformats.org/officeDocument/2006/relationships/slideLayout"/><Relationship Id="rId2" Target="../media/2b5032a3-8c46-4c85-a547-aea8364a8bc4.png" Type="http://schemas.openxmlformats.org/officeDocument/2006/relationships/image"/></Relationships>
</file>

<file path=ppt/slides/_rels/slide9.xml.rels><?xml version="1.0" encoding="UTF-8" standalone="yes" ?><Relationships xmlns="http://schemas.openxmlformats.org/package/2006/relationships"><Relationship Id="rId1" Target="../slideLayouts/slideLayout13.xml" Type="http://schemas.openxmlformats.org/officeDocument/2006/relationships/slideLayout"/><Relationship Id="rId2" Target="../media/c4868f1a-620c-483c-8167-94d0ba1a2e4e.png" Type="http://schemas.openxmlformats.org/officeDocument/2006/relationships/image"/></Relationships>
</file>

<file path=ppt/slides/slide1.xml><?xml version="1.0" encoding="utf-8"?>
<p:sld xmlns:a="http://schemas.openxmlformats.org/drawingml/2006/main" xmlns:p="http://schemas.openxmlformats.org/presentationml/2006/main" xmlns:r="http://schemas.openxmlformats.org/officeDocument/2006/relationships">
  <p:cSld name="">
    <p:spTree>
      <p:nvGrpSpPr>
        <p:cNvPr id="1" name=""/>
        <p:cNvGrpSpPr/>
        <p:nvPr/>
      </p:nvGrpSpPr>
      <p:grpSpPr>
        <a:xfrm>
          <a:off x="0" y="0"/>
          <a:ext cx="0" cy="0"/>
          <a:chOff x="0" y="0"/>
          <a:chExt cx="0" cy="0"/>
        </a:xfrm>
      </p:grpSpPr>
      <p:sp>
        <p:nvSpPr>
          <p:cNvPr id="2" name="Title"/>
          <p:cNvSpPr>
            <a:spLocks noGrp="1"/>
          </p:cNvSpPr>
          <p:nvPr>
            <p:ph type="ctrTitle"/>
          </p:nvPr>
        </p:nvSpPr>
        <p:spPr/>
        <p:txBody>
          <a:bodyPr anchor="b"/>
          <a:lstStyle/>
          <a:p>
            <a:r>
              <a:rPr>
                <a:solidFill>
                  <a:srgbClr val="0000FF"/>
                </a:solidFill>
              </a:rPr>
              <a:t>Performance Report 10</a:t>
            </a:r>
          </a:p>
        </p:txBody>
      </p:sp>
      <p:sp>
        <p:nvSpPr>
          <p:cNvPr id="3" name="Subtitle"/>
          <p:cNvSpPr>
            <a:spLocks noGrp="1"/>
          </p:cNvSpPr>
          <p:nvPr>
            <p:ph idx="1" type="subTitle"/>
          </p:nvPr>
        </p:nvSpPr>
        <p:spPr/>
        <p:txBody>
          <a:bodyPr/>
          <a:lstStyle/>
          <a:p>
            <a:r>
              <a:t>Connor Haines</a:t>
            </a:r>
          </a:p>
        </p:txBody>
      </p:sp>
      <p:sp>
        <p:nvSpPr>
          <p:cNvPr id="4" name="Date"/>
          <p:cNvSpPr>
            <a:spLocks noGrp="1"/>
          </p:cNvSpPr>
          <p:nvPr>
            <p:ph idx="10" sz="half" type="dt"/>
          </p:nvPr>
        </p:nvSpPr>
        <p:spPr/>
        <p:txBody>
          <a:bodyPr/>
          <a:lstStyle/>
          <a:p>
            <a:fld id="{5C2C3F0B-2B7F-4782-B315-33E516447C25}" type="datetimeFigureOut">
              <a:rPr lang="en-US" smtClean="0"/>
              <a:t>4/23/2015</a:t>
            </a:fld>
            <a:endParaRPr lang="en-US"/>
          </a:p>
        </p:txBody>
      </p:sp>
      <p:sp>
        <p:nvSpPr>
          <p:cNvPr id="5" name="Footer"/>
          <p:cNvSpPr>
            <a:spLocks noGrp="1"/>
          </p:cNvSpPr>
          <p:nvPr>
            <p:ph idx="11" sz="quarter" type="ftr"/>
          </p:nvPr>
        </p:nvSpPr>
        <p:spPr/>
        <p:txBody>
          <a:bodyPr/>
          <a:lstStyle/>
          <a:p>
            <a:endParaRPr lang="en-US"/>
          </a:p>
        </p:txBody>
      </p:sp>
      <p:sp>
        <p:nvSpPr>
          <p:cNvPr id="6" name="Slide Number"/>
          <p:cNvSpPr>
            <a:spLocks noGrp="1"/>
          </p:cNvSpPr>
          <p:nvPr>
            <p:ph idx="12" sz="quarter" type="sldNum"/>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2532984289"/>
      </p:ext>
    </p:extLst>
  </p:cSld>
</p:sld>
</file>

<file path=ppt/slides/slide10.xml><?xml version="1.0" encoding="utf-8"?>
<p:sld xmlns:a="http://schemas.openxmlformats.org/drawingml/2006/main" xmlns:p="http://schemas.openxmlformats.org/presentationml/2006/main" xmlns:r="http://schemas.openxmlformats.org/officeDocument/2006/relationships" userDrawn="1">
  <p:cSld name="">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Daily Returns Compared to Benchmark</a:t>
            </a:r>
          </a:p>
        </p:txBody>
      </p:sp>
      <p:sp>
        <p:nvSpPr>
          <p:cNvPr id="3" name="Date"/>
          <p:cNvSpPr>
            <a:spLocks noGrp="1"/>
          </p:cNvSpPr>
          <p:nvPr>
            <p:ph idx="10" sz="half" type="dt"/>
          </p:nvPr>
        </p:nvSpPr>
        <p:spPr/>
        <p:txBody>
          <a:bodyPr/>
          <a:lstStyle/>
          <a:p>
            <a:fld id="{5C2C3F0B-2B7F-4782-B315-33E516447C25}" type="datetimeFigureOut">
              <a:rPr lang="en-US" smtClean="0"/>
              <a:t>4/23/2015</a:t>
            </a:fld>
            <a:endParaRPr lang="en-US"/>
          </a:p>
        </p:txBody>
      </p:sp>
      <p:sp>
        <p:nvSpPr>
          <p:cNvPr id="4" name="Footer"/>
          <p:cNvSpPr>
            <a:spLocks noGrp="1"/>
          </p:cNvSpPr>
          <p:nvPr>
            <p:ph idx="11" sz="quarter" type="ftr"/>
          </p:nvPr>
        </p:nvSpPr>
        <p:spPr/>
        <p:txBody>
          <a:bodyPr/>
          <a:lstStyle/>
          <a:p>
            <a:endParaRPr lang="en-US"/>
          </a:p>
        </p:txBody>
      </p:sp>
      <p:sp>
        <p:nvSpPr>
          <p:cNvPr id="5" name="Slide Number"/>
          <p:cNvSpPr>
            <a:spLocks noGrp="1"/>
          </p:cNvSpPr>
          <p:nvPr>
            <p:ph idx="12" sz="quarter" type="sldNum"/>
          </p:nvPr>
        </p:nvSpPr>
        <p:spPr/>
        <p:txBody>
          <a:bodyPr/>
          <a:lstStyle/>
          <a:p>
            <a:fld id="{6FACB95C-998B-4B89-BDB5-3B69D78FCBB4}" type="slidenum">
              <a:rPr lang="en-US" smtClean="0"/>
              <a:t>‹#›</a:t>
            </a:fld>
            <a:endParaRPr lang="en-US"/>
          </a:p>
        </p:txBody>
      </p:sp>
      <p:pic>
        <p:nvPicPr>
          <p:cNvPr id="8" name="Picture"/>
          <p:cNvPicPr>
            <a:picLocks noChangeAspect="1" noGrp="1"/>
          </p:cNvPicPr>
          <p:nvPr>
            <p:ph idx="13" sz="quarter" type="pic"/>
          </p:nvPr>
        </p:nvPicPr>
        <p:blipFill>
          <a:blip r:embed="rId2"/>
          <a:stretch>
            <a:fillRect/>
          </a:stretch>
        </p:blipFill>
        <p:spPr/>
      </p:pic>
    </p:spTree>
    <p:extLst>
      <p:ext uri="{BB962C8B-B14F-4D97-AF65-F5344CB8AC3E}">
        <p14:creationId xmlns:p14="http://schemas.microsoft.com/office/powerpoint/2010/main" val="1524475531"/>
      </p:ext>
    </p:extLst>
  </p:cSld>
</p:sld>
</file>

<file path=ppt/slides/slide11.xml><?xml version="1.0" encoding="utf-8"?>
<p:sld xmlns:a="http://schemas.openxmlformats.org/drawingml/2006/main" xmlns:p="http://schemas.openxmlformats.org/presentationml/2006/main" xmlns:r="http://schemas.openxmlformats.org/officeDocument/2006/relationships">
  <p:cSld name="">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Cumulative Returns Compared to Benchmark</a:t>
            </a:r>
          </a:p>
        </p:txBody>
      </p:sp>
      <p:pic>
        <p:nvPicPr>
          <p:cNvPr id="3" name="Content"/>
          <p:cNvPicPr>
            <a:picLocks noChangeAspect="1" noGrp="1"/>
          </p:cNvPicPr>
          <p:nvPr>
            <p:ph idx="1"/>
          </p:nvPr>
        </p:nvPicPr>
        <p:blipFill>
          <a:blip r:embed="rId2"/>
          <a:stretch>
            <a:fillRect/>
          </a:stretch>
        </p:blipFill>
        <p:spPr>
          <a:xfrm>
            <a:off x="3194002" y="1825625"/>
            <a:ext cx="5803995" cy="4351338"/>
          </a:xfrm>
          <a:prstGeom prst="rect"/>
        </p:spPr>
      </p:pic>
      <p:sp>
        <p:nvSpPr>
          <p:cNvPr id="4" name="Date"/>
          <p:cNvSpPr>
            <a:spLocks noGrp="1"/>
          </p:cNvSpPr>
          <p:nvPr>
            <p:ph idx="10" sz="half" type="dt"/>
          </p:nvPr>
        </p:nvSpPr>
        <p:spPr/>
        <p:txBody>
          <a:bodyPr/>
          <a:lstStyle/>
          <a:p>
            <a:fld id="{5C2C3F0B-2B7F-4782-B315-33E516447C25}" type="datetimeFigureOut">
              <a:rPr lang="en-US" smtClean="0"/>
              <a:t>4/23/2015</a:t>
            </a:fld>
            <a:endParaRPr lang="en-US"/>
          </a:p>
        </p:txBody>
      </p:sp>
      <p:sp>
        <p:nvSpPr>
          <p:cNvPr id="5" name="Footer"/>
          <p:cNvSpPr>
            <a:spLocks noGrp="1"/>
          </p:cNvSpPr>
          <p:nvPr>
            <p:ph idx="11" sz="quarter" type="ftr"/>
          </p:nvPr>
        </p:nvSpPr>
        <p:spPr/>
        <p:txBody>
          <a:bodyPr/>
          <a:lstStyle/>
          <a:p>
            <a:endParaRPr lang="en-US"/>
          </a:p>
        </p:txBody>
      </p:sp>
      <p:sp>
        <p:nvSpPr>
          <p:cNvPr id="6" name="Slide Number"/>
          <p:cNvSpPr>
            <a:spLocks noGrp="1"/>
          </p:cNvSpPr>
          <p:nvPr>
            <p:ph idx="12" sz="quarter" type="sldNum"/>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1534215338"/>
      </p:ext>
    </p:extLst>
  </p:cSld>
</p:sld>
</file>

<file path=ppt/slides/slide12.xml><?xml version="1.0" encoding="utf-8"?>
<p:sld xmlns:a="http://schemas.openxmlformats.org/drawingml/2006/main" xmlns:p="http://schemas.openxmlformats.org/presentationml/2006/main" xmlns:r="http://schemas.openxmlformats.org/officeDocument/2006/relationships">
  <p:cSld name="">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Performance Statistics</a:t>
            </a:r>
          </a:p>
        </p:txBody>
      </p:sp>
      <p:graphicFrame>
        <p:nvGraphicFramePr>
          <p:cNvPr id="3" name="Content"/>
          <p:cNvGraphicFramePr>
            <a:graphicFrameLocks noGrp="1"/>
          </p:cNvGraphicFramePr>
          <p:nvPr>
            <p:ph idx="1"/>
          </p:nvPr>
        </p:nvGraphicFramePr>
        <p:xfrm>
          <a:off x="838200" y="1825625"/>
          <a:ext cx="10515600" cy="4351338"/>
        </p:xfrm>
        <a:graphic>
          <a:graphicData uri="http://schemas.openxmlformats.org/drawingml/2006/table">
            <a:tbl>
              <a:tblPr bandRow="1" firstRow="1"/>
              <a:tblGrid>
                <a:gridCol w="3505200"/>
                <a:gridCol w="3505200"/>
                <a:gridCol w="3505200"/>
              </a:tblGrid>
              <a:tr h="0">
                <a:tc>
                  <a:txBody>
                    <a:bodyPr/>
                    <a:p>
                      <a:r>
                        <a:t/>
                      </a:r>
                    </a:p>
                  </a:txBody>
                </a:tc>
                <a:tc>
                  <a:txBody>
                    <a:bodyPr/>
                    <a:p>
                      <a:r>
                        <a:t>Portfolio</a:t>
                      </a:r>
                    </a:p>
                  </a:txBody>
                </a:tc>
                <a:tc>
                  <a:txBody>
                    <a:bodyPr/>
                    <a:p>
                      <a:r>
                        <a:t>Benchmark</a:t>
                      </a:r>
                    </a:p>
                  </a:txBody>
                </a:tc>
              </a:tr>
              <a:tr h="0">
                <a:tc>
                  <a:txBody>
                    <a:bodyPr/>
                    <a:p>
                      <a:r>
                        <a:t/>
                      </a:r>
                    </a:p>
                  </a:txBody>
                </a:tc>
                <a:tc>
                  <a:txBody>
                    <a:bodyPr/>
                    <a:p>
                      <a:r>
                        <a:t>Since Inception</a:t>
                      </a:r>
                    </a:p>
                  </a:txBody>
                </a:tc>
                <a:tc>
                  <a:txBody>
                    <a:bodyPr/>
                    <a:p>
                      <a:r>
                        <a:t>Since Inception</a:t>
                      </a:r>
                    </a:p>
                  </a:txBody>
                </a:tc>
              </a:tr>
              <a:tr h="0">
                <a:tc>
                  <a:txBody>
                    <a:bodyPr/>
                    <a:p>
                      <a:r>
                        <a:t>Cumulative Return</a:t>
                      </a:r>
                    </a:p>
                  </a:txBody>
                </a:tc>
                <a:tc>
                  <a:txBody>
                    <a:bodyPr/>
                    <a:p>
                      <a:r>
                        <a:t>0.085366973750048203</a:t>
                      </a:r>
                    </a:p>
                  </a:txBody>
                </a:tc>
                <a:tc>
                  <a:txBody>
                    <a:bodyPr/>
                    <a:p>
                      <a:r>
                        <a:t>0.017203618910542229</a:t>
                      </a:r>
                    </a:p>
                  </a:txBody>
                </a:tc>
              </a:tr>
              <a:tr h="0">
                <a:tc>
                  <a:txBody>
                    <a:bodyPr/>
                    <a:p>
                      <a:r>
                        <a:t>Sharpe Ratio</a:t>
                      </a:r>
                    </a:p>
                  </a:txBody>
                </a:tc>
                <a:tc>
                  <a:txBody>
                    <a:bodyPr/>
                    <a:p>
                      <a:r>
                        <a:t>0.15880032152062556</a:t>
                      </a:r>
                    </a:p>
                  </a:txBody>
                </a:tc>
                <a:tc>
                  <a:txBody>
                    <a:bodyPr/>
                    <a:p>
                      <a:r>
                        <a:t>0.013904224583995694</a:t>
                      </a:r>
                    </a:p>
                  </a:txBody>
                </a:tc>
              </a:tr>
              <a:tr h="0">
                <a:tc>
                  <a:txBody>
                    <a:bodyPr/>
                    <a:p>
                      <a:r>
                        <a:t>Mean Return</a:t>
                      </a:r>
                    </a:p>
                  </a:txBody>
                </a:tc>
                <a:tc>
                  <a:txBody>
                    <a:bodyPr/>
                    <a:p>
                      <a:r>
                        <a:t>0.0012934389962128516</a:t>
                      </a:r>
                    </a:p>
                  </a:txBody>
                </a:tc>
                <a:tc>
                  <a:txBody>
                    <a:bodyPr/>
                    <a:p>
                      <a:r>
                        <a:t>0.00026066089258397317</a:t>
                      </a:r>
                    </a:p>
                  </a:txBody>
                </a:tc>
              </a:tr>
              <a:tr h="0">
                <a:tc>
                  <a:txBody>
                    <a:bodyPr/>
                    <a:p>
                      <a:r>
                        <a:t>Max Port Value</a:t>
                      </a:r>
                    </a:p>
                  </a:txBody>
                </a:tc>
                <a:tc>
                  <a:txBody>
                    <a:bodyPr/>
                    <a:p>
                      <a:r>
                        <a:t>1106183.0978933352</a:t>
                      </a:r>
                    </a:p>
                  </a:txBody>
                </a:tc>
                <a:tc>
                  <a:txBody>
                    <a:bodyPr/>
                    <a:p>
                      <a:r>
                        <a:t>1049353.9124192391</a:t>
                      </a:r>
                    </a:p>
                  </a:txBody>
                </a:tc>
              </a:tr>
              <a:tr h="0">
                <a:tc>
                  <a:txBody>
                    <a:bodyPr/>
                    <a:p>
                      <a:r>
                        <a:t>Min Port Value</a:t>
                      </a:r>
                    </a:p>
                  </a:txBody>
                </a:tc>
                <a:tc>
                  <a:txBody>
                    <a:bodyPr/>
                    <a:p>
                      <a:r>
                        <a:t>985116.18517744844</a:t>
                      </a:r>
                    </a:p>
                  </a:txBody>
                </a:tc>
                <a:tc>
                  <a:txBody>
                    <a:bodyPr/>
                    <a:p>
                      <a:r>
                        <a:t>993658.77004067961</a:t>
                      </a:r>
                    </a:p>
                  </a:txBody>
                </a:tc>
              </a:tr>
            </a:tbl>
          </a:graphicData>
        </a:graphic>
      </p:graphicFrame>
      <p:sp>
        <p:nvSpPr>
          <p:cNvPr id="4" name="Date"/>
          <p:cNvSpPr>
            <a:spLocks noGrp="1"/>
          </p:cNvSpPr>
          <p:nvPr>
            <p:ph idx="10" sz="half" type="dt"/>
          </p:nvPr>
        </p:nvSpPr>
        <p:spPr/>
        <p:txBody>
          <a:bodyPr/>
          <a:lstStyle/>
          <a:p>
            <a:fld id="{5C2C3F0B-2B7F-4782-B315-33E516447C25}" type="datetimeFigureOut">
              <a:rPr lang="en-US" smtClean="0"/>
              <a:t>4/23/2015</a:t>
            </a:fld>
            <a:endParaRPr lang="en-US"/>
          </a:p>
        </p:txBody>
      </p:sp>
      <p:sp>
        <p:nvSpPr>
          <p:cNvPr id="5" name="Footer"/>
          <p:cNvSpPr>
            <a:spLocks noGrp="1"/>
          </p:cNvSpPr>
          <p:nvPr>
            <p:ph idx="11" sz="quarter" type="ftr"/>
          </p:nvPr>
        </p:nvSpPr>
        <p:spPr/>
        <p:txBody>
          <a:bodyPr/>
          <a:lstStyle/>
          <a:p>
            <a:endParaRPr lang="en-US"/>
          </a:p>
        </p:txBody>
      </p:sp>
      <p:sp>
        <p:nvSpPr>
          <p:cNvPr id="6" name="Slide Number"/>
          <p:cNvSpPr>
            <a:spLocks noGrp="1"/>
          </p:cNvSpPr>
          <p:nvPr>
            <p:ph idx="12" sz="quarter" type="sldNum"/>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1534215338"/>
      </p:ext>
    </p:extLst>
  </p:cSld>
</p:sld>
</file>

<file path=ppt/slides/slide13.xml><?xml version="1.0" encoding="utf-8"?>
<p:sld xmlns:a="http://schemas.openxmlformats.org/drawingml/2006/main" xmlns:p="http://schemas.openxmlformats.org/presentationml/2006/main" xmlns:r="http://schemas.openxmlformats.org/officeDocument/2006/relationships">
  <p:cSld name="">
    <p:spTree>
      <p:nvGrpSpPr>
        <p:cNvPr id="1" name=""/>
        <p:cNvGrpSpPr/>
        <p:nvPr/>
      </p:nvGrpSpPr>
      <p:grpSpPr>
        <a:xfrm>
          <a:off x="0" y="0"/>
          <a:ext cx="0" cy="0"/>
          <a:chOff x="0" y="0"/>
          <a:chExt cx="0" cy="0"/>
        </a:xfrm>
      </p:grpSpPr>
      <p:sp>
        <p:nvSpPr>
          <p:cNvPr id="2" name="Title"/>
          <p:cNvSpPr>
            <a:spLocks noGrp="1"/>
          </p:cNvSpPr>
          <p:nvPr>
            <p:ph type="ctrTitle"/>
          </p:nvPr>
        </p:nvSpPr>
        <p:spPr/>
        <p:txBody>
          <a:bodyPr anchor="b"/>
          <a:lstStyle/>
          <a:p>
            <a:r>
              <a:t>Black Litterman Portfolio compared to Backwards Max Sharpe Portfolio</a:t>
            </a:r>
          </a:p>
        </p:txBody>
      </p:sp>
      <p:sp>
        <p:nvSpPr>
          <p:cNvPr id="3" name="Subtitle"/>
          <p:cNvSpPr>
            <a:spLocks noGrp="1"/>
          </p:cNvSpPr>
          <p:nvPr>
            <p:ph idx="1" type="subTitle"/>
          </p:nvPr>
        </p:nvSpPr>
        <p:spPr/>
        <p:txBody>
          <a:bodyPr/>
          <a:lstStyle/>
          <a:p>
            <a:endParaRPr/>
          </a:p>
        </p:txBody>
      </p:sp>
      <p:sp>
        <p:nvSpPr>
          <p:cNvPr id="4" name="Date"/>
          <p:cNvSpPr>
            <a:spLocks noGrp="1"/>
          </p:cNvSpPr>
          <p:nvPr>
            <p:ph idx="10" sz="half" type="dt"/>
          </p:nvPr>
        </p:nvSpPr>
        <p:spPr/>
        <p:txBody>
          <a:bodyPr/>
          <a:lstStyle/>
          <a:p>
            <a:fld id="{5C2C3F0B-2B7F-4782-B315-33E516447C25}" type="datetimeFigureOut">
              <a:rPr lang="en-US" smtClean="0"/>
              <a:t>4/23/2015</a:t>
            </a:fld>
            <a:endParaRPr lang="en-US"/>
          </a:p>
        </p:txBody>
      </p:sp>
      <p:sp>
        <p:nvSpPr>
          <p:cNvPr id="5" name="Footer"/>
          <p:cNvSpPr>
            <a:spLocks noGrp="1"/>
          </p:cNvSpPr>
          <p:nvPr>
            <p:ph idx="11" sz="quarter" type="ftr"/>
          </p:nvPr>
        </p:nvSpPr>
        <p:spPr/>
        <p:txBody>
          <a:bodyPr/>
          <a:lstStyle/>
          <a:p>
            <a:endParaRPr lang="en-US"/>
          </a:p>
        </p:txBody>
      </p:sp>
      <p:sp>
        <p:nvSpPr>
          <p:cNvPr id="6" name="Slide Number"/>
          <p:cNvSpPr>
            <a:spLocks noGrp="1"/>
          </p:cNvSpPr>
          <p:nvPr>
            <p:ph idx="12" sz="quarter" type="sldNum"/>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2532984289"/>
      </p:ext>
    </p:extLst>
  </p:cSld>
</p:sld>
</file>

<file path=ppt/slides/slide14.xml><?xml version="1.0" encoding="utf-8"?>
<p:sld xmlns:a="http://schemas.openxmlformats.org/drawingml/2006/main" xmlns:p="http://schemas.openxmlformats.org/presentationml/2006/main" xmlns:r="http://schemas.openxmlformats.org/officeDocument/2006/relationships" userDrawn="1">
  <p:cSld name="">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Asset Allocation - Black Litterman vs. Backwards Max Sharpe</a:t>
            </a:r>
          </a:p>
        </p:txBody>
      </p:sp>
      <p:sp>
        <p:nvSpPr>
          <p:cNvPr id="3" name="Date"/>
          <p:cNvSpPr>
            <a:spLocks noGrp="1"/>
          </p:cNvSpPr>
          <p:nvPr>
            <p:ph idx="10" sz="half" type="dt"/>
          </p:nvPr>
        </p:nvSpPr>
        <p:spPr/>
        <p:txBody>
          <a:bodyPr/>
          <a:lstStyle/>
          <a:p>
            <a:fld id="{5C2C3F0B-2B7F-4782-B315-33E516447C25}" type="datetimeFigureOut">
              <a:rPr lang="en-US" smtClean="0"/>
              <a:t>4/23/2015</a:t>
            </a:fld>
            <a:endParaRPr lang="en-US"/>
          </a:p>
        </p:txBody>
      </p:sp>
      <p:sp>
        <p:nvSpPr>
          <p:cNvPr id="4" name="Footer"/>
          <p:cNvSpPr>
            <a:spLocks noGrp="1"/>
          </p:cNvSpPr>
          <p:nvPr>
            <p:ph idx="11" sz="quarter" type="ftr"/>
          </p:nvPr>
        </p:nvSpPr>
        <p:spPr/>
        <p:txBody>
          <a:bodyPr/>
          <a:lstStyle/>
          <a:p>
            <a:endParaRPr lang="en-US"/>
          </a:p>
        </p:txBody>
      </p:sp>
      <p:sp>
        <p:nvSpPr>
          <p:cNvPr id="5" name="Slide Number"/>
          <p:cNvSpPr>
            <a:spLocks noGrp="1"/>
          </p:cNvSpPr>
          <p:nvPr>
            <p:ph idx="12" sz="quarter" type="sldNum"/>
          </p:nvPr>
        </p:nvSpPr>
        <p:spPr/>
        <p:txBody>
          <a:bodyPr/>
          <a:lstStyle/>
          <a:p>
            <a:fld id="{6FACB95C-998B-4B89-BDB5-3B69D78FCBB4}" type="slidenum">
              <a:rPr lang="en-US" smtClean="0"/>
              <a:t>‹#›</a:t>
            </a:fld>
            <a:endParaRPr lang="en-US"/>
          </a:p>
        </p:txBody>
      </p:sp>
      <p:pic>
        <p:nvPicPr>
          <p:cNvPr id="8" name="Picture"/>
          <p:cNvPicPr>
            <a:picLocks noChangeAspect="1" noGrp="1"/>
          </p:cNvPicPr>
          <p:nvPr>
            <p:ph idx="13" sz="quarter" type="pic"/>
          </p:nvPr>
        </p:nvPicPr>
        <p:blipFill>
          <a:blip r:embed="rId2"/>
          <a:stretch>
            <a:fillRect/>
          </a:stretch>
        </p:blipFill>
        <p:spPr/>
      </p:pic>
    </p:spTree>
    <p:extLst>
      <p:ext uri="{BB962C8B-B14F-4D97-AF65-F5344CB8AC3E}">
        <p14:creationId xmlns:p14="http://schemas.microsoft.com/office/powerpoint/2010/main" val="1524475531"/>
      </p:ext>
    </p:extLst>
  </p:cSld>
</p:sld>
</file>

<file path=ppt/slides/slide15.xml><?xml version="1.0" encoding="utf-8"?>
<p:sld xmlns:a="http://schemas.openxmlformats.org/drawingml/2006/main" xmlns:p="http://schemas.openxmlformats.org/presentationml/2006/main" xmlns:r="http://schemas.openxmlformats.org/officeDocument/2006/relationships" userDrawn="1">
  <p:cSld name="">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Daily Returns Compared to Backwards Max Sharpe</a:t>
            </a:r>
          </a:p>
        </p:txBody>
      </p:sp>
      <p:sp>
        <p:nvSpPr>
          <p:cNvPr id="3" name="Date"/>
          <p:cNvSpPr>
            <a:spLocks noGrp="1"/>
          </p:cNvSpPr>
          <p:nvPr>
            <p:ph idx="10" sz="half" type="dt"/>
          </p:nvPr>
        </p:nvSpPr>
        <p:spPr/>
        <p:txBody>
          <a:bodyPr/>
          <a:lstStyle/>
          <a:p>
            <a:fld id="{5C2C3F0B-2B7F-4782-B315-33E516447C25}" type="datetimeFigureOut">
              <a:rPr lang="en-US" smtClean="0"/>
              <a:t>4/23/2015</a:t>
            </a:fld>
            <a:endParaRPr lang="en-US"/>
          </a:p>
        </p:txBody>
      </p:sp>
      <p:sp>
        <p:nvSpPr>
          <p:cNvPr id="4" name="Footer"/>
          <p:cNvSpPr>
            <a:spLocks noGrp="1"/>
          </p:cNvSpPr>
          <p:nvPr>
            <p:ph idx="11" sz="quarter" type="ftr"/>
          </p:nvPr>
        </p:nvSpPr>
        <p:spPr/>
        <p:txBody>
          <a:bodyPr/>
          <a:lstStyle/>
          <a:p>
            <a:endParaRPr lang="en-US"/>
          </a:p>
        </p:txBody>
      </p:sp>
      <p:sp>
        <p:nvSpPr>
          <p:cNvPr id="5" name="Slide Number"/>
          <p:cNvSpPr>
            <a:spLocks noGrp="1"/>
          </p:cNvSpPr>
          <p:nvPr>
            <p:ph idx="12" sz="quarter" type="sldNum"/>
          </p:nvPr>
        </p:nvSpPr>
        <p:spPr/>
        <p:txBody>
          <a:bodyPr/>
          <a:lstStyle/>
          <a:p>
            <a:fld id="{6FACB95C-998B-4B89-BDB5-3B69D78FCBB4}" type="slidenum">
              <a:rPr lang="en-US" smtClean="0"/>
              <a:t>‹#›</a:t>
            </a:fld>
            <a:endParaRPr lang="en-US"/>
          </a:p>
        </p:txBody>
      </p:sp>
      <p:pic>
        <p:nvPicPr>
          <p:cNvPr id="8" name="Picture"/>
          <p:cNvPicPr>
            <a:picLocks noChangeAspect="1" noGrp="1"/>
          </p:cNvPicPr>
          <p:nvPr>
            <p:ph idx="13" sz="quarter" type="pic"/>
          </p:nvPr>
        </p:nvPicPr>
        <p:blipFill>
          <a:blip r:embed="rId2"/>
          <a:stretch>
            <a:fillRect/>
          </a:stretch>
        </p:blipFill>
        <p:spPr/>
      </p:pic>
    </p:spTree>
    <p:extLst>
      <p:ext uri="{BB962C8B-B14F-4D97-AF65-F5344CB8AC3E}">
        <p14:creationId xmlns:p14="http://schemas.microsoft.com/office/powerpoint/2010/main" val="1524475531"/>
      </p:ext>
    </p:extLst>
  </p:cSld>
</p:sld>
</file>

<file path=ppt/slides/slide16.xml><?xml version="1.0" encoding="utf-8"?>
<p:sld xmlns:a="http://schemas.openxmlformats.org/drawingml/2006/main" xmlns:p="http://schemas.openxmlformats.org/presentationml/2006/main" xmlns:r="http://schemas.openxmlformats.org/officeDocument/2006/relationships">
  <p:cSld name="">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Cumulative Returns Compared to Backwards Max Sharpe</a:t>
            </a:r>
          </a:p>
        </p:txBody>
      </p:sp>
      <p:pic>
        <p:nvPicPr>
          <p:cNvPr id="3" name="Content"/>
          <p:cNvPicPr>
            <a:picLocks noChangeAspect="1" noGrp="1"/>
          </p:cNvPicPr>
          <p:nvPr>
            <p:ph idx="1"/>
          </p:nvPr>
        </p:nvPicPr>
        <p:blipFill>
          <a:blip r:embed="rId2"/>
          <a:stretch>
            <a:fillRect/>
          </a:stretch>
        </p:blipFill>
        <p:spPr>
          <a:xfrm>
            <a:off x="3194002" y="1825625"/>
            <a:ext cx="5803995" cy="4351338"/>
          </a:xfrm>
          <a:prstGeom prst="rect"/>
        </p:spPr>
      </p:pic>
      <p:sp>
        <p:nvSpPr>
          <p:cNvPr id="4" name="Date"/>
          <p:cNvSpPr>
            <a:spLocks noGrp="1"/>
          </p:cNvSpPr>
          <p:nvPr>
            <p:ph idx="10" sz="half" type="dt"/>
          </p:nvPr>
        </p:nvSpPr>
        <p:spPr/>
        <p:txBody>
          <a:bodyPr/>
          <a:lstStyle/>
          <a:p>
            <a:fld id="{5C2C3F0B-2B7F-4782-B315-33E516447C25}" type="datetimeFigureOut">
              <a:rPr lang="en-US" smtClean="0"/>
              <a:t>4/23/2015</a:t>
            </a:fld>
            <a:endParaRPr lang="en-US"/>
          </a:p>
        </p:txBody>
      </p:sp>
      <p:sp>
        <p:nvSpPr>
          <p:cNvPr id="5" name="Footer"/>
          <p:cNvSpPr>
            <a:spLocks noGrp="1"/>
          </p:cNvSpPr>
          <p:nvPr>
            <p:ph idx="11" sz="quarter" type="ftr"/>
          </p:nvPr>
        </p:nvSpPr>
        <p:spPr/>
        <p:txBody>
          <a:bodyPr/>
          <a:lstStyle/>
          <a:p>
            <a:endParaRPr lang="en-US"/>
          </a:p>
        </p:txBody>
      </p:sp>
      <p:sp>
        <p:nvSpPr>
          <p:cNvPr id="6" name="Slide Number"/>
          <p:cNvSpPr>
            <a:spLocks noGrp="1"/>
          </p:cNvSpPr>
          <p:nvPr>
            <p:ph idx="12" sz="quarter" type="sldNum"/>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1534215338"/>
      </p:ext>
    </p:extLst>
  </p:cSld>
</p:sld>
</file>

<file path=ppt/slides/slide17.xml><?xml version="1.0" encoding="utf-8"?>
<p:sld xmlns:a="http://schemas.openxmlformats.org/drawingml/2006/main" xmlns:p="http://schemas.openxmlformats.org/presentationml/2006/main" xmlns:r="http://schemas.openxmlformats.org/officeDocument/2006/relationships">
  <p:cSld name="">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Performance Statistics</a:t>
            </a:r>
          </a:p>
        </p:txBody>
      </p:sp>
      <p:graphicFrame>
        <p:nvGraphicFramePr>
          <p:cNvPr id="3" name="Content"/>
          <p:cNvGraphicFramePr>
            <a:graphicFrameLocks noGrp="1"/>
          </p:cNvGraphicFramePr>
          <p:nvPr>
            <p:ph idx="1"/>
          </p:nvPr>
        </p:nvGraphicFramePr>
        <p:xfrm>
          <a:off x="838200" y="1825625"/>
          <a:ext cx="10515600" cy="4351338"/>
        </p:xfrm>
        <a:graphic>
          <a:graphicData uri="http://schemas.openxmlformats.org/drawingml/2006/table">
            <a:tbl>
              <a:tblPr bandRow="1" firstRow="1"/>
              <a:tblGrid>
                <a:gridCol w="3505200"/>
                <a:gridCol w="3505200"/>
                <a:gridCol w="3505200"/>
              </a:tblGrid>
              <a:tr h="0">
                <a:tc>
                  <a:txBody>
                    <a:bodyPr/>
                    <a:p>
                      <a:r>
                        <a:t/>
                      </a:r>
                    </a:p>
                  </a:txBody>
                </a:tc>
                <a:tc>
                  <a:txBody>
                    <a:bodyPr/>
                    <a:p>
                      <a:r>
                        <a:t>Portfolio</a:t>
                      </a:r>
                    </a:p>
                  </a:txBody>
                </a:tc>
                <a:tc>
                  <a:txBody>
                    <a:bodyPr/>
                    <a:p>
                      <a:r>
                        <a:t>Backwards Max Sharpe</a:t>
                      </a:r>
                    </a:p>
                  </a:txBody>
                </a:tc>
              </a:tr>
              <a:tr h="0">
                <a:tc>
                  <a:txBody>
                    <a:bodyPr/>
                    <a:p>
                      <a:r>
                        <a:t/>
                      </a:r>
                    </a:p>
                  </a:txBody>
                </a:tc>
                <a:tc>
                  <a:txBody>
                    <a:bodyPr/>
                    <a:p>
                      <a:r>
                        <a:t>Since Inception</a:t>
                      </a:r>
                    </a:p>
                  </a:txBody>
                </a:tc>
                <a:tc>
                  <a:txBody>
                    <a:bodyPr/>
                    <a:p>
                      <a:r>
                        <a:t>Since Inception</a:t>
                      </a:r>
                    </a:p>
                  </a:txBody>
                </a:tc>
              </a:tr>
              <a:tr h="0">
                <a:tc>
                  <a:txBody>
                    <a:bodyPr/>
                    <a:p>
                      <a:r>
                        <a:t>Cumulative Return</a:t>
                      </a:r>
                    </a:p>
                  </a:txBody>
                </a:tc>
                <a:tc>
                  <a:txBody>
                    <a:bodyPr/>
                    <a:p>
                      <a:r>
                        <a:t>0.085366973750048203</a:t>
                      </a:r>
                    </a:p>
                  </a:txBody>
                </a:tc>
                <a:tc>
                  <a:txBody>
                    <a:bodyPr/>
                    <a:p>
                      <a:r>
                        <a:t>0.068778248452003865</a:t>
                      </a:r>
                    </a:p>
                  </a:txBody>
                </a:tc>
              </a:tr>
              <a:tr h="0">
                <a:tc>
                  <a:txBody>
                    <a:bodyPr/>
                    <a:p>
                      <a:r>
                        <a:t>Sharpe Ratio</a:t>
                      </a:r>
                    </a:p>
                  </a:txBody>
                </a:tc>
                <a:tc>
                  <a:txBody>
                    <a:bodyPr/>
                    <a:p>
                      <a:r>
                        <a:t>0.15880032152062556</a:t>
                      </a:r>
                    </a:p>
                  </a:txBody>
                </a:tc>
                <a:tc>
                  <a:txBody>
                    <a:bodyPr/>
                    <a:p>
                      <a:r>
                        <a:t>0.12662975183266942</a:t>
                      </a:r>
                    </a:p>
                  </a:txBody>
                </a:tc>
              </a:tr>
              <a:tr h="0">
                <a:tc>
                  <a:txBody>
                    <a:bodyPr/>
                    <a:p>
                      <a:r>
                        <a:t>Mean Return</a:t>
                      </a:r>
                    </a:p>
                  </a:txBody>
                </a:tc>
                <a:tc>
                  <a:txBody>
                    <a:bodyPr/>
                    <a:p>
                      <a:r>
                        <a:t>0.0012934389962128516</a:t>
                      </a:r>
                    </a:p>
                  </a:txBody>
                </a:tc>
                <a:tc>
                  <a:txBody>
                    <a:bodyPr/>
                    <a:p>
                      <a:r>
                        <a:t>0.0010420946735152101</a:t>
                      </a:r>
                    </a:p>
                  </a:txBody>
                </a:tc>
              </a:tr>
              <a:tr h="0">
                <a:tc>
                  <a:txBody>
                    <a:bodyPr/>
                    <a:p>
                      <a:r>
                        <a:t>Max Port Value</a:t>
                      </a:r>
                    </a:p>
                  </a:txBody>
                </a:tc>
                <a:tc>
                  <a:txBody>
                    <a:bodyPr/>
                    <a:p>
                      <a:r>
                        <a:t>1106183.0978933352</a:t>
                      </a:r>
                    </a:p>
                  </a:txBody>
                </a:tc>
                <a:tc>
                  <a:txBody>
                    <a:bodyPr/>
                    <a:p>
                      <a:r>
                        <a:t>1088198.6329242839</a:t>
                      </a:r>
                    </a:p>
                  </a:txBody>
                </a:tc>
              </a:tr>
              <a:tr h="0">
                <a:tc>
                  <a:txBody>
                    <a:bodyPr/>
                    <a:p>
                      <a:r>
                        <a:t>Min Port Value</a:t>
                      </a:r>
                    </a:p>
                  </a:txBody>
                </a:tc>
                <a:tc>
                  <a:txBody>
                    <a:bodyPr/>
                    <a:p>
                      <a:r>
                        <a:t>985116.18517744844</a:t>
                      </a:r>
                    </a:p>
                  </a:txBody>
                </a:tc>
                <a:tc>
                  <a:txBody>
                    <a:bodyPr/>
                    <a:p>
                      <a:r>
                        <a:t>984130.55951738241</a:t>
                      </a:r>
                    </a:p>
                  </a:txBody>
                </a:tc>
              </a:tr>
            </a:tbl>
          </a:graphicData>
        </a:graphic>
      </p:graphicFrame>
      <p:sp>
        <p:nvSpPr>
          <p:cNvPr id="4" name="Date"/>
          <p:cNvSpPr>
            <a:spLocks noGrp="1"/>
          </p:cNvSpPr>
          <p:nvPr>
            <p:ph idx="10" sz="half" type="dt"/>
          </p:nvPr>
        </p:nvSpPr>
        <p:spPr/>
        <p:txBody>
          <a:bodyPr/>
          <a:lstStyle/>
          <a:p>
            <a:fld id="{5C2C3F0B-2B7F-4782-B315-33E516447C25}" type="datetimeFigureOut">
              <a:rPr lang="en-US" smtClean="0"/>
              <a:t>4/23/2015</a:t>
            </a:fld>
            <a:endParaRPr lang="en-US"/>
          </a:p>
        </p:txBody>
      </p:sp>
      <p:sp>
        <p:nvSpPr>
          <p:cNvPr id="5" name="Footer"/>
          <p:cNvSpPr>
            <a:spLocks noGrp="1"/>
          </p:cNvSpPr>
          <p:nvPr>
            <p:ph idx="11" sz="quarter" type="ftr"/>
          </p:nvPr>
        </p:nvSpPr>
        <p:spPr/>
        <p:txBody>
          <a:bodyPr/>
          <a:lstStyle/>
          <a:p>
            <a:endParaRPr lang="en-US"/>
          </a:p>
        </p:txBody>
      </p:sp>
      <p:sp>
        <p:nvSpPr>
          <p:cNvPr id="6" name="Slide Number"/>
          <p:cNvSpPr>
            <a:spLocks noGrp="1"/>
          </p:cNvSpPr>
          <p:nvPr>
            <p:ph idx="12" sz="quarter" type="sldNum"/>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1534215338"/>
      </p:ext>
    </p:extLst>
  </p:cSld>
</p:sld>
</file>

<file path=ppt/slides/slide18.xml><?xml version="1.0" encoding="utf-8"?>
<p:sld xmlns:a="http://schemas.openxmlformats.org/drawingml/2006/main" xmlns:p="http://schemas.openxmlformats.org/presentationml/2006/main" xmlns:r="http://schemas.openxmlformats.org/officeDocument/2006/relationships">
  <p:cSld name="">
    <p:spTree>
      <p:nvGrpSpPr>
        <p:cNvPr id="1" name=""/>
        <p:cNvGrpSpPr/>
        <p:nvPr/>
      </p:nvGrpSpPr>
      <p:grpSpPr>
        <a:xfrm>
          <a:off x="0" y="0"/>
          <a:ext cx="0" cy="0"/>
          <a:chOff x="0" y="0"/>
          <a:chExt cx="0" cy="0"/>
        </a:xfrm>
      </p:grpSpPr>
      <p:sp>
        <p:nvSpPr>
          <p:cNvPr id="2" name="Title"/>
          <p:cNvSpPr>
            <a:spLocks noGrp="1"/>
          </p:cNvSpPr>
          <p:nvPr>
            <p:ph type="ctrTitle"/>
          </p:nvPr>
        </p:nvSpPr>
        <p:spPr/>
        <p:txBody>
          <a:bodyPr anchor="b"/>
          <a:lstStyle/>
          <a:p>
            <a:r>
              <a:t>Risk Comparisson Across Portfolios</a:t>
            </a:r>
          </a:p>
        </p:txBody>
      </p:sp>
      <p:sp>
        <p:nvSpPr>
          <p:cNvPr id="3" name="Subtitle"/>
          <p:cNvSpPr>
            <a:spLocks noGrp="1"/>
          </p:cNvSpPr>
          <p:nvPr>
            <p:ph idx="1" type="subTitle"/>
          </p:nvPr>
        </p:nvSpPr>
        <p:spPr/>
        <p:txBody>
          <a:bodyPr/>
          <a:lstStyle/>
          <a:p>
            <a:endParaRPr/>
          </a:p>
        </p:txBody>
      </p:sp>
      <p:sp>
        <p:nvSpPr>
          <p:cNvPr id="4" name="Date"/>
          <p:cNvSpPr>
            <a:spLocks noGrp="1"/>
          </p:cNvSpPr>
          <p:nvPr>
            <p:ph idx="10" sz="half" type="dt"/>
          </p:nvPr>
        </p:nvSpPr>
        <p:spPr/>
        <p:txBody>
          <a:bodyPr/>
          <a:lstStyle/>
          <a:p>
            <a:fld id="{5C2C3F0B-2B7F-4782-B315-33E516447C25}" type="datetimeFigureOut">
              <a:rPr lang="en-US" smtClean="0"/>
              <a:t>4/23/2015</a:t>
            </a:fld>
            <a:endParaRPr lang="en-US"/>
          </a:p>
        </p:txBody>
      </p:sp>
      <p:sp>
        <p:nvSpPr>
          <p:cNvPr id="5" name="Footer"/>
          <p:cNvSpPr>
            <a:spLocks noGrp="1"/>
          </p:cNvSpPr>
          <p:nvPr>
            <p:ph idx="11" sz="quarter" type="ftr"/>
          </p:nvPr>
        </p:nvSpPr>
        <p:spPr/>
        <p:txBody>
          <a:bodyPr/>
          <a:lstStyle/>
          <a:p>
            <a:endParaRPr lang="en-US"/>
          </a:p>
        </p:txBody>
      </p:sp>
      <p:sp>
        <p:nvSpPr>
          <p:cNvPr id="6" name="Slide Number"/>
          <p:cNvSpPr>
            <a:spLocks noGrp="1"/>
          </p:cNvSpPr>
          <p:nvPr>
            <p:ph idx="12" sz="quarter" type="sldNum"/>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2532984289"/>
      </p:ext>
    </p:extLst>
  </p:cSld>
</p:sld>
</file>

<file path=ppt/slides/slide19.xml><?xml version="1.0" encoding="utf-8"?>
<p:sld xmlns:a="http://schemas.openxmlformats.org/drawingml/2006/main" xmlns:p="http://schemas.openxmlformats.org/presentationml/2006/main" xmlns:r="http://schemas.openxmlformats.org/officeDocument/2006/relationships">
  <p:cSld name="">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Historical Var - (top to bottom) Black Litterman - Benchmark - Historial Max Sharpe</a:t>
            </a:r>
          </a:p>
        </p:txBody>
      </p:sp>
      <p:pic>
        <p:nvPicPr>
          <p:cNvPr id="3" name="Content"/>
          <p:cNvPicPr>
            <a:picLocks noChangeAspect="1" noGrp="1"/>
          </p:cNvPicPr>
          <p:nvPr>
            <p:ph idx="1"/>
          </p:nvPr>
        </p:nvPicPr>
        <p:blipFill>
          <a:blip r:embed="rId2"/>
          <a:stretch>
            <a:fillRect/>
          </a:stretch>
        </p:blipFill>
        <p:spPr>
          <a:xfrm>
            <a:off x="3194002" y="1825625"/>
            <a:ext cx="5803995" cy="4351338"/>
          </a:xfrm>
          <a:prstGeom prst="rect"/>
        </p:spPr>
      </p:pic>
      <p:sp>
        <p:nvSpPr>
          <p:cNvPr id="4" name="Date"/>
          <p:cNvSpPr>
            <a:spLocks noGrp="1"/>
          </p:cNvSpPr>
          <p:nvPr>
            <p:ph idx="10" sz="half" type="dt"/>
          </p:nvPr>
        </p:nvSpPr>
        <p:spPr/>
        <p:txBody>
          <a:bodyPr/>
          <a:lstStyle/>
          <a:p>
            <a:fld id="{5C2C3F0B-2B7F-4782-B315-33E516447C25}" type="datetimeFigureOut">
              <a:rPr lang="en-US" smtClean="0"/>
              <a:t>4/23/2015</a:t>
            </a:fld>
            <a:endParaRPr lang="en-US"/>
          </a:p>
        </p:txBody>
      </p:sp>
      <p:sp>
        <p:nvSpPr>
          <p:cNvPr id="5" name="Footer"/>
          <p:cNvSpPr>
            <a:spLocks noGrp="1"/>
          </p:cNvSpPr>
          <p:nvPr>
            <p:ph idx="11" sz="quarter" type="ftr"/>
          </p:nvPr>
        </p:nvSpPr>
        <p:spPr/>
        <p:txBody>
          <a:bodyPr/>
          <a:lstStyle/>
          <a:p>
            <a:endParaRPr lang="en-US"/>
          </a:p>
        </p:txBody>
      </p:sp>
      <p:sp>
        <p:nvSpPr>
          <p:cNvPr id="6" name="Slide Number"/>
          <p:cNvSpPr>
            <a:spLocks noGrp="1"/>
          </p:cNvSpPr>
          <p:nvPr>
            <p:ph idx="12" sz="quarter" type="sldNum"/>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1534215338"/>
      </p:ext>
    </p:extLst>
  </p:cSld>
</p:sld>
</file>

<file path=ppt/slides/slide2.xml><?xml version="1.0" encoding="utf-8"?>
<p:sld xmlns:a="http://schemas.openxmlformats.org/drawingml/2006/main" xmlns:p="http://schemas.openxmlformats.org/presentationml/2006/main" xmlns:r="http://schemas.openxmlformats.org/officeDocument/2006/relationships">
  <p:cSld name="">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Portfolio Description</a:t>
            </a:r>
          </a:p>
        </p:txBody>
      </p:sp>
      <p:sp>
        <p:nvSpPr>
          <p:cNvPr id="3" name="Content"/>
          <p:cNvSpPr>
            <a:spLocks noGrp="1"/>
          </p:cNvSpPr>
          <p:nvPr>
            <p:ph idx="1"/>
          </p:nvPr>
        </p:nvSpPr>
        <p:spPr/>
        <p:txBody>
          <a:bodyPr/>
          <a:lstStyle/>
          <a:p>
            <a:r>
              <a:t>This is a long-only, buy-and-hold portfolio made up of US Mid Cap stocks. Portfolio optimized Sharpe Ratio by using the output from a Black-Litterman model with views formed through a combination of ARMA GARCH forecasting and discretionary perspectives. Portfolio was formed on 1/12/17 and has held all positions constant since then.</a:t>
            </a:r>
          </a:p>
        </p:txBody>
      </p:sp>
      <p:sp>
        <p:nvSpPr>
          <p:cNvPr id="4" name="Date"/>
          <p:cNvSpPr>
            <a:spLocks noGrp="1"/>
          </p:cNvSpPr>
          <p:nvPr>
            <p:ph idx="10" sz="half" type="dt"/>
          </p:nvPr>
        </p:nvSpPr>
        <p:spPr/>
        <p:txBody>
          <a:bodyPr/>
          <a:lstStyle/>
          <a:p>
            <a:fld id="{5C2C3F0B-2B7F-4782-B315-33E516447C25}" type="datetimeFigureOut">
              <a:rPr lang="en-US" smtClean="0"/>
              <a:t>4/23/2015</a:t>
            </a:fld>
            <a:endParaRPr lang="en-US"/>
          </a:p>
        </p:txBody>
      </p:sp>
      <p:sp>
        <p:nvSpPr>
          <p:cNvPr id="5" name="Footer"/>
          <p:cNvSpPr>
            <a:spLocks noGrp="1"/>
          </p:cNvSpPr>
          <p:nvPr>
            <p:ph idx="11" sz="quarter" type="ftr"/>
          </p:nvPr>
        </p:nvSpPr>
        <p:spPr/>
        <p:txBody>
          <a:bodyPr/>
          <a:lstStyle/>
          <a:p>
            <a:endParaRPr lang="en-US"/>
          </a:p>
        </p:txBody>
      </p:sp>
      <p:sp>
        <p:nvSpPr>
          <p:cNvPr id="6" name="Slide Number"/>
          <p:cNvSpPr>
            <a:spLocks noGrp="1"/>
          </p:cNvSpPr>
          <p:nvPr>
            <p:ph idx="12" sz="quarter" type="sldNum"/>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1534215338"/>
      </p:ext>
    </p:extLst>
  </p:cSld>
</p:sld>
</file>

<file path=ppt/slides/slide20.xml><?xml version="1.0" encoding="utf-8"?>
<p:sld xmlns:a="http://schemas.openxmlformats.org/drawingml/2006/main" xmlns:p="http://schemas.openxmlformats.org/presentationml/2006/main" xmlns:r="http://schemas.openxmlformats.org/officeDocument/2006/relationships">
  <p:cSld name="">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Risk Statistics</a:t>
            </a:r>
          </a:p>
        </p:txBody>
      </p:sp>
      <p:graphicFrame>
        <p:nvGraphicFramePr>
          <p:cNvPr id="3" name="Content"/>
          <p:cNvGraphicFramePr>
            <a:graphicFrameLocks noGrp="1"/>
          </p:cNvGraphicFramePr>
          <p:nvPr>
            <p:ph idx="1"/>
          </p:nvPr>
        </p:nvGraphicFramePr>
        <p:xfrm>
          <a:off x="838200" y="1825625"/>
          <a:ext cx="10515600" cy="4351338"/>
        </p:xfrm>
        <a:graphic>
          <a:graphicData uri="http://schemas.openxmlformats.org/drawingml/2006/table">
            <a:tbl>
              <a:tblPr bandRow="1" firstRow="1"/>
              <a:tblGrid>
                <a:gridCol w="2628900"/>
                <a:gridCol w="2628900"/>
                <a:gridCol w="2628900"/>
                <a:gridCol w="2628900"/>
              </a:tblGrid>
              <a:tr h="0">
                <a:tc>
                  <a:txBody>
                    <a:bodyPr/>
                    <a:p>
                      <a:r>
                        <a:t/>
                      </a:r>
                    </a:p>
                  </a:txBody>
                </a:tc>
                <a:tc>
                  <a:txBody>
                    <a:bodyPr/>
                    <a:p>
                      <a:r>
                        <a:t>Portfolio</a:t>
                      </a:r>
                    </a:p>
                  </a:txBody>
                </a:tc>
                <a:tc>
                  <a:txBody>
                    <a:bodyPr/>
                    <a:p>
                      <a:r>
                        <a:t>Benchmark</a:t>
                      </a:r>
                    </a:p>
                  </a:txBody>
                </a:tc>
                <a:tc>
                  <a:txBody>
                    <a:bodyPr/>
                    <a:p>
                      <a:r>
                        <a:t>Backwards Max Sharpe</a:t>
                      </a:r>
                    </a:p>
                  </a:txBody>
                </a:tc>
              </a:tr>
              <a:tr h="0">
                <a:tc>
                  <a:txBody>
                    <a:bodyPr/>
                    <a:p>
                      <a:r>
                        <a:t/>
                      </a:r>
                    </a:p>
                  </a:txBody>
                </a:tc>
                <a:tc>
                  <a:txBody>
                    <a:bodyPr/>
                    <a:p>
                      <a:r>
                        <a:t>Since Inception</a:t>
                      </a:r>
                    </a:p>
                  </a:txBody>
                </a:tc>
                <a:tc>
                  <a:txBody>
                    <a:bodyPr/>
                    <a:p>
                      <a:r>
                        <a:t>Since Inception</a:t>
                      </a:r>
                    </a:p>
                  </a:txBody>
                </a:tc>
                <a:tc>
                  <a:txBody>
                    <a:bodyPr/>
                    <a:p>
                      <a:r>
                        <a:t>Since Inception</a:t>
                      </a:r>
                    </a:p>
                  </a:txBody>
                </a:tc>
              </a:tr>
              <a:tr h="0">
                <a:tc>
                  <a:txBody>
                    <a:bodyPr/>
                    <a:p>
                      <a:r>
                        <a:t>Standard Deviation</a:t>
                      </a:r>
                    </a:p>
                  </a:txBody>
                </a:tc>
                <a:tc>
                  <a:txBody>
                    <a:bodyPr/>
                    <a:p>
                      <a:r>
                        <a:t>0.0071661188481755853</a:t>
                      </a:r>
                    </a:p>
                  </a:txBody>
                </a:tc>
                <a:tc>
                  <a:txBody>
                    <a:bodyPr/>
                    <a:p>
                      <a:r>
                        <a:t>0.006997135923405973</a:t>
                      </a:r>
                    </a:p>
                  </a:txBody>
                </a:tc>
                <a:tc>
                  <a:txBody>
                    <a:bodyPr/>
                    <a:p>
                      <a:r>
                        <a:t>0.0069866015161653104</a:t>
                      </a:r>
                    </a:p>
                  </a:txBody>
                </a:tc>
              </a:tr>
              <a:tr h="0">
                <a:tc>
                  <a:txBody>
                    <a:bodyPr/>
                    <a:p>
                      <a:r>
                        <a:t>Skew</a:t>
                      </a:r>
                    </a:p>
                  </a:txBody>
                </a:tc>
                <a:tc>
                  <a:txBody>
                    <a:bodyPr/>
                    <a:p>
                      <a:r>
                        <a:t>-0.70528435148627333</a:t>
                      </a:r>
                    </a:p>
                  </a:txBody>
                </a:tc>
                <a:tc>
                  <a:txBody>
                    <a:bodyPr/>
                    <a:p>
                      <a:r>
                        <a:t>0.0080689074294385058</a:t>
                      </a:r>
                    </a:p>
                  </a:txBody>
                </a:tc>
                <a:tc>
                  <a:txBody>
                    <a:bodyPr/>
                    <a:p>
                      <a:r>
                        <a:t>-0.58969829411417041</a:t>
                      </a:r>
                    </a:p>
                  </a:txBody>
                </a:tc>
              </a:tr>
              <a:tr h="0">
                <a:tc>
                  <a:txBody>
                    <a:bodyPr/>
                    <a:p>
                      <a:r>
                        <a:t>Kurtosis</a:t>
                      </a:r>
                    </a:p>
                  </a:txBody>
                </a:tc>
                <a:tc>
                  <a:txBody>
                    <a:bodyPr/>
                    <a:p>
                      <a:r>
                        <a:t>4.0948012815394819</a:t>
                      </a:r>
                    </a:p>
                  </a:txBody>
                </a:tc>
                <a:tc>
                  <a:txBody>
                    <a:bodyPr/>
                    <a:p>
                      <a:r>
                        <a:t>3.3052163940608734</a:t>
                      </a:r>
                    </a:p>
                  </a:txBody>
                </a:tc>
                <a:tc>
                  <a:txBody>
                    <a:bodyPr/>
                    <a:p>
                      <a:r>
                        <a:t>3.0692325593995124</a:t>
                      </a:r>
                    </a:p>
                  </a:txBody>
                </a:tc>
              </a:tr>
              <a:tr h="0">
                <a:tc>
                  <a:txBody>
                    <a:bodyPr/>
                    <a:p>
                      <a:r>
                        <a:t>Max Drawdown</a:t>
                      </a:r>
                    </a:p>
                  </a:txBody>
                </a:tc>
                <a:tc>
                  <a:txBody>
                    <a:bodyPr/>
                    <a:p>
                      <a:r>
                        <a:t>0.037159312308629282</a:t>
                      </a:r>
                    </a:p>
                  </a:txBody>
                </a:tc>
                <a:tc>
                  <a:txBody>
                    <a:bodyPr/>
                    <a:p>
                      <a:r>
                        <a:t>0.045493415426714465</a:t>
                      </a:r>
                    </a:p>
                  </a:txBody>
                </a:tc>
                <a:tc>
                  <a:txBody>
                    <a:bodyPr/>
                    <a:p>
                      <a:r>
                        <a:t>0.036569129567914201</a:t>
                      </a:r>
                    </a:p>
                  </a:txBody>
                </a:tc>
              </a:tr>
              <a:tr h="0">
                <a:tc>
                  <a:txBody>
                    <a:bodyPr/>
                    <a:p>
                      <a:r>
                        <a:t>Historical VaR</a:t>
                      </a:r>
                    </a:p>
                  </a:txBody>
                </a:tc>
                <a:tc>
                  <a:txBody>
                    <a:bodyPr/>
                    <a:p>
                      <a:r>
                        <a:t>0.0086426758992566022</a:t>
                      </a:r>
                    </a:p>
                  </a:txBody>
                </a:tc>
                <a:tc>
                  <a:txBody>
                    <a:bodyPr/>
                    <a:p>
                      <a:r>
                        <a:t>0.01118119266055051</a:t>
                      </a:r>
                    </a:p>
                  </a:txBody>
                </a:tc>
                <a:tc>
                  <a:txBody>
                    <a:bodyPr/>
                    <a:p>
                      <a:r>
                        <a:t>0.013690845718086209</a:t>
                      </a:r>
                    </a:p>
                  </a:txBody>
                </a:tc>
              </a:tr>
              <a:tr h="0">
                <a:tc>
                  <a:txBody>
                    <a:bodyPr/>
                    <a:p>
                      <a:r>
                        <a:t>Gaussian VaR</a:t>
                      </a:r>
                    </a:p>
                  </a:txBody>
                </a:tc>
                <a:tc>
                  <a:txBody>
                    <a:bodyPr/>
                    <a:p>
                      <a:r>
                        <a:t>0.010493777582374068</a:t>
                      </a:r>
                    </a:p>
                  </a:txBody>
                </a:tc>
                <a:tc>
                  <a:txBody>
                    <a:bodyPr/>
                    <a:p>
                      <a:r>
                        <a:t>0.011248603509302782</a:t>
                      </a:r>
                    </a:p>
                  </a:txBody>
                </a:tc>
                <a:tc>
                  <a:txBody>
                    <a:bodyPr/>
                    <a:p>
                      <a:r>
                        <a:t>0.010449842170413958</a:t>
                      </a:r>
                    </a:p>
                  </a:txBody>
                </a:tc>
              </a:tr>
            </a:tbl>
          </a:graphicData>
        </a:graphic>
      </p:graphicFrame>
      <p:sp>
        <p:nvSpPr>
          <p:cNvPr id="4" name="Date"/>
          <p:cNvSpPr>
            <a:spLocks noGrp="1"/>
          </p:cNvSpPr>
          <p:nvPr>
            <p:ph idx="10" sz="half" type="dt"/>
          </p:nvPr>
        </p:nvSpPr>
        <p:spPr/>
        <p:txBody>
          <a:bodyPr/>
          <a:lstStyle/>
          <a:p>
            <a:fld id="{5C2C3F0B-2B7F-4782-B315-33E516447C25}" type="datetimeFigureOut">
              <a:rPr lang="en-US" smtClean="0"/>
              <a:t>4/23/2015</a:t>
            </a:fld>
            <a:endParaRPr lang="en-US"/>
          </a:p>
        </p:txBody>
      </p:sp>
      <p:sp>
        <p:nvSpPr>
          <p:cNvPr id="5" name="Footer"/>
          <p:cNvSpPr>
            <a:spLocks noGrp="1"/>
          </p:cNvSpPr>
          <p:nvPr>
            <p:ph idx="11" sz="quarter" type="ftr"/>
          </p:nvPr>
        </p:nvSpPr>
        <p:spPr/>
        <p:txBody>
          <a:bodyPr/>
          <a:lstStyle/>
          <a:p>
            <a:endParaRPr lang="en-US"/>
          </a:p>
        </p:txBody>
      </p:sp>
      <p:sp>
        <p:nvSpPr>
          <p:cNvPr id="6" name="Slide Number"/>
          <p:cNvSpPr>
            <a:spLocks noGrp="1"/>
          </p:cNvSpPr>
          <p:nvPr>
            <p:ph idx="12" sz="quarter" type="sldNum"/>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1534215338"/>
      </p:ext>
    </p:extLst>
  </p:cSld>
</p:sld>
</file>

<file path=ppt/slides/slide21.xml><?xml version="1.0" encoding="utf-8"?>
<p:sld xmlns:a="http://schemas.openxmlformats.org/drawingml/2006/main" xmlns:p="http://schemas.openxmlformats.org/presentationml/2006/main" xmlns:r="http://schemas.openxmlformats.org/officeDocument/2006/relationships">
  <p:cSld name="">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Closing Thoughts</a:t>
            </a:r>
          </a:p>
        </p:txBody>
      </p:sp>
      <p:sp>
        <p:nvSpPr>
          <p:cNvPr id="3" name="Content"/>
          <p:cNvSpPr>
            <a:spLocks noGrp="1"/>
          </p:cNvSpPr>
          <p:nvPr>
            <p:ph idx="1"/>
          </p:nvPr>
        </p:nvSpPr>
        <p:spPr/>
        <p:txBody>
          <a:bodyPr/>
          <a:lstStyle/>
          <a:p>
            <a:r>
              <a:rPr sz="1800"/>
              <a:t>Of the three portfolios, my portfolio performed the best, outperforming the benchmark and historical max sharpe ratio portfolio in terms of cumulative returns and sharpe ratio. Overtime, my portfolio pulled away from the benchmark portfolio and ended up with close to 6% higher returns. However, throughout the investment horizon, my portfolio tracked closely with the historical max sharpe ratio portfolio. I think this makes sense. Both the black litterman model and the historical sharpe ratio portfolio use a variation of finding a historical efficient frontier. BL does this through starting with a market equilibrium distribution of assets, and then using a historical CAPM model (which has an efficient frontier implicit within it) combined with the user inputed views. This returns a BL output that is then inputted into a sharpe ratio optimizer. The real advantage to using a Black Litterman model is that it results in a less concentrated asset distribution than the historical max sharpe ratio portfolio. The asset distributions on slide 14 show this clearly. The risk analysis on the previous slide shows that so far, the risk characteristics of the two portfolios have been similar, however over a longer time horizon and/or if markets become more volatile, the greater diversification in the Black Literrman model could prove useful. Additionally, views inputted into the Black Litterman framework have resulted in a portfolio that has outperformed the historical max sharpe ratio portfolio by ~1.7% since the beginning of the investment horizon.</a:t>
            </a:r>
          </a:p>
        </p:txBody>
      </p:sp>
      <p:sp>
        <p:nvSpPr>
          <p:cNvPr id="4" name="Date"/>
          <p:cNvSpPr>
            <a:spLocks noGrp="1"/>
          </p:cNvSpPr>
          <p:nvPr>
            <p:ph idx="10" sz="half" type="dt"/>
          </p:nvPr>
        </p:nvSpPr>
        <p:spPr/>
        <p:txBody>
          <a:bodyPr/>
          <a:lstStyle/>
          <a:p>
            <a:fld id="{5C2C3F0B-2B7F-4782-B315-33E516447C25}" type="datetimeFigureOut">
              <a:rPr lang="en-US" smtClean="0"/>
              <a:t>4/23/2015</a:t>
            </a:fld>
            <a:endParaRPr lang="en-US"/>
          </a:p>
        </p:txBody>
      </p:sp>
      <p:sp>
        <p:nvSpPr>
          <p:cNvPr id="5" name="Footer"/>
          <p:cNvSpPr>
            <a:spLocks noGrp="1"/>
          </p:cNvSpPr>
          <p:nvPr>
            <p:ph idx="11" sz="quarter" type="ftr"/>
          </p:nvPr>
        </p:nvSpPr>
        <p:spPr/>
        <p:txBody>
          <a:bodyPr/>
          <a:lstStyle/>
          <a:p>
            <a:endParaRPr lang="en-US"/>
          </a:p>
        </p:txBody>
      </p:sp>
      <p:sp>
        <p:nvSpPr>
          <p:cNvPr id="6" name="Slide Number"/>
          <p:cNvSpPr>
            <a:spLocks noGrp="1"/>
          </p:cNvSpPr>
          <p:nvPr>
            <p:ph idx="12" sz="quarter" type="sldNum"/>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1534215338"/>
      </p:ext>
    </p:extLst>
  </p:cSld>
</p:sld>
</file>

<file path=ppt/slides/slide3.xml><?xml version="1.0" encoding="utf-8"?>
<p:sld xmlns:a="http://schemas.openxmlformats.org/drawingml/2006/main" xmlns:p="http://schemas.openxmlformats.org/presentationml/2006/main" xmlns:r="http://schemas.openxmlformats.org/officeDocument/2006/relationships">
  <p:cSld name="">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Allocation Strategy</a:t>
            </a:r>
          </a:p>
        </p:txBody>
      </p:sp>
      <p:sp>
        <p:nvSpPr>
          <p:cNvPr id="3" name="Content"/>
          <p:cNvSpPr>
            <a:spLocks noGrp="1"/>
          </p:cNvSpPr>
          <p:nvPr>
            <p:ph idx="1"/>
          </p:nvPr>
        </p:nvSpPr>
        <p:spPr/>
        <p:txBody>
          <a:bodyPr/>
          <a:lstStyle/>
          <a:p>
            <a:r>
              <a:t>Step 1: Use discretion to choose 20 possible US Mid Cap Stocks. All stocks chosen make up a material portion of IJH, the benchmark portfolio.</a:t>
            </a:r>
          </a:p>
          <a:p>
            <a:r>
              <a:t>Step 2: Forecast returns using ARMA-GARCH forecasting.</a:t>
            </a:r>
          </a:p>
          <a:p>
            <a:r>
              <a:t>Step 3: Use Black-Litterman model with views formed as a mixture of forecasted returns and discretionary views to optimize max sharpe ratio portfolio.</a:t>
            </a:r>
          </a:p>
          <a:p>
            <a:r>
              <a:t>Step 4: Evaluate portfolio performance relative to the benchmark and a historical max sharpe ratio portfolio, paying particular attention to measures of risk.</a:t>
            </a:r>
          </a:p>
        </p:txBody>
      </p:sp>
      <p:sp>
        <p:nvSpPr>
          <p:cNvPr id="4" name="Date"/>
          <p:cNvSpPr>
            <a:spLocks noGrp="1"/>
          </p:cNvSpPr>
          <p:nvPr>
            <p:ph idx="10" sz="half" type="dt"/>
          </p:nvPr>
        </p:nvSpPr>
        <p:spPr/>
        <p:txBody>
          <a:bodyPr/>
          <a:lstStyle/>
          <a:p>
            <a:fld id="{5C2C3F0B-2B7F-4782-B315-33E516447C25}" type="datetimeFigureOut">
              <a:rPr lang="en-US" smtClean="0"/>
              <a:t>4/23/2015</a:t>
            </a:fld>
            <a:endParaRPr lang="en-US"/>
          </a:p>
        </p:txBody>
      </p:sp>
      <p:sp>
        <p:nvSpPr>
          <p:cNvPr id="5" name="Footer"/>
          <p:cNvSpPr>
            <a:spLocks noGrp="1"/>
          </p:cNvSpPr>
          <p:nvPr>
            <p:ph idx="11" sz="quarter" type="ftr"/>
          </p:nvPr>
        </p:nvSpPr>
        <p:spPr/>
        <p:txBody>
          <a:bodyPr/>
          <a:lstStyle/>
          <a:p>
            <a:endParaRPr lang="en-US"/>
          </a:p>
        </p:txBody>
      </p:sp>
      <p:sp>
        <p:nvSpPr>
          <p:cNvPr id="6" name="Slide Number"/>
          <p:cNvSpPr>
            <a:spLocks noGrp="1"/>
          </p:cNvSpPr>
          <p:nvPr>
            <p:ph idx="12" sz="quarter" type="sldNum"/>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1534215338"/>
      </p:ext>
    </p:extLst>
  </p:cSld>
</p:sld>
</file>

<file path=ppt/slides/slide4.xml><?xml version="1.0" encoding="utf-8"?>
<p:sld xmlns:a="http://schemas.openxmlformats.org/drawingml/2006/main" xmlns:p="http://schemas.openxmlformats.org/presentationml/2006/main" xmlns:r="http://schemas.openxmlformats.org/officeDocument/2006/relationships">
  <p:cSld name="">
    <p:spTree>
      <p:nvGrpSpPr>
        <p:cNvPr id="1" name=""/>
        <p:cNvGrpSpPr/>
        <p:nvPr/>
      </p:nvGrpSpPr>
      <p:grpSpPr>
        <a:xfrm>
          <a:off x="0" y="0"/>
          <a:ext cx="0" cy="0"/>
          <a:chOff x="0" y="0"/>
          <a:chExt cx="0" cy="0"/>
        </a:xfrm>
      </p:grpSpPr>
      <p:sp>
        <p:nvSpPr>
          <p:cNvPr id="2" name="Title"/>
          <p:cNvSpPr>
            <a:spLocks noGrp="1"/>
          </p:cNvSpPr>
          <p:nvPr>
            <p:ph type="ctrTitle"/>
          </p:nvPr>
        </p:nvSpPr>
        <p:spPr/>
        <p:txBody>
          <a:bodyPr anchor="b"/>
          <a:lstStyle/>
          <a:p>
            <a:r>
              <a:t>Market Commentary</a:t>
            </a:r>
          </a:p>
        </p:txBody>
      </p:sp>
      <p:sp>
        <p:nvSpPr>
          <p:cNvPr id="3" name="Subtitle"/>
          <p:cNvSpPr>
            <a:spLocks noGrp="1"/>
          </p:cNvSpPr>
          <p:nvPr>
            <p:ph idx="1" type="subTitle"/>
          </p:nvPr>
        </p:nvSpPr>
        <p:spPr/>
        <p:txBody>
          <a:bodyPr/>
          <a:lstStyle/>
          <a:p>
            <a:endParaRPr/>
          </a:p>
        </p:txBody>
      </p:sp>
      <p:sp>
        <p:nvSpPr>
          <p:cNvPr id="4" name="Date"/>
          <p:cNvSpPr>
            <a:spLocks noGrp="1"/>
          </p:cNvSpPr>
          <p:nvPr>
            <p:ph idx="10" sz="half" type="dt"/>
          </p:nvPr>
        </p:nvSpPr>
        <p:spPr/>
        <p:txBody>
          <a:bodyPr/>
          <a:lstStyle/>
          <a:p>
            <a:fld id="{5C2C3F0B-2B7F-4782-B315-33E516447C25}" type="datetimeFigureOut">
              <a:rPr lang="en-US" smtClean="0"/>
              <a:t>4/23/2015</a:t>
            </a:fld>
            <a:endParaRPr lang="en-US"/>
          </a:p>
        </p:txBody>
      </p:sp>
      <p:sp>
        <p:nvSpPr>
          <p:cNvPr id="5" name="Footer"/>
          <p:cNvSpPr>
            <a:spLocks noGrp="1"/>
          </p:cNvSpPr>
          <p:nvPr>
            <p:ph idx="11" sz="quarter" type="ftr"/>
          </p:nvPr>
        </p:nvSpPr>
        <p:spPr/>
        <p:txBody>
          <a:bodyPr/>
          <a:lstStyle/>
          <a:p>
            <a:endParaRPr lang="en-US"/>
          </a:p>
        </p:txBody>
      </p:sp>
      <p:sp>
        <p:nvSpPr>
          <p:cNvPr id="6" name="Slide Number"/>
          <p:cNvSpPr>
            <a:spLocks noGrp="1"/>
          </p:cNvSpPr>
          <p:nvPr>
            <p:ph idx="12" sz="quarter" type="sldNum"/>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2532984289"/>
      </p:ext>
    </p:extLst>
  </p:cSld>
</p:sld>
</file>

<file path=ppt/slides/slide5.xml><?xml version="1.0" encoding="utf-8"?>
<p:sld xmlns:a="http://schemas.openxmlformats.org/drawingml/2006/main" xmlns:p="http://schemas.openxmlformats.org/presentationml/2006/main" xmlns:r="http://schemas.openxmlformats.org/officeDocument/2006/relationships">
  <p:cSld name="">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Macro Commentary</a:t>
            </a:r>
          </a:p>
        </p:txBody>
      </p:sp>
      <p:sp>
        <p:nvSpPr>
          <p:cNvPr id="3" name="Content"/>
          <p:cNvSpPr>
            <a:spLocks noGrp="1"/>
          </p:cNvSpPr>
          <p:nvPr>
            <p:ph idx="1"/>
          </p:nvPr>
        </p:nvSpPr>
        <p:spPr/>
        <p:txBody>
          <a:bodyPr/>
          <a:lstStyle/>
          <a:p>
            <a:r>
              <a:t>Housing starts fell sharply this month (1.215m vs 1.262m consensus), as did manufacturing production (-0.4% M/M), leading to further doubt over the strength of the economy during the first quarter.</a:t>
            </a:r>
          </a:p>
          <a:p>
            <a:r>
              <a:t>10-yr treasury yields have fallen sharply over the last week to 2.18%.</a:t>
            </a:r>
          </a:p>
          <a:p>
            <a:r>
              <a:t>Retail sales fell 0.2% in March, while the February number was revised four tenths lower.</a:t>
            </a:r>
          </a:p>
          <a:p>
            <a:r>
              <a:t>CPI fell 0.3% in March, while core CPI fell 0.1%.</a:t>
            </a:r>
          </a:p>
        </p:txBody>
      </p:sp>
      <p:sp>
        <p:nvSpPr>
          <p:cNvPr id="4" name="Date"/>
          <p:cNvSpPr>
            <a:spLocks noGrp="1"/>
          </p:cNvSpPr>
          <p:nvPr>
            <p:ph idx="10" sz="half" type="dt"/>
          </p:nvPr>
        </p:nvSpPr>
        <p:spPr/>
        <p:txBody>
          <a:bodyPr/>
          <a:lstStyle/>
          <a:p>
            <a:fld id="{5C2C3F0B-2B7F-4782-B315-33E516447C25}" type="datetimeFigureOut">
              <a:rPr lang="en-US" smtClean="0"/>
              <a:t>4/23/2015</a:t>
            </a:fld>
            <a:endParaRPr lang="en-US"/>
          </a:p>
        </p:txBody>
      </p:sp>
      <p:sp>
        <p:nvSpPr>
          <p:cNvPr id="5" name="Footer"/>
          <p:cNvSpPr>
            <a:spLocks noGrp="1"/>
          </p:cNvSpPr>
          <p:nvPr>
            <p:ph idx="11" sz="quarter" type="ftr"/>
          </p:nvPr>
        </p:nvSpPr>
        <p:spPr/>
        <p:txBody>
          <a:bodyPr/>
          <a:lstStyle/>
          <a:p>
            <a:endParaRPr lang="en-US"/>
          </a:p>
        </p:txBody>
      </p:sp>
      <p:sp>
        <p:nvSpPr>
          <p:cNvPr id="6" name="Slide Number"/>
          <p:cNvSpPr>
            <a:spLocks noGrp="1"/>
          </p:cNvSpPr>
          <p:nvPr>
            <p:ph idx="12" sz="quarter" type="sldNum"/>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1534215338"/>
      </p:ext>
    </p:extLst>
  </p:cSld>
</p:sld>
</file>

<file path=ppt/slides/slide6.xml><?xml version="1.0" encoding="utf-8"?>
<p:sld xmlns:a="http://schemas.openxmlformats.org/drawingml/2006/main" xmlns:p="http://schemas.openxmlformats.org/presentationml/2006/main" xmlns:r="http://schemas.openxmlformats.org/officeDocument/2006/relationships">
  <p:cSld name="">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Market Commentary</a:t>
            </a:r>
          </a:p>
        </p:txBody>
      </p:sp>
      <p:sp>
        <p:nvSpPr>
          <p:cNvPr id="3" name="Content"/>
          <p:cNvSpPr>
            <a:spLocks noGrp="1"/>
          </p:cNvSpPr>
          <p:nvPr>
            <p:ph idx="1"/>
          </p:nvPr>
        </p:nvSpPr>
        <p:spPr/>
        <p:txBody>
          <a:bodyPr/>
          <a:lstStyle/>
          <a:p>
            <a:r>
              <a:t>UK Prime Minister May has announced she aims to hold the next UK  election on June 8th, well ahead of the next scheduled election in 2020. Analysts say she is hoping for a convincing win to strengthen the conservative’s position in parliament. The House of Commons will vote on the proposition today.</a:t>
            </a:r>
          </a:p>
          <a:p>
            <a:r>
              <a:t>The Dow posted a sharpe 0.6% loss to 20,404 on Tuesday, but stocks were mixed with the Nasdaw up 0.2% to 5,863.</a:t>
            </a:r>
          </a:p>
          <a:p>
            <a:r>
              <a:t>Oil fell by around 4% ($2 a barrel) on Wednesday, it’s most in 6-weeks.</a:t>
            </a:r>
          </a:p>
          <a:p>
            <a:r>
              <a:t>Earnings season kicks off this week, with generally high expectations for a profitable quarter.</a:t>
            </a:r>
          </a:p>
        </p:txBody>
      </p:sp>
      <p:sp>
        <p:nvSpPr>
          <p:cNvPr id="4" name="Date"/>
          <p:cNvSpPr>
            <a:spLocks noGrp="1"/>
          </p:cNvSpPr>
          <p:nvPr>
            <p:ph idx="10" sz="half" type="dt"/>
          </p:nvPr>
        </p:nvSpPr>
        <p:spPr/>
        <p:txBody>
          <a:bodyPr/>
          <a:lstStyle/>
          <a:p>
            <a:fld id="{5C2C3F0B-2B7F-4782-B315-33E516447C25}" type="datetimeFigureOut">
              <a:rPr lang="en-US" smtClean="0"/>
              <a:t>4/23/2015</a:t>
            </a:fld>
            <a:endParaRPr lang="en-US"/>
          </a:p>
        </p:txBody>
      </p:sp>
      <p:sp>
        <p:nvSpPr>
          <p:cNvPr id="5" name="Footer"/>
          <p:cNvSpPr>
            <a:spLocks noGrp="1"/>
          </p:cNvSpPr>
          <p:nvPr>
            <p:ph idx="11" sz="quarter" type="ftr"/>
          </p:nvPr>
        </p:nvSpPr>
        <p:spPr/>
        <p:txBody>
          <a:bodyPr/>
          <a:lstStyle/>
          <a:p>
            <a:endParaRPr lang="en-US"/>
          </a:p>
        </p:txBody>
      </p:sp>
      <p:sp>
        <p:nvSpPr>
          <p:cNvPr id="6" name="Slide Number"/>
          <p:cNvSpPr>
            <a:spLocks noGrp="1"/>
          </p:cNvSpPr>
          <p:nvPr>
            <p:ph idx="12" sz="quarter" type="sldNum"/>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1534215338"/>
      </p:ext>
    </p:extLst>
  </p:cSld>
</p:sld>
</file>

<file path=ppt/slides/slide7.xml><?xml version="1.0" encoding="utf-8"?>
<p:sld xmlns:a="http://schemas.openxmlformats.org/drawingml/2006/main" xmlns:p="http://schemas.openxmlformats.org/presentationml/2006/main" xmlns:r="http://schemas.openxmlformats.org/officeDocument/2006/relationships">
  <p:cSld name="">
    <p:spTree>
      <p:nvGrpSpPr>
        <p:cNvPr id="1" name=""/>
        <p:cNvGrpSpPr/>
        <p:nvPr/>
      </p:nvGrpSpPr>
      <p:grpSpPr>
        <a:xfrm>
          <a:off x="0" y="0"/>
          <a:ext cx="0" cy="0"/>
          <a:chOff x="0" y="0"/>
          <a:chExt cx="0" cy="0"/>
        </a:xfrm>
      </p:grpSpPr>
      <p:sp>
        <p:nvSpPr>
          <p:cNvPr id="2" name="Title"/>
          <p:cNvSpPr>
            <a:spLocks noGrp="1"/>
          </p:cNvSpPr>
          <p:nvPr>
            <p:ph type="ctrTitle"/>
          </p:nvPr>
        </p:nvSpPr>
        <p:spPr/>
        <p:txBody>
          <a:bodyPr anchor="b"/>
          <a:lstStyle/>
          <a:p>
            <a:r>
              <a:t>Portfolio-level Analysis</a:t>
            </a:r>
          </a:p>
        </p:txBody>
      </p:sp>
      <p:sp>
        <p:nvSpPr>
          <p:cNvPr id="3" name="Subtitle"/>
          <p:cNvSpPr>
            <a:spLocks noGrp="1"/>
          </p:cNvSpPr>
          <p:nvPr>
            <p:ph idx="1" type="subTitle"/>
          </p:nvPr>
        </p:nvSpPr>
        <p:spPr/>
        <p:txBody>
          <a:bodyPr/>
          <a:lstStyle/>
          <a:p>
            <a:endParaRPr/>
          </a:p>
        </p:txBody>
      </p:sp>
      <p:sp>
        <p:nvSpPr>
          <p:cNvPr id="4" name="Date"/>
          <p:cNvSpPr>
            <a:spLocks noGrp="1"/>
          </p:cNvSpPr>
          <p:nvPr>
            <p:ph idx="10" sz="half" type="dt"/>
          </p:nvPr>
        </p:nvSpPr>
        <p:spPr/>
        <p:txBody>
          <a:bodyPr/>
          <a:lstStyle/>
          <a:p>
            <a:fld id="{5C2C3F0B-2B7F-4782-B315-33E516447C25}" type="datetimeFigureOut">
              <a:rPr lang="en-US" smtClean="0"/>
              <a:t>4/23/2015</a:t>
            </a:fld>
            <a:endParaRPr lang="en-US"/>
          </a:p>
        </p:txBody>
      </p:sp>
      <p:sp>
        <p:nvSpPr>
          <p:cNvPr id="5" name="Footer"/>
          <p:cNvSpPr>
            <a:spLocks noGrp="1"/>
          </p:cNvSpPr>
          <p:nvPr>
            <p:ph idx="11" sz="quarter" type="ftr"/>
          </p:nvPr>
        </p:nvSpPr>
        <p:spPr/>
        <p:txBody>
          <a:bodyPr/>
          <a:lstStyle/>
          <a:p>
            <a:endParaRPr lang="en-US"/>
          </a:p>
        </p:txBody>
      </p:sp>
      <p:sp>
        <p:nvSpPr>
          <p:cNvPr id="6" name="Slide Number"/>
          <p:cNvSpPr>
            <a:spLocks noGrp="1"/>
          </p:cNvSpPr>
          <p:nvPr>
            <p:ph idx="12" sz="quarter" type="sldNum"/>
          </p:nvPr>
        </p:nvSpPr>
        <p:spPr/>
        <p:txBody>
          <a:bodyPr/>
          <a:lstStyle/>
          <a:p>
            <a:fld id="{6FACB95C-998B-4B89-BDB5-3B69D78FCBB4}" type="slidenum">
              <a:rPr lang="en-US" smtClean="0"/>
              <a:t>‹#›</a:t>
            </a:fld>
            <a:endParaRPr lang="en-US"/>
          </a:p>
        </p:txBody>
      </p:sp>
    </p:spTree>
    <p:extLst>
      <p:ext uri="{BB962C8B-B14F-4D97-AF65-F5344CB8AC3E}">
        <p14:creationId xmlns:p14="http://schemas.microsoft.com/office/powerpoint/2010/main" val="2532984289"/>
      </p:ext>
    </p:extLst>
  </p:cSld>
</p:sld>
</file>

<file path=ppt/slides/slide8.xml><?xml version="1.0" encoding="utf-8"?>
<p:sld xmlns:a="http://schemas.openxmlformats.org/drawingml/2006/main" xmlns:p="http://schemas.openxmlformats.org/presentationml/2006/main" xmlns:r="http://schemas.openxmlformats.org/officeDocument/2006/relationships" userDrawn="1">
  <p:cSld name="">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Asset Allocation</a:t>
            </a:r>
          </a:p>
        </p:txBody>
      </p:sp>
      <p:sp>
        <p:nvSpPr>
          <p:cNvPr id="3" name="Date"/>
          <p:cNvSpPr>
            <a:spLocks noGrp="1"/>
          </p:cNvSpPr>
          <p:nvPr>
            <p:ph idx="10" sz="half" type="dt"/>
          </p:nvPr>
        </p:nvSpPr>
        <p:spPr/>
        <p:txBody>
          <a:bodyPr/>
          <a:lstStyle/>
          <a:p>
            <a:fld id="{5C2C3F0B-2B7F-4782-B315-33E516447C25}" type="datetimeFigureOut">
              <a:rPr lang="en-US" smtClean="0"/>
              <a:t>4/23/2015</a:t>
            </a:fld>
            <a:endParaRPr lang="en-US"/>
          </a:p>
        </p:txBody>
      </p:sp>
      <p:sp>
        <p:nvSpPr>
          <p:cNvPr id="4" name="Footer"/>
          <p:cNvSpPr>
            <a:spLocks noGrp="1"/>
          </p:cNvSpPr>
          <p:nvPr>
            <p:ph idx="11" sz="quarter" type="ftr"/>
          </p:nvPr>
        </p:nvSpPr>
        <p:spPr/>
        <p:txBody>
          <a:bodyPr/>
          <a:lstStyle/>
          <a:p>
            <a:endParaRPr lang="en-US"/>
          </a:p>
        </p:txBody>
      </p:sp>
      <p:sp>
        <p:nvSpPr>
          <p:cNvPr id="5" name="Slide Number"/>
          <p:cNvSpPr>
            <a:spLocks noGrp="1"/>
          </p:cNvSpPr>
          <p:nvPr>
            <p:ph idx="12" sz="quarter" type="sldNum"/>
          </p:nvPr>
        </p:nvSpPr>
        <p:spPr/>
        <p:txBody>
          <a:bodyPr/>
          <a:lstStyle/>
          <a:p>
            <a:fld id="{6FACB95C-998B-4B89-BDB5-3B69D78FCBB4}" type="slidenum">
              <a:rPr lang="en-US" smtClean="0"/>
              <a:t>‹#›</a:t>
            </a:fld>
            <a:endParaRPr lang="en-US"/>
          </a:p>
        </p:txBody>
      </p:sp>
      <p:pic>
        <p:nvPicPr>
          <p:cNvPr id="8" name="Picture"/>
          <p:cNvPicPr>
            <a:picLocks noChangeAspect="1" noGrp="1"/>
          </p:cNvPicPr>
          <p:nvPr>
            <p:ph idx="13" sz="quarter" type="pic"/>
          </p:nvPr>
        </p:nvPicPr>
        <p:blipFill>
          <a:blip r:embed="rId2"/>
          <a:stretch>
            <a:fillRect/>
          </a:stretch>
        </p:blipFill>
        <p:spPr/>
      </p:pic>
    </p:spTree>
    <p:extLst>
      <p:ext uri="{BB962C8B-B14F-4D97-AF65-F5344CB8AC3E}">
        <p14:creationId xmlns:p14="http://schemas.microsoft.com/office/powerpoint/2010/main" val="1524475531"/>
      </p:ext>
    </p:extLst>
  </p:cSld>
</p:sld>
</file>

<file path=ppt/slides/slide9.xml><?xml version="1.0" encoding="utf-8"?>
<p:sld xmlns:a="http://schemas.openxmlformats.org/drawingml/2006/main" xmlns:p="http://schemas.openxmlformats.org/presentationml/2006/main" xmlns:r="http://schemas.openxmlformats.org/officeDocument/2006/relationships" userDrawn="1">
  <p:cSld name="">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Histogram of Returns</a:t>
            </a:r>
          </a:p>
        </p:txBody>
      </p:sp>
      <p:sp>
        <p:nvSpPr>
          <p:cNvPr id="3" name="Date"/>
          <p:cNvSpPr>
            <a:spLocks noGrp="1"/>
          </p:cNvSpPr>
          <p:nvPr>
            <p:ph idx="10" sz="half" type="dt"/>
          </p:nvPr>
        </p:nvSpPr>
        <p:spPr/>
        <p:txBody>
          <a:bodyPr/>
          <a:lstStyle/>
          <a:p>
            <a:fld id="{5C2C3F0B-2B7F-4782-B315-33E516447C25}" type="datetimeFigureOut">
              <a:rPr lang="en-US" smtClean="0"/>
              <a:t>4/23/2015</a:t>
            </a:fld>
            <a:endParaRPr lang="en-US"/>
          </a:p>
        </p:txBody>
      </p:sp>
      <p:sp>
        <p:nvSpPr>
          <p:cNvPr id="4" name="Footer"/>
          <p:cNvSpPr>
            <a:spLocks noGrp="1"/>
          </p:cNvSpPr>
          <p:nvPr>
            <p:ph idx="11" sz="quarter" type="ftr"/>
          </p:nvPr>
        </p:nvSpPr>
        <p:spPr/>
        <p:txBody>
          <a:bodyPr/>
          <a:lstStyle/>
          <a:p>
            <a:endParaRPr lang="en-US"/>
          </a:p>
        </p:txBody>
      </p:sp>
      <p:sp>
        <p:nvSpPr>
          <p:cNvPr id="5" name="Slide Number"/>
          <p:cNvSpPr>
            <a:spLocks noGrp="1"/>
          </p:cNvSpPr>
          <p:nvPr>
            <p:ph idx="12" sz="quarter" type="sldNum"/>
          </p:nvPr>
        </p:nvSpPr>
        <p:spPr/>
        <p:txBody>
          <a:bodyPr/>
          <a:lstStyle/>
          <a:p>
            <a:fld id="{6FACB95C-998B-4B89-BDB5-3B69D78FCBB4}" type="slidenum">
              <a:rPr lang="en-US" smtClean="0"/>
              <a:t>‹#›</a:t>
            </a:fld>
            <a:endParaRPr lang="en-US"/>
          </a:p>
        </p:txBody>
      </p:sp>
      <p:pic>
        <p:nvPicPr>
          <p:cNvPr id="8" name="Picture"/>
          <p:cNvPicPr>
            <a:picLocks noChangeAspect="1" noGrp="1"/>
          </p:cNvPicPr>
          <p:nvPr>
            <p:ph idx="13" sz="quarter" type="pic"/>
          </p:nvPr>
        </p:nvPicPr>
        <p:blipFill>
          <a:blip r:embed="rId2"/>
          <a:stretch>
            <a:fillRect/>
          </a:stretch>
        </p:blipFill>
        <p:spPr/>
      </p:pic>
    </p:spTree>
    <p:extLst>
      <p:ext uri="{BB962C8B-B14F-4D97-AF65-F5344CB8AC3E}">
        <p14:creationId xmlns:p14="http://schemas.microsoft.com/office/powerpoint/2010/main" val="1524475531"/>
      </p:ext>
    </p:extLst>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fault.potx" id="{4DAAD9BA-8E58-4898-BC8A-99302C4F06E1}" vid="{BA943B1D-2A1C-434D-B720-D47753C6092A}"/>
    </a:ext>
  </a:extLst>
</a:theme>
</file>

<file path=docProps/app.xml><?xml version="1.0" encoding="utf-8"?>
<Properties xmlns="http://schemas.openxmlformats.org/officeDocument/2006/extended-properties" xmlns:vt="http://schemas.openxmlformats.org/officeDocument/2006/docPropsVTypes">
  <Template/>
  <TotalTime>331</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Calibri</vt:lpstr>
      <vt:lpstr>Calibri Light</vt:lpstr>
      <vt:lpstr>Office Theme</vt:lpstr>
    </vt:vector>
  </TitlesOfParts>
  <Company>MathWorks,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Juande Manjon Perez</dc:creator>
  <cp:lastModifiedBy>Juande Manjon Perez</cp:lastModifiedBy>
  <cp:revision>9</cp:revision>
  <dcterms:created xsi:type="dcterms:W3CDTF">2014-10-29T15:36:00Z</dcterms:created>
  <dcterms:modified xsi:type="dcterms:W3CDTF">2015-04-23T12:28:03Z</dcterms:modified>
</cp:coreProperties>
</file>